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slides/slide42.xml" ContentType="application/vnd.openxmlformats-officedocument.presentationml.slide+xml"/>
  <Override PartName="/ppt/drawings/drawing3.xml" ContentType="application/vnd.openxmlformats-officedocument.drawingml.chartshapes+xml"/>
  <Override PartName="/ppt/drawings/drawing2.xml" ContentType="application/vnd.openxmlformats-officedocument.drawingml.chartshapes+xml"/>
  <Override PartName="/ppt/drawings/drawing1.xml" ContentType="application/vnd.openxmlformats-officedocument.drawingml.chartshapes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presentation.xml" ContentType="application/vnd.openxmlformats-officedocument.presentationml.presentation.main+xml"/>
  <Override PartName="/ppt/slides/slide41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8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39.xml" ContentType="application/vnd.openxmlformats-officedocument.presentationml.slide+xml"/>
  <Override PartName="/ppt/slides/slide37.xml" ContentType="application/vnd.openxmlformats-officedocument.presentationml.slide+xml"/>
  <Override PartName="/ppt/slides/slide40.xml" ContentType="application/vnd.openxmlformats-officedocument.presentationml.slide+xml"/>
  <Override PartName="/ppt/slideLayouts/slideLayout27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notesSlides/notesSlide37.xml" ContentType="application/vnd.openxmlformats-officedocument.presentationml.notesSlide+xml"/>
  <Override PartName="/ppt/slideLayouts/slideLayout100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89.xml" ContentType="application/vnd.openxmlformats-officedocument.presentationml.slideLayout+xml"/>
  <Override PartName="/ppt/slideLayouts/slideLayout88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0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76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Layouts/slideLayout8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70.xml" ContentType="application/vnd.openxmlformats-officedocument.presentationml.slideLayout+xml"/>
  <Override PartName="/ppt/notesSlides/notesSlide30.xml" ContentType="application/vnd.openxmlformats-officedocument.presentationml.notesSlide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31.xml" ContentType="application/vnd.openxmlformats-officedocument.presentationml.notesSlid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50.xml" ContentType="application/vnd.openxmlformats-officedocument.presentationml.slideLayout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notesSlides/notesSlide32.xml" ContentType="application/vnd.openxmlformats-officedocument.presentationml.notesSlide+xml"/>
  <Override PartName="/ppt/slideLayouts/slideLayout39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36.xml" ContentType="application/vnd.openxmlformats-officedocument.presentationml.notesSlide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3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34.xml" ContentType="application/vnd.openxmlformats-officedocument.presentationml.slideLayout+xml"/>
  <Override PartName="/ppt/notesSlides/notesSlide33.xml" ContentType="application/vnd.openxmlformats-officedocument.presentationml.notesSlide+xml"/>
  <Override PartName="/ppt/slideLayouts/slideLayout38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3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65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6.xml" ContentType="application/vnd.openxmlformats-officedocument.presentationml.slideLayout+xml"/>
  <Override PartName="/ppt/notesSlides/notesSlide18.xml" ContentType="application/vnd.openxmlformats-officedocument.presentationml.notesSlide+xml"/>
  <Override PartName="/ppt/slideLayouts/slideLayout6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69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68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64.xml" ContentType="application/vnd.openxmlformats-officedocument.presentationml.slideLayout+xml"/>
  <Override PartName="/ppt/notesSlides/notesSlide23.xml" ContentType="application/vnd.openxmlformats-officedocument.presentationml.notesSlide+xml"/>
  <Override PartName="/ppt/slideLayouts/slideLayout5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9.xml" ContentType="application/vnd.openxmlformats-officedocument.presentationml.slideLayout+xml"/>
  <Override PartName="/ppt/notesSlides/notesSlide26.xml" ContentType="application/vnd.openxmlformats-officedocument.presentationml.notesSlide+xml"/>
  <Override PartName="/ppt/slideLayouts/slideLayout61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7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6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1.xml" ContentType="application/vnd.openxmlformats-officedocument.drawingml.chart+xml"/>
  <Override PartName="/ppt/theme/theme13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2" r:id="rId1"/>
    <p:sldMasterId id="2147483932" r:id="rId2"/>
    <p:sldMasterId id="2147483946" r:id="rId3"/>
    <p:sldMasterId id="2147483960" r:id="rId4"/>
    <p:sldMasterId id="2147484012" r:id="rId5"/>
    <p:sldMasterId id="2147484042" r:id="rId6"/>
    <p:sldMasterId id="2147484110" r:id="rId7"/>
    <p:sldMasterId id="2147484164" r:id="rId8"/>
    <p:sldMasterId id="2147484192" r:id="rId9"/>
    <p:sldMasterId id="2147484204" r:id="rId10"/>
    <p:sldMasterId id="2147484216" r:id="rId11"/>
  </p:sldMasterIdLst>
  <p:notesMasterIdLst>
    <p:notesMasterId r:id="rId56"/>
  </p:notesMasterIdLst>
  <p:handoutMasterIdLst>
    <p:handoutMasterId r:id="rId57"/>
  </p:handoutMasterIdLst>
  <p:sldIdLst>
    <p:sldId id="803" r:id="rId12"/>
    <p:sldId id="782" r:id="rId13"/>
    <p:sldId id="639" r:id="rId14"/>
    <p:sldId id="654" r:id="rId15"/>
    <p:sldId id="656" r:id="rId16"/>
    <p:sldId id="657" r:id="rId17"/>
    <p:sldId id="659" r:id="rId18"/>
    <p:sldId id="809" r:id="rId19"/>
    <p:sldId id="810" r:id="rId20"/>
    <p:sldId id="811" r:id="rId21"/>
    <p:sldId id="744" r:id="rId22"/>
    <p:sldId id="723" r:id="rId23"/>
    <p:sldId id="745" r:id="rId24"/>
    <p:sldId id="680" r:id="rId25"/>
    <p:sldId id="733" r:id="rId26"/>
    <p:sldId id="682" r:id="rId27"/>
    <p:sldId id="788" r:id="rId28"/>
    <p:sldId id="684" r:id="rId29"/>
    <p:sldId id="683" r:id="rId30"/>
    <p:sldId id="687" r:id="rId31"/>
    <p:sldId id="689" r:id="rId32"/>
    <p:sldId id="701" r:id="rId33"/>
    <p:sldId id="776" r:id="rId34"/>
    <p:sldId id="774" r:id="rId35"/>
    <p:sldId id="760" r:id="rId36"/>
    <p:sldId id="761" r:id="rId37"/>
    <p:sldId id="762" r:id="rId38"/>
    <p:sldId id="763" r:id="rId39"/>
    <p:sldId id="692" r:id="rId40"/>
    <p:sldId id="704" r:id="rId41"/>
    <p:sldId id="705" r:id="rId42"/>
    <p:sldId id="706" r:id="rId43"/>
    <p:sldId id="779" r:id="rId44"/>
    <p:sldId id="785" r:id="rId45"/>
    <p:sldId id="707" r:id="rId46"/>
    <p:sldId id="708" r:id="rId47"/>
    <p:sldId id="793" r:id="rId48"/>
    <p:sldId id="717" r:id="rId49"/>
    <p:sldId id="801" r:id="rId50"/>
    <p:sldId id="716" r:id="rId51"/>
    <p:sldId id="805" r:id="rId52"/>
    <p:sldId id="743" r:id="rId53"/>
    <p:sldId id="804" r:id="rId54"/>
    <p:sldId id="741" r:id="rId55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6600"/>
    <a:srgbClr val="66FF66"/>
    <a:srgbClr val="669900"/>
    <a:srgbClr val="3333CC"/>
    <a:srgbClr val="A50021"/>
    <a:srgbClr val="2B621D"/>
    <a:srgbClr val="8E3A0C"/>
    <a:srgbClr val="9933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 autoAdjust="0"/>
    <p:restoredTop sz="94710" autoAdjust="0"/>
  </p:normalViewPr>
  <p:slideViewPr>
    <p:cSldViewPr>
      <p:cViewPr>
        <p:scale>
          <a:sx n="75" d="100"/>
          <a:sy n="75" d="100"/>
        </p:scale>
        <p:origin x="1613" y="36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240" y="72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customXml" Target="../customXml/item2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tableStyles" Target="tableStyles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notesMaster" Target="notesMasters/notesMaster1.xml"/><Relationship Id="rId64" Type="http://schemas.openxmlformats.org/officeDocument/2006/relationships/customXml" Target="../customXml/item3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viewProps" Target="viewProps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theme" Target="theme/theme1.xml"/><Relationship Id="rId65" Type="http://schemas.openxmlformats.org/officeDocument/2006/relationships/customXml" Target="../customXml/item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pogvafs01\DAT1\OrgUPOV\Shared\Present-speeches\Button\EAPVP_MY_2013\Lat_Am_graph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D:\&#54408;&#51333;&#49900;&#49324;&#44284;\&#48156;&#54364;&#51088;&#47308;\2011%20&#54408;&#51333;&#48372;&#54840;%20&#54788;&#54889;-&#49900;&#49324;&#44288;&#54633;&#46041;&#49900;&#51032;&#54924;\97-2010%20&#50672;&#46020;&#48324;&#52636;&#50896;&#54788;&#54889;(&#54364;&#50752;%20&#44536;&#47548;)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E:\TWO\HCDA%20Export%20data%20for%20cut%20flowers1(2)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2000" dirty="0"/>
              <a:t>Latin America Countries acceding to UPOV between 1994 &amp; 2000</a:t>
            </a:r>
          </a:p>
        </c:rich>
      </c:tx>
      <c:layout>
        <c:manualLayout>
          <c:xMode val="edge"/>
          <c:yMode val="edge"/>
          <c:x val="0.12751705711046105"/>
          <c:y val="3.594782714150308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63313503463855"/>
          <c:y val="0.18883278177184376"/>
          <c:w val="0.66192415184213083"/>
          <c:h val="0.72364487047814674"/>
        </c:manualLayout>
      </c:layout>
      <c:areaChart>
        <c:grouping val="stacked"/>
        <c:varyColors val="0"/>
        <c:ser>
          <c:idx val="0"/>
          <c:order val="0"/>
          <c:tx>
            <c:v>Applications (residents)</c:v>
          </c:tx>
          <c:spPr>
            <a:solidFill>
              <a:schemeClr val="accent3">
                <a:lumMod val="50000"/>
              </a:schemeClr>
            </a:solidFill>
            <a:ln w="25400">
              <a:noFill/>
              <a:prstDash val="solid"/>
            </a:ln>
          </c:spPr>
          <c:cat>
            <c:numRef>
              <c:f>'Figures 8 to 12'!$H$1596:$H$1605</c:f>
              <c:numCache>
                <c:formatCode>General</c:formatCode>
                <c:ptCount val="10"/>
                <c:pt idx="0">
                  <c:v>-5</c:v>
                </c:pt>
                <c:pt idx="1">
                  <c:v>-4</c:v>
                </c:pt>
                <c:pt idx="2">
                  <c:v>-3</c:v>
                </c:pt>
                <c:pt idx="3">
                  <c:v>-2</c:v>
                </c:pt>
                <c:pt idx="4">
                  <c:v>-1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</c:numCache>
            </c:numRef>
          </c:cat>
          <c:val>
            <c:numRef>
              <c:f>'Figures 8 to 12'!$I$1596:$I$1605</c:f>
              <c:numCache>
                <c:formatCode>#,##0</c:formatCode>
                <c:ptCount val="10"/>
                <c:pt idx="0">
                  <c:v>123</c:v>
                </c:pt>
                <c:pt idx="1">
                  <c:v>95</c:v>
                </c:pt>
                <c:pt idx="2">
                  <c:v>51</c:v>
                </c:pt>
                <c:pt idx="3">
                  <c:v>95</c:v>
                </c:pt>
                <c:pt idx="4">
                  <c:v>181</c:v>
                </c:pt>
                <c:pt idx="5">
                  <c:v>320</c:v>
                </c:pt>
                <c:pt idx="6">
                  <c:v>247</c:v>
                </c:pt>
                <c:pt idx="7">
                  <c:v>193</c:v>
                </c:pt>
                <c:pt idx="8">
                  <c:v>284</c:v>
                </c:pt>
                <c:pt idx="9">
                  <c:v>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16-413B-AB76-62C0A4039638}"/>
            </c:ext>
          </c:extLst>
        </c:ser>
        <c:ser>
          <c:idx val="1"/>
          <c:order val="1"/>
          <c:tx>
            <c:v>Applications (non-resident)</c:v>
          </c:tx>
          <c:spPr>
            <a:solidFill>
              <a:srgbClr val="FFFF00"/>
            </a:solidFill>
            <a:ln w="25400">
              <a:noFill/>
              <a:prstDash val="solid"/>
            </a:ln>
          </c:spPr>
          <c:cat>
            <c:numRef>
              <c:f>'Figures 8 to 12'!$H$1596:$H$1605</c:f>
              <c:numCache>
                <c:formatCode>General</c:formatCode>
                <c:ptCount val="10"/>
                <c:pt idx="0">
                  <c:v>-5</c:v>
                </c:pt>
                <c:pt idx="1">
                  <c:v>-4</c:v>
                </c:pt>
                <c:pt idx="2">
                  <c:v>-3</c:v>
                </c:pt>
                <c:pt idx="3">
                  <c:v>-2</c:v>
                </c:pt>
                <c:pt idx="4">
                  <c:v>-1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</c:numCache>
            </c:numRef>
          </c:cat>
          <c:val>
            <c:numRef>
              <c:f>'Figures 8 to 12'!$J$1596:$J$1605</c:f>
              <c:numCache>
                <c:formatCode>#,##0</c:formatCode>
                <c:ptCount val="10"/>
                <c:pt idx="0">
                  <c:v>40</c:v>
                </c:pt>
                <c:pt idx="1">
                  <c:v>59</c:v>
                </c:pt>
                <c:pt idx="2">
                  <c:v>57</c:v>
                </c:pt>
                <c:pt idx="3">
                  <c:v>61</c:v>
                </c:pt>
                <c:pt idx="4">
                  <c:v>366</c:v>
                </c:pt>
                <c:pt idx="5">
                  <c:v>684</c:v>
                </c:pt>
                <c:pt idx="6">
                  <c:v>257</c:v>
                </c:pt>
                <c:pt idx="7">
                  <c:v>394</c:v>
                </c:pt>
                <c:pt idx="8">
                  <c:v>362</c:v>
                </c:pt>
                <c:pt idx="9">
                  <c:v>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16-413B-AB76-62C0A40396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3728512"/>
        <c:axId val="133730688"/>
      </c:areaChart>
      <c:catAx>
        <c:axId val="1337285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200"/>
                  <a:t>Years after joining UPOV</a:t>
                </a:r>
              </a:p>
            </c:rich>
          </c:tx>
          <c:layout>
            <c:manualLayout>
              <c:xMode val="edge"/>
              <c:yMode val="edge"/>
              <c:x val="0.3716343443180713"/>
              <c:y val="0.9548195062573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37306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373068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3728512"/>
        <c:crosses val="autoZero"/>
        <c:crossBetween val="midCat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2315373772722855"/>
          <c:y val="0.4607857842683577"/>
          <c:w val="0.15895134635948285"/>
          <c:h val="0.26271710601392217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v>국내</c:v>
          </c:tx>
          <c:spPr>
            <a:ln w="38100">
              <a:solidFill>
                <a:schemeClr val="tx2"/>
              </a:solidFill>
            </a:ln>
          </c:spPr>
          <c:marker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</c:spPr>
          </c:marker>
          <c:cat>
            <c:strRef>
              <c:f>'총 계2'!$B$7:$B$19</c:f>
              <c:strCache>
                <c:ptCount val="13"/>
                <c:pt idx="0">
                  <c:v>10</c:v>
                </c:pt>
                <c:pt idx="1">
                  <c:v>09</c:v>
                </c:pt>
                <c:pt idx="2">
                  <c:v>08</c:v>
                </c:pt>
                <c:pt idx="3">
                  <c:v>07</c:v>
                </c:pt>
                <c:pt idx="4">
                  <c:v>06</c:v>
                </c:pt>
                <c:pt idx="5">
                  <c:v>05</c:v>
                </c:pt>
                <c:pt idx="6">
                  <c:v>04</c:v>
                </c:pt>
                <c:pt idx="7">
                  <c:v>03</c:v>
                </c:pt>
                <c:pt idx="8">
                  <c:v>02</c:v>
                </c:pt>
                <c:pt idx="9">
                  <c:v>01</c:v>
                </c:pt>
                <c:pt idx="10">
                  <c:v>00</c:v>
                </c:pt>
                <c:pt idx="11">
                  <c:v>99</c:v>
                </c:pt>
                <c:pt idx="12">
                  <c:v>98</c:v>
                </c:pt>
              </c:strCache>
            </c:strRef>
          </c:cat>
          <c:val>
            <c:numRef>
              <c:f>'총 계2'!$I$7:$I$19</c:f>
              <c:numCache>
                <c:formatCode>#,##0_ </c:formatCode>
                <c:ptCount val="13"/>
                <c:pt idx="0">
                  <c:v>480</c:v>
                </c:pt>
                <c:pt idx="1">
                  <c:v>481</c:v>
                </c:pt>
                <c:pt idx="2">
                  <c:v>416</c:v>
                </c:pt>
                <c:pt idx="3">
                  <c:v>383</c:v>
                </c:pt>
                <c:pt idx="4">
                  <c:v>321</c:v>
                </c:pt>
                <c:pt idx="5">
                  <c:v>297</c:v>
                </c:pt>
                <c:pt idx="6">
                  <c:v>203</c:v>
                </c:pt>
                <c:pt idx="7">
                  <c:v>249</c:v>
                </c:pt>
                <c:pt idx="8">
                  <c:v>260</c:v>
                </c:pt>
                <c:pt idx="9">
                  <c:v>221</c:v>
                </c:pt>
                <c:pt idx="10">
                  <c:v>94</c:v>
                </c:pt>
                <c:pt idx="11">
                  <c:v>72</c:v>
                </c:pt>
                <c:pt idx="12">
                  <c:v>234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3A-4626-B6E9-C360223A5C77}"/>
            </c:ext>
          </c:extLst>
        </c:ser>
        <c:ser>
          <c:idx val="1"/>
          <c:order val="1"/>
          <c:tx>
            <c:v>해외</c:v>
          </c:tx>
          <c:spPr>
            <a:ln w="38100">
              <a:solidFill>
                <a:srgbClr val="CC3300"/>
              </a:solidFill>
            </a:ln>
          </c:spPr>
          <c:marker>
            <c:spPr>
              <a:solidFill>
                <a:srgbClr val="CC3300"/>
              </a:solidFill>
              <a:ln w="38100">
                <a:solidFill>
                  <a:srgbClr val="C00000"/>
                </a:solidFill>
              </a:ln>
            </c:spPr>
          </c:marker>
          <c:cat>
            <c:strRef>
              <c:f>'총 계2'!$B$7:$B$19</c:f>
              <c:strCache>
                <c:ptCount val="13"/>
                <c:pt idx="0">
                  <c:v>10</c:v>
                </c:pt>
                <c:pt idx="1">
                  <c:v>09</c:v>
                </c:pt>
                <c:pt idx="2">
                  <c:v>08</c:v>
                </c:pt>
                <c:pt idx="3">
                  <c:v>07</c:v>
                </c:pt>
                <c:pt idx="4">
                  <c:v>06</c:v>
                </c:pt>
                <c:pt idx="5">
                  <c:v>05</c:v>
                </c:pt>
                <c:pt idx="6">
                  <c:v>04</c:v>
                </c:pt>
                <c:pt idx="7">
                  <c:v>03</c:v>
                </c:pt>
                <c:pt idx="8">
                  <c:v>02</c:v>
                </c:pt>
                <c:pt idx="9">
                  <c:v>01</c:v>
                </c:pt>
                <c:pt idx="10">
                  <c:v>00</c:v>
                </c:pt>
                <c:pt idx="11">
                  <c:v>99</c:v>
                </c:pt>
                <c:pt idx="12">
                  <c:v>98</c:v>
                </c:pt>
              </c:strCache>
            </c:strRef>
          </c:cat>
          <c:val>
            <c:numRef>
              <c:f>'총 계2'!$J$7:$J$19</c:f>
              <c:numCache>
                <c:formatCode>#,##0_ </c:formatCode>
                <c:ptCount val="13"/>
                <c:pt idx="0">
                  <c:v>94</c:v>
                </c:pt>
                <c:pt idx="1">
                  <c:v>66</c:v>
                </c:pt>
                <c:pt idx="2">
                  <c:v>74</c:v>
                </c:pt>
                <c:pt idx="3">
                  <c:v>144</c:v>
                </c:pt>
                <c:pt idx="4">
                  <c:v>100</c:v>
                </c:pt>
                <c:pt idx="5">
                  <c:v>236</c:v>
                </c:pt>
                <c:pt idx="6">
                  <c:v>59</c:v>
                </c:pt>
                <c:pt idx="7">
                  <c:v>214</c:v>
                </c:pt>
                <c:pt idx="8">
                  <c:v>342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E3A-4626-B6E9-C360223A5C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712640"/>
        <c:axId val="169727104"/>
      </c:lineChart>
      <c:catAx>
        <c:axId val="169712640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crossAx val="169727104"/>
        <c:crosses val="autoZero"/>
        <c:auto val="1"/>
        <c:lblAlgn val="ctr"/>
        <c:lblOffset val="100"/>
        <c:noMultiLvlLbl val="0"/>
      </c:catAx>
      <c:valAx>
        <c:axId val="169727104"/>
        <c:scaling>
          <c:orientation val="minMax"/>
        </c:scaling>
        <c:delete val="0"/>
        <c:axPos val="r"/>
        <c:majorGridlines/>
        <c:numFmt formatCode="#,##0_ " sourceLinked="1"/>
        <c:majorTickMark val="out"/>
        <c:minorTickMark val="none"/>
        <c:tickLblPos val="nextTo"/>
        <c:crossAx val="16971264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8594231144128854"/>
          <c:y val="0.44913737183323726"/>
          <c:w val="8.9099769836894868E-2"/>
          <c:h val="0.1017252563335263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b="1">
          <a:solidFill>
            <a:srgbClr val="002060"/>
          </a:solidFill>
        </a:defRPr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21045722269655"/>
          <c:y val="6.7304782227262105E-2"/>
          <c:w val="0.74162180494000352"/>
          <c:h val="0.72988513728359683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'3-Non Bar+VN-Line'!$F$29</c:f>
              <c:strCache>
                <c:ptCount val="1"/>
                <c:pt idx="0">
                  <c:v>Indonesia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7B9-4E32-A198-7BD7D27AC411}"/>
              </c:ext>
            </c:extLst>
          </c:dPt>
          <c:cat>
            <c:numRef>
              <c:f>'3-Non Bar+VN-Line'!$D$30:$D$39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'3-Non Bar+VN-Line'!$F$30:$F$39</c:f>
              <c:numCache>
                <c:formatCode>General</c:formatCode>
                <c:ptCount val="10"/>
                <c:pt idx="0">
                  <c:v>39</c:v>
                </c:pt>
                <c:pt idx="1">
                  <c:v>90</c:v>
                </c:pt>
                <c:pt idx="2">
                  <c:v>34</c:v>
                </c:pt>
                <c:pt idx="3">
                  <c:v>71</c:v>
                </c:pt>
                <c:pt idx="4">
                  <c:v>77</c:v>
                </c:pt>
                <c:pt idx="5">
                  <c:v>44</c:v>
                </c:pt>
                <c:pt idx="6">
                  <c:v>36</c:v>
                </c:pt>
                <c:pt idx="7">
                  <c:v>47</c:v>
                </c:pt>
                <c:pt idx="8">
                  <c:v>24</c:v>
                </c:pt>
                <c:pt idx="9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B9-4E32-A198-7BD7D27AC411}"/>
            </c:ext>
          </c:extLst>
        </c:ser>
        <c:ser>
          <c:idx val="2"/>
          <c:order val="2"/>
          <c:tx>
            <c:strRef>
              <c:f>'3-Non Bar+VN-Line'!$G$29</c:f>
              <c:strCache>
                <c:ptCount val="1"/>
                <c:pt idx="0">
                  <c:v>Philippines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cat>
            <c:numRef>
              <c:f>'3-Non Bar+VN-Line'!$D$30:$D$39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'3-Non Bar+VN-Line'!$G$30:$G$39</c:f>
              <c:numCache>
                <c:formatCode>General</c:formatCode>
                <c:ptCount val="10"/>
                <c:pt idx="0">
                  <c:v>14</c:v>
                </c:pt>
                <c:pt idx="1">
                  <c:v>23</c:v>
                </c:pt>
                <c:pt idx="2">
                  <c:v>38</c:v>
                </c:pt>
                <c:pt idx="3">
                  <c:v>18</c:v>
                </c:pt>
                <c:pt idx="4">
                  <c:v>30</c:v>
                </c:pt>
                <c:pt idx="5">
                  <c:v>9</c:v>
                </c:pt>
                <c:pt idx="6">
                  <c:v>14</c:v>
                </c:pt>
                <c:pt idx="7">
                  <c:v>21</c:v>
                </c:pt>
                <c:pt idx="8">
                  <c:v>46</c:v>
                </c:pt>
                <c:pt idx="9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B9-4E32-A198-7BD7D27AC411}"/>
            </c:ext>
          </c:extLst>
        </c:ser>
        <c:ser>
          <c:idx val="3"/>
          <c:order val="3"/>
          <c:tx>
            <c:strRef>
              <c:f>'3-Non Bar+VN-Line'!$H$29</c:f>
              <c:strCache>
                <c:ptCount val="1"/>
                <c:pt idx="0">
                  <c:v>Malaysia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cat>
            <c:numRef>
              <c:f>'3-Non Bar+VN-Line'!$D$30:$D$39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'3-Non Bar+VN-Line'!$H$30:$H$39</c:f>
              <c:numCache>
                <c:formatCode>General</c:formatCode>
                <c:ptCount val="10"/>
                <c:pt idx="0">
                  <c:v>1</c:v>
                </c:pt>
                <c:pt idx="1">
                  <c:v>42</c:v>
                </c:pt>
                <c:pt idx="2">
                  <c:v>11</c:v>
                </c:pt>
                <c:pt idx="3">
                  <c:v>27</c:v>
                </c:pt>
                <c:pt idx="4">
                  <c:v>20</c:v>
                </c:pt>
                <c:pt idx="5">
                  <c:v>51</c:v>
                </c:pt>
                <c:pt idx="6">
                  <c:v>33</c:v>
                </c:pt>
                <c:pt idx="7">
                  <c:v>22</c:v>
                </c:pt>
                <c:pt idx="8">
                  <c:v>23</c:v>
                </c:pt>
                <c:pt idx="9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B9-4E32-A198-7BD7D27AC4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913344"/>
        <c:axId val="169923328"/>
      </c:barChart>
      <c:lineChart>
        <c:grouping val="standard"/>
        <c:varyColors val="0"/>
        <c:ser>
          <c:idx val="0"/>
          <c:order val="0"/>
          <c:tx>
            <c:strRef>
              <c:f>'3-Non Bar+VN-Line'!$E$29</c:f>
              <c:strCache>
                <c:ptCount val="1"/>
                <c:pt idx="0">
                  <c:v>Viet Nam</c:v>
                </c:pt>
              </c:strCache>
            </c:strRef>
          </c:tx>
          <c:spPr>
            <a:ln>
              <a:solidFill>
                <a:srgbClr val="3004AC"/>
              </a:solidFill>
            </a:ln>
          </c:spPr>
          <c:marker>
            <c:symbol val="none"/>
          </c:marker>
          <c:dPt>
            <c:idx val="1"/>
            <c:bubble3D val="0"/>
            <c:spPr>
              <a:ln>
                <a:solidFill>
                  <a:srgbClr val="3004AC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77B9-4E32-A198-7BD7D27AC411}"/>
              </c:ext>
            </c:extLst>
          </c:dPt>
          <c:cat>
            <c:numRef>
              <c:f>'3-Non Bar+VN-Line'!$D$30:$D$39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'3-Non Bar+VN-Line'!$E$30:$E$39</c:f>
              <c:numCache>
                <c:formatCode>General</c:formatCode>
                <c:ptCount val="10"/>
                <c:pt idx="0">
                  <c:v>32</c:v>
                </c:pt>
                <c:pt idx="1">
                  <c:v>53</c:v>
                </c:pt>
                <c:pt idx="2">
                  <c:v>67</c:v>
                </c:pt>
                <c:pt idx="3">
                  <c:v>52</c:v>
                </c:pt>
                <c:pt idx="4">
                  <c:v>104</c:v>
                </c:pt>
                <c:pt idx="5">
                  <c:v>92</c:v>
                </c:pt>
                <c:pt idx="6">
                  <c:v>109</c:v>
                </c:pt>
                <c:pt idx="7">
                  <c:v>148</c:v>
                </c:pt>
                <c:pt idx="8">
                  <c:v>185</c:v>
                </c:pt>
                <c:pt idx="9">
                  <c:v>266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7B9-4E32-A198-7BD7D27AC4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913344"/>
        <c:axId val="169923328"/>
      </c:lineChart>
      <c:catAx>
        <c:axId val="169913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875"/>
        </c:spPr>
        <c:txPr>
          <a:bodyPr/>
          <a:lstStyle/>
          <a:p>
            <a:pPr>
              <a:defRPr sz="1800"/>
            </a:pPr>
            <a:endParaRPr lang="en-US"/>
          </a:p>
        </c:txPr>
        <c:crossAx val="169923328"/>
        <c:crosses val="autoZero"/>
        <c:auto val="1"/>
        <c:lblAlgn val="ctr"/>
        <c:lblOffset val="100"/>
        <c:noMultiLvlLbl val="0"/>
      </c:catAx>
      <c:valAx>
        <c:axId val="1699233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5875" cmpd="sng"/>
        </c:spPr>
        <c:txPr>
          <a:bodyPr/>
          <a:lstStyle/>
          <a:p>
            <a:pPr>
              <a:defRPr sz="1800"/>
            </a:pPr>
            <a:endParaRPr lang="en-US"/>
          </a:p>
        </c:txPr>
        <c:crossAx val="1699133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3247611380660854"/>
          <c:y val="5.1996138360105582E-2"/>
          <c:w val="0.21144225412452344"/>
          <c:h val="0.26741114014151685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079897270905652"/>
          <c:y val="0.12555844225055618"/>
          <c:w val="0.74569596139192273"/>
          <c:h val="0.7081655275324086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Sheet1!$D$3</c:f>
              <c:strCache>
                <c:ptCount val="1"/>
                <c:pt idx="0">
                  <c:v>Volume (Kgs)</c:v>
                </c:pt>
              </c:strCache>
            </c:strRef>
          </c:tx>
          <c:xVal>
            <c:numRef>
              <c:f>Sheet1!$C$4:$C$22</c:f>
              <c:numCache>
                <c:formatCode>General</c:formatCod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numCache>
            </c:numRef>
          </c:xVal>
          <c:yVal>
            <c:numRef>
              <c:f>Sheet1!$D$4:$D$22</c:f>
              <c:numCache>
                <c:formatCode>General</c:formatCode>
                <c:ptCount val="19"/>
                <c:pt idx="0">
                  <c:v>29.373538999999987</c:v>
                </c:pt>
                <c:pt idx="1">
                  <c:v>35.212246</c:v>
                </c:pt>
                <c:pt idx="2">
                  <c:v>35.853007999999996</c:v>
                </c:pt>
                <c:pt idx="3">
                  <c:v>32.513385</c:v>
                </c:pt>
                <c:pt idx="4">
                  <c:v>36.992145498000063</c:v>
                </c:pt>
                <c:pt idx="5">
                  <c:v>38.756660458999974</c:v>
                </c:pt>
                <c:pt idx="6">
                  <c:v>41.396011210000012</c:v>
                </c:pt>
                <c:pt idx="7">
                  <c:v>52.106696579999998</c:v>
                </c:pt>
                <c:pt idx="8">
                  <c:v>60.982885359999997</c:v>
                </c:pt>
                <c:pt idx="9">
                  <c:v>70.666260720499949</c:v>
                </c:pt>
                <c:pt idx="10">
                  <c:v>81.173467955033814</c:v>
                </c:pt>
                <c:pt idx="11">
                  <c:v>86.480002129129758</c:v>
                </c:pt>
                <c:pt idx="12">
                  <c:v>91.192706798589555</c:v>
                </c:pt>
                <c:pt idx="13">
                  <c:v>93.638678475844657</c:v>
                </c:pt>
                <c:pt idx="14">
                  <c:v>87.041009136221788</c:v>
                </c:pt>
                <c:pt idx="15">
                  <c:v>67.730944281203648</c:v>
                </c:pt>
                <c:pt idx="16">
                  <c:v>109.95032973731172</c:v>
                </c:pt>
                <c:pt idx="17">
                  <c:v>108.30619385999998</c:v>
                </c:pt>
                <c:pt idx="18">
                  <c:v>105.55392609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950-4DE5-B2CA-7FC94CBA04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458112"/>
        <c:axId val="170873600"/>
      </c:scatterChart>
      <c:scatterChart>
        <c:scatterStyle val="lineMarker"/>
        <c:varyColors val="0"/>
        <c:ser>
          <c:idx val="1"/>
          <c:order val="1"/>
          <c:tx>
            <c:strRef>
              <c:f>Sheet1!$E$3</c:f>
              <c:strCache>
                <c:ptCount val="1"/>
                <c:pt idx="0">
                  <c:v>Value (kshs)</c:v>
                </c:pt>
              </c:strCache>
            </c:strRef>
          </c:tx>
          <c:xVal>
            <c:numRef>
              <c:f>Sheet1!$C$4:$C$22</c:f>
              <c:numCache>
                <c:formatCode>General</c:formatCod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numCache>
            </c:numRef>
          </c:xVal>
          <c:yVal>
            <c:numRef>
              <c:f>Sheet1!$E$4:$E$22</c:f>
              <c:numCache>
                <c:formatCode>General</c:formatCode>
                <c:ptCount val="19"/>
                <c:pt idx="0">
                  <c:v>3.6423188359999998</c:v>
                </c:pt>
                <c:pt idx="1">
                  <c:v>4.3663185039999846</c:v>
                </c:pt>
                <c:pt idx="2">
                  <c:v>4.9000380320000003</c:v>
                </c:pt>
                <c:pt idx="3">
                  <c:v>5.9139587970000003</c:v>
                </c:pt>
                <c:pt idx="4">
                  <c:v>7.2346042398499808</c:v>
                </c:pt>
                <c:pt idx="5">
                  <c:v>7.3271856874219621</c:v>
                </c:pt>
                <c:pt idx="6">
                  <c:v>10.626892348081002</c:v>
                </c:pt>
                <c:pt idx="7">
                  <c:v>14.792301821828616</c:v>
                </c:pt>
                <c:pt idx="8">
                  <c:v>16.49553118505677</c:v>
                </c:pt>
                <c:pt idx="9">
                  <c:v>18.719861981471691</c:v>
                </c:pt>
                <c:pt idx="10">
                  <c:v>22.896827882275389</c:v>
                </c:pt>
                <c:pt idx="11">
                  <c:v>23.560567756548441</c:v>
                </c:pt>
                <c:pt idx="12">
                  <c:v>42.374638386557621</c:v>
                </c:pt>
                <c:pt idx="13">
                  <c:v>39.7659021770314</c:v>
                </c:pt>
                <c:pt idx="14">
                  <c:v>30.81500991682238</c:v>
                </c:pt>
                <c:pt idx="15">
                  <c:v>24.379169539538573</c:v>
                </c:pt>
                <c:pt idx="16">
                  <c:v>58.835035560000001</c:v>
                </c:pt>
                <c:pt idx="17">
                  <c:v>64.963934535000007</c:v>
                </c:pt>
                <c:pt idx="18">
                  <c:v>55.975654870999996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950-4DE5-B2CA-7FC94CBA04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875136"/>
        <c:axId val="170876928"/>
      </c:scatterChart>
      <c:valAx>
        <c:axId val="170458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70873600"/>
        <c:crosses val="autoZero"/>
        <c:crossBetween val="midCat"/>
      </c:valAx>
      <c:valAx>
        <c:axId val="170873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70458112"/>
        <c:crosses val="autoZero"/>
        <c:crossBetween val="midCat"/>
      </c:valAx>
      <c:valAx>
        <c:axId val="170875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70876928"/>
        <c:crosses val="autoZero"/>
        <c:crossBetween val="midCat"/>
      </c:valAx>
      <c:valAx>
        <c:axId val="17087692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70875136"/>
        <c:crosses val="max"/>
        <c:crossBetween val="midCat"/>
      </c:valAx>
    </c:plotArea>
    <c:legend>
      <c:legendPos val="b"/>
      <c:layout>
        <c:manualLayout>
          <c:xMode val="edge"/>
          <c:yMode val="edge"/>
          <c:x val="0.37646148077644365"/>
          <c:y val="0.89074157266392273"/>
          <c:w val="0.2646593406593406"/>
          <c:h val="3.6531154608808791E-2"/>
        </c:manualLayout>
      </c:layout>
      <c:overlay val="0"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0.92453</cdr:x>
      <cdr:y>0.48387</cdr:y>
    </cdr:from>
    <cdr:to>
      <cdr:x>0.9986</cdr:x>
      <cdr:y>0.6129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056784" y="2160240"/>
          <a:ext cx="565365" cy="576063"/>
        </a:xfrm>
        <a:prstGeom xmlns:a="http://schemas.openxmlformats.org/drawingml/2006/main" prst="rect">
          <a:avLst/>
        </a:prstGeom>
        <a:solidFill xmlns:a="http://schemas.openxmlformats.org/drawingml/2006/main">
          <a:srgbClr val="000A1E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ko-KR" sz="1200" b="1" dirty="0" smtClean="0">
              <a:solidFill>
                <a:schemeClr val="bg1"/>
              </a:solidFill>
              <a:latin typeface="Georgia" pitchFamily="18" charset="0"/>
            </a:rPr>
            <a:t>Non</a:t>
          </a:r>
          <a:br>
            <a:rPr lang="en-US" altLang="ko-KR" sz="1200" b="1" dirty="0" smtClean="0">
              <a:solidFill>
                <a:schemeClr val="bg1"/>
              </a:solidFill>
              <a:latin typeface="Georgia" pitchFamily="18" charset="0"/>
            </a:rPr>
          </a:br>
          <a:r>
            <a:rPr lang="en-US" altLang="ko-KR" sz="1200" b="1" dirty="0" smtClean="0">
              <a:solidFill>
                <a:schemeClr val="bg1"/>
              </a:solidFill>
              <a:latin typeface="Georgia" pitchFamily="18" charset="0"/>
            </a:rPr>
            <a:t>Res.</a:t>
          </a:r>
        </a:p>
      </cdr:txBody>
    </cdr:sp>
  </cdr:relSizeAnchor>
  <cdr:relSizeAnchor xmlns:cdr="http://schemas.openxmlformats.org/drawingml/2006/chartDrawing">
    <cdr:from>
      <cdr:x>0.92593</cdr:x>
      <cdr:y>0.43548</cdr:y>
    </cdr:from>
    <cdr:to>
      <cdr:x>1</cdr:x>
      <cdr:y>0.50106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128792" y="1944216"/>
          <a:ext cx="565365" cy="292782"/>
        </a:xfrm>
        <a:prstGeom xmlns:a="http://schemas.openxmlformats.org/drawingml/2006/main" prst="rect">
          <a:avLst/>
        </a:prstGeom>
        <a:solidFill xmlns:a="http://schemas.openxmlformats.org/drawingml/2006/main">
          <a:srgbClr val="000A1E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ko-KR" sz="1200" b="1" dirty="0" smtClean="0">
              <a:solidFill>
                <a:schemeClr val="bg1"/>
              </a:solidFill>
              <a:latin typeface="Georgia" pitchFamily="18" charset="0"/>
            </a:rPr>
            <a:t>Res</a:t>
          </a:r>
          <a:endParaRPr lang="ko-KR" altLang="en-US" sz="1200" b="1" dirty="0">
            <a:solidFill>
              <a:schemeClr val="bg1"/>
            </a:solidFill>
            <a:latin typeface="Georgia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0.03698</cdr:x>
      <cdr:y>0.13772</cdr:y>
    </cdr:from>
    <cdr:to>
      <cdr:x>0.08361</cdr:x>
      <cdr:y>0.74138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763484" y="1643536"/>
          <a:ext cx="2521179" cy="3844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altLang="zh-CN" sz="1800" dirty="0"/>
            <a:t>Number</a:t>
          </a:r>
          <a:r>
            <a:rPr lang="en-US" altLang="zh-CN" sz="1800" baseline="0" dirty="0"/>
            <a:t> of a</a:t>
          </a:r>
          <a:r>
            <a:rPr lang="en-US" altLang="zh-CN" sz="1800" dirty="0"/>
            <a:t>pplications 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0.14456</cdr:x>
      <cdr:y>0.90783</cdr:y>
    </cdr:from>
    <cdr:to>
      <cdr:x>0.91238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91813" y="3791520"/>
          <a:ext cx="6330220" cy="3849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dirty="0"/>
            <a:t>Year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0.92608</cdr:x>
      <cdr:y>0.42436</cdr:y>
    </cdr:from>
    <cdr:to>
      <cdr:x>1</cdr:x>
      <cdr:y>0.66651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6367462" y="1785937"/>
          <a:ext cx="9144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Values in Billion shillings</a:t>
          </a:r>
        </a:p>
      </cdr:txBody>
    </cdr:sp>
  </cdr:relSizeAnchor>
  <cdr:relSizeAnchor xmlns:cdr="http://schemas.openxmlformats.org/drawingml/2006/chartDrawing">
    <cdr:from>
      <cdr:x>0.05645</cdr:x>
      <cdr:y>0.46218</cdr:y>
    </cdr:from>
    <cdr:to>
      <cdr:x>0.18548</cdr:x>
      <cdr:y>0.70408</cdr:y>
    </cdr:to>
    <cdr:sp macro="" textlink="">
      <cdr:nvSpPr>
        <cdr:cNvPr id="3" name="TextBox 2"/>
        <cdr:cNvSpPr txBox="1"/>
      </cdr:nvSpPr>
      <cdr:spPr>
        <a:xfrm xmlns:a="http://schemas.openxmlformats.org/drawingml/2006/main" rot="16200000">
          <a:off x="400050" y="17335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Volume in '000</a:t>
          </a:r>
          <a:r>
            <a:rPr lang="en-US" sz="1100" baseline="0" dirty="0"/>
            <a:t> </a:t>
          </a:r>
          <a:r>
            <a:rPr lang="en-US" sz="1100" dirty="0"/>
            <a:t>tones</a:t>
          </a:r>
        </a:p>
      </cdr:txBody>
    </cdr:sp>
  </cdr:relSizeAnchor>
  <cdr:relSizeAnchor xmlns:cdr="http://schemas.openxmlformats.org/drawingml/2006/chartDrawing">
    <cdr:from>
      <cdr:x>0.24395</cdr:x>
      <cdr:y>0.18394</cdr:y>
    </cdr:from>
    <cdr:to>
      <cdr:x>0.24509</cdr:x>
      <cdr:y>0.8318</cdr:y>
    </cdr:to>
    <cdr:sp macro="" textlink="">
      <cdr:nvSpPr>
        <cdr:cNvPr id="5" name="Straight Connector 4"/>
        <cdr:cNvSpPr/>
      </cdr:nvSpPr>
      <cdr:spPr>
        <a:xfrm xmlns:a="http://schemas.openxmlformats.org/drawingml/2006/main" flipH="1" flipV="1">
          <a:off x="2121031" y="1139071"/>
          <a:ext cx="9819" cy="409476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0.32011</cdr:x>
      <cdr:y>0.26754</cdr:y>
    </cdr:from>
    <cdr:to>
      <cdr:x>0.3243</cdr:x>
      <cdr:y>0.83182</cdr:y>
    </cdr:to>
    <cdr:sp macro="" textlink="">
      <cdr:nvSpPr>
        <cdr:cNvPr id="7" name="Line 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2778943" y="1669330"/>
          <a:ext cx="36333" cy="3564624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FF0000"/>
          </a:solidFill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0.30248</cdr:x>
      <cdr:y>0.22093</cdr:y>
    </cdr:from>
    <cdr:to>
      <cdr:x>0.53441</cdr:x>
      <cdr:y>0.26432</cdr:y>
    </cdr:to>
    <cdr:sp macro="" textlink="">
      <cdr:nvSpPr>
        <cdr:cNvPr id="9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21830" y="1374742"/>
          <a:ext cx="2010340" cy="2758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Tw Cen MT"/>
            </a:defRPr>
          </a:lvl1pPr>
          <a:lvl2pPr marL="457200" indent="0">
            <a:defRPr sz="1100">
              <a:latin typeface="Tw Cen MT"/>
            </a:defRPr>
          </a:lvl2pPr>
          <a:lvl3pPr marL="914400" indent="0">
            <a:defRPr sz="1100">
              <a:latin typeface="Tw Cen MT"/>
            </a:defRPr>
          </a:lvl3pPr>
          <a:lvl4pPr marL="1371600" indent="0">
            <a:defRPr sz="1100">
              <a:latin typeface="Tw Cen MT"/>
            </a:defRPr>
          </a:lvl4pPr>
          <a:lvl5pPr marL="1828800" indent="0">
            <a:defRPr sz="1100">
              <a:latin typeface="Tw Cen MT"/>
            </a:defRPr>
          </a:lvl5pPr>
          <a:lvl6pPr marL="2286000" indent="0">
            <a:defRPr sz="1100">
              <a:latin typeface="Tw Cen MT"/>
            </a:defRPr>
          </a:lvl6pPr>
          <a:lvl7pPr marL="2743200" indent="0">
            <a:defRPr sz="1100">
              <a:latin typeface="Tw Cen MT"/>
            </a:defRPr>
          </a:lvl7pPr>
          <a:lvl8pPr marL="3200400" indent="0">
            <a:defRPr sz="1100">
              <a:latin typeface="Tw Cen MT"/>
            </a:defRPr>
          </a:lvl8pPr>
          <a:lvl9pPr marL="3657600" indent="0">
            <a:defRPr sz="1100">
              <a:latin typeface="Tw Cen MT"/>
            </a:defRPr>
          </a:lvl9pPr>
        </a:lstStyle>
        <a:p xmlns:a="http://schemas.openxmlformats.org/drawingml/2006/main">
          <a:pPr algn="l" rtl="1">
            <a:defRPr sz="1000"/>
          </a:pPr>
          <a:r>
            <a:rPr lang="en-GB" sz="1000" b="0" i="0" strike="noStrike" dirty="0">
              <a:solidFill>
                <a:srgbClr val="000000"/>
              </a:solidFill>
              <a:latin typeface="Arial"/>
              <a:cs typeface="Arial"/>
            </a:rPr>
            <a:t>UPOV Membership</a:t>
          </a:r>
        </a:p>
      </cdr:txBody>
    </cdr:sp>
  </cdr:relSizeAnchor>
  <cdr:relSizeAnchor xmlns:cdr="http://schemas.openxmlformats.org/drawingml/2006/chartDrawing">
    <cdr:from>
      <cdr:x>0.22091</cdr:x>
      <cdr:y>0.14177</cdr:y>
    </cdr:from>
    <cdr:to>
      <cdr:x>0.34542</cdr:x>
      <cdr:y>0.17705</cdr:y>
    </cdr:to>
    <cdr:sp macro="" textlink="">
      <cdr:nvSpPr>
        <cdr:cNvPr id="1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14820" y="873944"/>
          <a:ext cx="1079189" cy="2249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Tw Cen MT"/>
            </a:defRPr>
          </a:lvl1pPr>
          <a:lvl2pPr marL="457200" indent="0">
            <a:defRPr sz="1100">
              <a:latin typeface="Tw Cen MT"/>
            </a:defRPr>
          </a:lvl2pPr>
          <a:lvl3pPr marL="914400" indent="0">
            <a:defRPr sz="1100">
              <a:latin typeface="Tw Cen MT"/>
            </a:defRPr>
          </a:lvl3pPr>
          <a:lvl4pPr marL="1371600" indent="0">
            <a:defRPr sz="1100">
              <a:latin typeface="Tw Cen MT"/>
            </a:defRPr>
          </a:lvl4pPr>
          <a:lvl5pPr marL="1828800" indent="0">
            <a:defRPr sz="1100">
              <a:latin typeface="Tw Cen MT"/>
            </a:defRPr>
          </a:lvl5pPr>
          <a:lvl6pPr marL="2286000" indent="0">
            <a:defRPr sz="1100">
              <a:latin typeface="Tw Cen MT"/>
            </a:defRPr>
          </a:lvl6pPr>
          <a:lvl7pPr marL="2743200" indent="0">
            <a:defRPr sz="1100">
              <a:latin typeface="Tw Cen MT"/>
            </a:defRPr>
          </a:lvl7pPr>
          <a:lvl8pPr marL="3200400" indent="0">
            <a:defRPr sz="1100">
              <a:latin typeface="Tw Cen MT"/>
            </a:defRPr>
          </a:lvl8pPr>
          <a:lvl9pPr marL="3657600" indent="0">
            <a:defRPr sz="1100">
              <a:latin typeface="Tw Cen MT"/>
            </a:defRPr>
          </a:lvl9pPr>
        </a:lstStyle>
        <a:p xmlns:a="http://schemas.openxmlformats.org/drawingml/2006/main">
          <a:pPr algn="l" rtl="1">
            <a:defRPr sz="1000"/>
          </a:pPr>
          <a:r>
            <a:rPr lang="en-GB" sz="1000" b="0" i="0" strike="noStrike" dirty="0">
              <a:solidFill>
                <a:srgbClr val="000000"/>
              </a:solidFill>
              <a:latin typeface="Arial"/>
              <a:cs typeface="Arial"/>
            </a:rPr>
            <a:t>PVP Operational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3EFC951-4EFB-4742-8EB0-0DC10598BD35}" type="datetimeFigureOut">
              <a:rPr lang="en-US"/>
              <a:pPr>
                <a:defRPr/>
              </a:pPr>
              <a:t>9/13/2018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E5CF9C-C538-45DD-B40A-CF5CC14614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521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B7FE9BE-B3BD-4893-A3BD-D913EFFE3BBF}" type="datetimeFigureOut">
              <a:rPr lang="en-US"/>
              <a:pPr>
                <a:defRPr/>
              </a:pPr>
              <a:t>9/13/2018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76ADAF7-9894-4CAD-AB68-9E7A571BAA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483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4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874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874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874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874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34DF162B-A177-47A9-B03A-C2FF97D017C1}" type="slidenum">
              <a:rPr lang="en-US" altLang="en-US" sz="1100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</a:t>
            </a:fld>
            <a:endParaRPr lang="en-US" altLang="en-US" sz="1100" smtClean="0">
              <a:solidFill>
                <a:prstClr val="black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5" y="4714877"/>
            <a:ext cx="4984750" cy="4467225"/>
          </a:xfrm>
          <a:noFill/>
        </p:spPr>
        <p:txBody>
          <a:bodyPr/>
          <a:lstStyle/>
          <a:p>
            <a:pPr eaLnBrk="1" hangingPunct="1"/>
            <a:endParaRPr lang="es-AR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ADAF7-9894-4CAD-AB68-9E7A571BAAD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020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4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874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874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874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874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34DF162B-A177-47A9-B03A-C2FF97D017C1}" type="slidenum">
              <a:rPr lang="en-US" altLang="en-US" sz="1100" smtClean="0"/>
              <a:pPr>
                <a:spcBef>
                  <a:spcPct val="0"/>
                </a:spcBef>
              </a:pPr>
              <a:t>13</a:t>
            </a:fld>
            <a:endParaRPr lang="en-US" altLang="en-US" sz="110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5" y="4714877"/>
            <a:ext cx="4984750" cy="4467225"/>
          </a:xfrm>
          <a:noFill/>
        </p:spPr>
        <p:txBody>
          <a:bodyPr/>
          <a:lstStyle/>
          <a:p>
            <a:pPr eaLnBrk="1" hangingPunct="1"/>
            <a:endParaRPr lang="es-AR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ADAF7-9894-4CAD-AB68-9E7A571BAAD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7493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ADAF7-9894-4CAD-AB68-9E7A571BAAD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6943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EEB9D1-C586-4399-9F02-5E6B19FA94B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116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8F5508-C314-4D99-B8D7-52FCFCD819C7}" type="slidenum">
              <a:rPr lang="en-US"/>
              <a:pPr/>
              <a:t>17</a:t>
            </a:fld>
            <a:endParaRPr lang="en-US"/>
          </a:p>
        </p:txBody>
      </p:sp>
      <p:sp>
        <p:nvSpPr>
          <p:cNvPr id="260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5200" y="769938"/>
            <a:ext cx="4921250" cy="3690937"/>
          </a:xfrm>
          <a:ln/>
        </p:spPr>
      </p:sp>
      <p:sp>
        <p:nvSpPr>
          <p:cNvPr id="260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834" y="4691558"/>
            <a:ext cx="4976652" cy="446213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ADAF7-9894-4CAD-AB68-9E7A571BAAD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4313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EEB9D1-C586-4399-9F02-5E6B19FA94B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819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ADAF7-9894-4CAD-AB68-9E7A571BAAD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9990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ADAF7-9894-4CAD-AB68-9E7A571BAAD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475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A5787-A132-465D-A4EC-52AD2AF7116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1252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ADAF7-9894-4CAD-AB68-9E7A571BAAD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7350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47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747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747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747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747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76DD0B3B-D3CE-40C4-9D63-7AF836FA6D69}" type="slidenum">
              <a:rPr lang="en-US" smtClean="0">
                <a:latin typeface="Times New Roman" pitchFamily="18" charset="0"/>
              </a:rPr>
              <a:pPr/>
              <a:t>23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0938" cy="3722687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582319"/>
            <a:ext cx="5441950" cy="5105400"/>
          </a:xfrm>
          <a:noFill/>
        </p:spPr>
        <p:txBody>
          <a:bodyPr lIns="92698" tIns="46349" rIns="92698" bIns="46349"/>
          <a:lstStyle/>
          <a:p>
            <a:pPr eaLnBrk="1" hangingPunct="1"/>
            <a:endParaRPr lang="en-US" altLang="ja-JP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ADAF7-9894-4CAD-AB68-9E7A571BAAD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1526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47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747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747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747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747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8E668DC4-1F13-4614-B80E-F0239CC126A0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/>
              <a:t>25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739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02756" indent="-270291" defTabSz="82739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1164" indent="-216233" defTabSz="82739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13629" indent="-216233" defTabSz="82739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46095" indent="-216233" defTabSz="82739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78560" indent="-216233" defTabSz="8273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11026" indent="-216233" defTabSz="8273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43491" indent="-216233" defTabSz="8273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75957" indent="-216233" defTabSz="8273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62D7DE45-B4DD-4EFF-A206-C37F40BBC8D4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/>
              <a:t>26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1363"/>
            <a:ext cx="4965700" cy="3725862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9"/>
            <a:ext cx="4984750" cy="4467225"/>
          </a:xfrm>
          <a:noFill/>
        </p:spPr>
        <p:txBody>
          <a:bodyPr/>
          <a:lstStyle/>
          <a:p>
            <a:pPr eaLnBrk="1" hangingPunct="1"/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37096275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47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747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747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747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747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68C58916-2B09-408A-9A93-76C11DDD5E58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/>
              <a:t>27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7523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1363"/>
            <a:ext cx="4965700" cy="3725862"/>
          </a:xfrm>
          <a:ln/>
        </p:spPr>
      </p:sp>
      <p:sp>
        <p:nvSpPr>
          <p:cNvPr id="107524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79450" y="4714876"/>
            <a:ext cx="5438776" cy="4467225"/>
          </a:xfrm>
          <a:noFill/>
        </p:spPr>
        <p:txBody>
          <a:bodyPr lIns="90600" tIns="45299" rIns="90600" bIns="45299"/>
          <a:lstStyle/>
          <a:p>
            <a:pPr>
              <a:spcBef>
                <a:spcPct val="0"/>
              </a:spcBef>
            </a:pPr>
            <a:endParaRPr lang="ko-KR" altLang="en-US"/>
          </a:p>
        </p:txBody>
      </p:sp>
      <p:sp>
        <p:nvSpPr>
          <p:cNvPr id="107525" name="슬라이드 번호 개체 틀 3"/>
          <p:cNvSpPr txBox="1">
            <a:spLocks noGrp="1"/>
          </p:cNvSpPr>
          <p:nvPr/>
        </p:nvSpPr>
        <p:spPr bwMode="auto">
          <a:xfrm>
            <a:off x="3851277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00" tIns="45299" rIns="90600" bIns="45299" anchor="b"/>
          <a:lstStyle>
            <a:lvl1pPr defTabSz="9461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461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461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461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461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latinLnBrk="1" hangingPunct="1"/>
            <a:fld id="{DD79E85C-877E-4AA9-8199-EEF8188E494C}" type="slidenum">
              <a:rPr lang="ko-KR" altLang="en-US" sz="1100">
                <a:solidFill>
                  <a:prstClr val="black"/>
                </a:solidFill>
                <a:latin typeface="Malgun Gothic" pitchFamily="34" charset="-127"/>
              </a:rPr>
              <a:pPr algn="r" eaLnBrk="1" latinLnBrk="1" hangingPunct="1"/>
              <a:t>27</a:t>
            </a:fld>
            <a:endParaRPr lang="en-US" altLang="ko-KR" sz="1100">
              <a:solidFill>
                <a:prstClr val="black"/>
              </a:solidFill>
              <a:latin typeface="Malgun Gothic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73376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ADAF7-9894-4CAD-AB68-9E7A571BAAD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0730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ADAF7-9894-4CAD-AB68-9E7A571BAAD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59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3984" indent="-28614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4590" indent="-2289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2425" indent="-2289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60261" indent="-2289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8098" indent="-2289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5933" indent="-2289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33769" indent="-2289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91605" indent="-2289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5B2B65B9-C408-42D3-A135-E680BE83E57B}" type="slidenum">
              <a:rPr lang="en-US" altLang="en-US" smtClean="0"/>
              <a:pPr>
                <a:spcBef>
                  <a:spcPct val="0"/>
                </a:spcBef>
              </a:pPr>
              <a:t>31</a:t>
            </a:fld>
            <a:endParaRPr lang="en-US" alt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61648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3984" indent="-28614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4590" indent="-2289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2425" indent="-2289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60261" indent="-2289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8098" indent="-2289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5933" indent="-2289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33769" indent="-2289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91605" indent="-2289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5B2B65B9-C408-42D3-A135-E680BE83E57B}" type="slidenum">
              <a:rPr lang="en-US" altLang="en-US" smtClean="0"/>
              <a:pPr>
                <a:spcBef>
                  <a:spcPct val="0"/>
                </a:spcBef>
              </a:pPr>
              <a:t>32</a:t>
            </a:fld>
            <a:endParaRPr lang="en-US" alt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9552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A5787-A132-465D-A4EC-52AD2AF7116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1252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3984" indent="-28614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4590" indent="-2289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2425" indent="-2289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60261" indent="-2289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8098" indent="-2289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5933" indent="-2289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33769" indent="-2289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91605" indent="-2289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5B2B65B9-C408-42D3-A135-E680BE83E57B}" type="slidenum">
              <a:rPr lang="en-US" altLang="en-US" smtClean="0"/>
              <a:pPr>
                <a:spcBef>
                  <a:spcPct val="0"/>
                </a:spcBef>
              </a:pPr>
              <a:t>35</a:t>
            </a:fld>
            <a:endParaRPr lang="en-US" alt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38584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3984" indent="-28614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4590" indent="-2289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2425" indent="-2289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60261" indent="-2289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8098" indent="-2289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5933" indent="-2289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33769" indent="-2289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91605" indent="-2289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5B2B65B9-C408-42D3-A135-E680BE83E57B}" type="slidenum">
              <a:rPr lang="en-US" altLang="en-US" smtClean="0"/>
              <a:pPr>
                <a:spcBef>
                  <a:spcPct val="0"/>
                </a:spcBef>
              </a:pPr>
              <a:t>36</a:t>
            </a:fld>
            <a:endParaRPr lang="en-US" alt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0777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ADAF7-9894-4CAD-AB68-9E7A571BAADE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2248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ADAF7-9894-4CAD-AB68-9E7A571BAADE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0181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ADAF7-9894-4CAD-AB68-9E7A571BAAD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4967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ADAF7-9894-4CAD-AB68-9E7A571BAAD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9300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0840" y="4714876"/>
            <a:ext cx="6095998" cy="44672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ADAF7-9894-4CAD-AB68-9E7A571BAADE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4855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ADAF7-9894-4CAD-AB68-9E7A571BAADE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099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739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02756" indent="-270291" defTabSz="82739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1164" indent="-216233" defTabSz="82739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13629" indent="-216233" defTabSz="82739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46095" indent="-216233" defTabSz="82739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78560" indent="-216233" defTabSz="8273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11026" indent="-216233" defTabSz="8273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43491" indent="-216233" defTabSz="8273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75957" indent="-216233" defTabSz="8273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0A6F515-05A9-44F8-B847-23B76C04C8FA}" type="slidenum">
              <a:rPr lang="en-US" smtClean="0">
                <a:latin typeface="Times New Roman" pitchFamily="18" charset="0"/>
              </a:rPr>
              <a:pPr/>
              <a:t>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1363"/>
            <a:ext cx="4965700" cy="3725862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80"/>
            <a:ext cx="4984750" cy="4467225"/>
          </a:xfrm>
          <a:noFill/>
        </p:spPr>
        <p:txBody>
          <a:bodyPr/>
          <a:lstStyle/>
          <a:p>
            <a:pPr eaLnBrk="1" hangingPunct="1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035159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DAC1E8-8683-42A3-AEA6-947161CEB0DB}" type="slidenum">
              <a:rPr lang="en-US" smtClean="0">
                <a:latin typeface="Arial" charset="0"/>
                <a:cs typeface="Arial" charset="0"/>
              </a:rPr>
              <a:pPr/>
              <a:t>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1363"/>
            <a:ext cx="4965700" cy="3724275"/>
          </a:xfrm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3" y="4714654"/>
            <a:ext cx="4985773" cy="4466757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ADAF7-9894-4CAD-AB68-9E7A571BAAD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013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9FD24-FCB9-4592-B311-CA9035156B1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5347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739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02756" indent="-270291" defTabSz="82739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1164" indent="-216233" defTabSz="82739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13629" indent="-216233" defTabSz="82739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46095" indent="-216233" defTabSz="82739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78560" indent="-216233" defTabSz="8273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11026" indent="-216233" defTabSz="8273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43491" indent="-216233" defTabSz="8273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75957" indent="-216233" defTabSz="8273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827391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D7DE45-B4DD-4EFF-A206-C37F40BBC8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pPr marL="0" marR="0" lvl="0" indent="0" algn="r" defTabSz="827391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09588"/>
            <a:ext cx="3398837" cy="2549525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708" y="3228706"/>
            <a:ext cx="7279225" cy="3059117"/>
          </a:xfrm>
          <a:noFill/>
        </p:spPr>
        <p:txBody>
          <a:bodyPr/>
          <a:lstStyle/>
          <a:p>
            <a:pPr eaLnBrk="1" hangingPunct="1"/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3275512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4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874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874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874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874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34DF162B-A177-47A9-B03A-C2FF97D017C1}" type="slidenum">
              <a:rPr lang="en-US" altLang="en-US" sz="1100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11</a:t>
            </a:fld>
            <a:endParaRPr lang="en-US" altLang="en-US" sz="1100" smtClean="0">
              <a:solidFill>
                <a:prstClr val="black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5" y="4714877"/>
            <a:ext cx="4984750" cy="4467225"/>
          </a:xfrm>
          <a:noFill/>
        </p:spPr>
        <p:txBody>
          <a:bodyPr/>
          <a:lstStyle/>
          <a:p>
            <a:pPr eaLnBrk="1" hangingPunct="1"/>
            <a:endParaRPr lang="es-AR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436C6-5391-47B5-B034-116819B27F27}" type="datetimeFigureOut">
              <a:rPr lang="en-US"/>
              <a:pPr>
                <a:defRPr/>
              </a:pPr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81688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83449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C8BEA-9803-4D87-8612-94DD285B46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extBox 6"/>
          <p:cNvSpPr txBox="1">
            <a:spLocks noChangeArrowheads="1"/>
          </p:cNvSpPr>
          <p:nvPr userDrawn="1"/>
        </p:nvSpPr>
        <p:spPr bwMode="auto">
          <a:xfrm>
            <a:off x="392114" y="6502400"/>
            <a:ext cx="413125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en-US" sz="1100" dirty="0" smtClean="0">
                <a:latin typeface="Arial" charset="0"/>
              </a:rPr>
              <a:t>International Union for the Protection of New Varieties of Plants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38" y="6175375"/>
            <a:ext cx="1165804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647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FF69C-6DF5-4C06-B432-EBDC15153F8A}" type="datetimeFigureOut">
              <a:rPr lang="en-US"/>
              <a:pPr>
                <a:defRPr/>
              </a:pPr>
              <a:t>9/13/2018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6F4F3-4F49-44B2-AE69-078EAF6788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8000"/>
                    </a14:imgEffect>
                    <a14:imgEffect>
                      <a14:brightnessContrast bright="56000" contrast="-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8" y="6172201"/>
            <a:ext cx="116998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08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90740-6AD9-4208-9C5B-80E7335B177D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863749"/>
      </p:ext>
    </p:extLst>
  </p:cSld>
  <p:clrMapOvr>
    <a:masterClrMapping/>
  </p:clrMapOvr>
  <p:transition>
    <p:wipe dir="d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4D6CA-5DB3-453A-8986-3751A6502C04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870074"/>
      </p:ext>
    </p:extLst>
  </p:cSld>
  <p:clrMapOvr>
    <a:masterClrMapping/>
  </p:clrMapOvr>
  <p:transition>
    <p:wipe dir="d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4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4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0AE3D-16A8-40E2-BBE1-B00488C29347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881595"/>
      </p:ext>
    </p:extLst>
  </p:cSld>
  <p:clrMapOvr>
    <a:masterClrMapping/>
  </p:clrMapOvr>
  <p:transition>
    <p:wipe dir="d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5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5C529-BB39-490D-AE19-47A1123C54DC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838660"/>
      </p:ext>
    </p:extLst>
  </p:cSld>
  <p:clrMapOvr>
    <a:masterClrMapping/>
  </p:clrMapOvr>
  <p:transition>
    <p:wipe dir="d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4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4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20C23-9A36-416F-8B51-C8EB1F910663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846250"/>
      </p:ext>
    </p:extLst>
  </p:cSld>
  <p:clrMapOvr>
    <a:masterClrMapping/>
  </p:clrMapOvr>
  <p:transition>
    <p:wipe dir="d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ormale_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3501597"/>
      </p:ext>
    </p:extLst>
  </p:cSld>
  <p:clrMapOvr>
    <a:masterClrMapping/>
  </p:clrMapOvr>
  <p:transition>
    <p:fade thruBlk="1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98665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56494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75870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942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5FCA9-1B8E-4853-B864-83C91A50D81F}" type="datetimeFigureOut">
              <a:rPr lang="en-US"/>
              <a:pPr>
                <a:defRPr/>
              </a:pPr>
              <a:t>9/13/2018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578E6-2BD7-40BE-8636-500CACF75B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8000"/>
                    </a14:imgEffect>
                    <a14:imgEffect>
                      <a14:brightnessContrast bright="56000" contrast="-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8" y="6172201"/>
            <a:ext cx="116998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544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39406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98758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1975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97297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78904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44698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0292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E16CCC1-4083-234C-A391-4CBE612CE596}" type="datetimeFigureOut">
              <a:rPr lang="en-US" smtClean="0">
                <a:solidFill>
                  <a:srgbClr val="D4D2D0"/>
                </a:solidFill>
              </a:rPr>
              <a:pPr/>
              <a:t>9/13/2018</a:t>
            </a:fld>
            <a:endParaRPr lang="en-US">
              <a:solidFill>
                <a:srgbClr val="D4D2D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3D268C-553B-8D42-8DE2-CCCF36D72E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D4D2D0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7651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6CCC1-4083-234C-A391-4CBE612CE596}" type="datetimeFigureOut">
              <a:rPr lang="en-US" smtClean="0">
                <a:solidFill>
                  <a:srgbClr val="3B3B3B"/>
                </a:solidFill>
              </a:rPr>
              <a:pPr/>
              <a:t>9/13/2018</a:t>
            </a:fld>
            <a:endParaRPr lang="en-US">
              <a:solidFill>
                <a:srgbClr val="3B3B3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3B3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268C-553B-8D42-8DE2-CCCF36D72E79}" type="slidenum">
              <a:rPr lang="en-US" smtClean="0">
                <a:solidFill>
                  <a:srgbClr val="3B3B3B"/>
                </a:solidFill>
              </a:rPr>
              <a:pPr/>
              <a:t>‹#›</a:t>
            </a:fld>
            <a:endParaRPr lang="en-US">
              <a:solidFill>
                <a:srgbClr val="3B3B3B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8804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E16CCC1-4083-234C-A391-4CBE612CE596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3D268C-553B-8D42-8DE2-CCCF36D72E79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>
              <a:solidFill>
                <a:srgbClr val="D4D2D0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485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E8AC1-74B9-4769-A427-A6EC7D01120E}" type="datetimeFigureOut">
              <a:rPr lang="en-US"/>
              <a:pPr>
                <a:defRPr/>
              </a:pPr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1014D-7F1E-45AD-8274-A49B97D7DA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8000"/>
                    </a14:imgEffect>
                    <a14:imgEffect>
                      <a14:brightnessContrast bright="56000" contrast="-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8" y="6172201"/>
            <a:ext cx="116998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3785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6CCC1-4083-234C-A391-4CBE612CE596}" type="datetimeFigureOut">
              <a:rPr lang="en-US" smtClean="0">
                <a:solidFill>
                  <a:srgbClr val="3B3B3B"/>
                </a:solidFill>
              </a:rPr>
              <a:pPr/>
              <a:t>9/13/2018</a:t>
            </a:fld>
            <a:endParaRPr lang="en-US">
              <a:solidFill>
                <a:srgbClr val="3B3B3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3B3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268C-553B-8D42-8DE2-CCCF36D72E79}" type="slidenum">
              <a:rPr lang="en-US" smtClean="0">
                <a:solidFill>
                  <a:srgbClr val="3B3B3B"/>
                </a:solidFill>
              </a:rPr>
              <a:pPr/>
              <a:t>‹#›</a:t>
            </a:fld>
            <a:endParaRPr lang="en-US">
              <a:solidFill>
                <a:srgbClr val="3B3B3B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6206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6CCC1-4083-234C-A391-4CBE612CE596}" type="datetimeFigureOut">
              <a:rPr lang="en-US" smtClean="0">
                <a:solidFill>
                  <a:srgbClr val="3B3B3B"/>
                </a:solidFill>
              </a:rPr>
              <a:pPr/>
              <a:t>9/13/2018</a:t>
            </a:fld>
            <a:endParaRPr lang="en-US">
              <a:solidFill>
                <a:srgbClr val="3B3B3B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3B3B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268C-553B-8D42-8DE2-CCCF36D72E79}" type="slidenum">
              <a:rPr lang="en-US" smtClean="0">
                <a:solidFill>
                  <a:srgbClr val="3B3B3B"/>
                </a:solidFill>
              </a:rPr>
              <a:pPr/>
              <a:t>‹#›</a:t>
            </a:fld>
            <a:endParaRPr lang="en-US">
              <a:solidFill>
                <a:srgbClr val="3B3B3B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2324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6CCC1-4083-234C-A391-4CBE612CE596}" type="datetimeFigureOut">
              <a:rPr lang="en-US" smtClean="0">
                <a:solidFill>
                  <a:srgbClr val="3B3B3B"/>
                </a:solidFill>
              </a:rPr>
              <a:pPr/>
              <a:t>9/13/2018</a:t>
            </a:fld>
            <a:endParaRPr lang="en-US">
              <a:solidFill>
                <a:srgbClr val="3B3B3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3B3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268C-553B-8D42-8DE2-CCCF36D72E79}" type="slidenum">
              <a:rPr lang="en-US" smtClean="0">
                <a:solidFill>
                  <a:srgbClr val="3B3B3B"/>
                </a:solidFill>
              </a:rPr>
              <a:pPr/>
              <a:t>‹#›</a:t>
            </a:fld>
            <a:endParaRPr lang="en-US">
              <a:solidFill>
                <a:srgbClr val="3B3B3B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0272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6CCC1-4083-234C-A391-4CBE612CE596}" type="datetimeFigureOut">
              <a:rPr lang="en-US" smtClean="0">
                <a:solidFill>
                  <a:srgbClr val="3B3B3B"/>
                </a:solidFill>
              </a:rPr>
              <a:pPr/>
              <a:t>9/13/2018</a:t>
            </a:fld>
            <a:endParaRPr lang="en-US">
              <a:solidFill>
                <a:srgbClr val="3B3B3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3B3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268C-553B-8D42-8DE2-CCCF36D72E79}" type="slidenum">
              <a:rPr lang="en-US" smtClean="0">
                <a:solidFill>
                  <a:srgbClr val="3B3B3B"/>
                </a:solidFill>
              </a:rPr>
              <a:pPr/>
              <a:t>‹#›</a:t>
            </a:fld>
            <a:endParaRPr lang="en-US">
              <a:solidFill>
                <a:srgbClr val="3B3B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52071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6CCC1-4083-234C-A391-4CBE612CE596}" type="datetimeFigureOut">
              <a:rPr lang="en-US" smtClean="0">
                <a:solidFill>
                  <a:srgbClr val="3B3B3B"/>
                </a:solidFill>
              </a:rPr>
              <a:pPr/>
              <a:t>9/13/2018</a:t>
            </a:fld>
            <a:endParaRPr lang="en-US">
              <a:solidFill>
                <a:srgbClr val="3B3B3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3B3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3D268C-553B-8D42-8DE2-CCCF36D72E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881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6CCC1-4083-234C-A391-4CBE612CE596}" type="datetimeFigureOut">
              <a:rPr lang="en-US" smtClean="0">
                <a:solidFill>
                  <a:srgbClr val="D4D2D0"/>
                </a:solidFill>
              </a:rPr>
              <a:pPr/>
              <a:t>9/13/2018</a:t>
            </a:fld>
            <a:endParaRPr lang="en-US">
              <a:solidFill>
                <a:srgbClr val="D4D2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268C-553B-8D42-8DE2-CCCF36D72E79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>
              <a:solidFill>
                <a:srgbClr val="D4D2D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2684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6CCC1-4083-234C-A391-4CBE612CE596}" type="datetimeFigureOut">
              <a:rPr lang="en-US" smtClean="0">
                <a:solidFill>
                  <a:srgbClr val="3B3B3B"/>
                </a:solidFill>
              </a:rPr>
              <a:pPr/>
              <a:t>9/13/2018</a:t>
            </a:fld>
            <a:endParaRPr lang="en-US">
              <a:solidFill>
                <a:srgbClr val="3B3B3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3B3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268C-553B-8D42-8DE2-CCCF36D72E79}" type="slidenum">
              <a:rPr lang="en-US" smtClean="0">
                <a:solidFill>
                  <a:srgbClr val="3B3B3B"/>
                </a:solidFill>
              </a:rPr>
              <a:pPr/>
              <a:t>‹#›</a:t>
            </a:fld>
            <a:endParaRPr lang="en-US">
              <a:solidFill>
                <a:srgbClr val="3B3B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00780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6CCC1-4083-234C-A391-4CBE612CE596}" type="datetimeFigureOut">
              <a:rPr lang="en-US" smtClean="0">
                <a:solidFill>
                  <a:srgbClr val="3B3B3B"/>
                </a:solidFill>
              </a:rPr>
              <a:pPr/>
              <a:t>9/13/2018</a:t>
            </a:fld>
            <a:endParaRPr lang="en-US">
              <a:solidFill>
                <a:srgbClr val="3B3B3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3B3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3D268C-553B-8D42-8DE2-CCCF36D72E79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41082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Picture 11" descr="untitled-1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5334000" y="3886200"/>
            <a:ext cx="523875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2130425"/>
            <a:ext cx="7162800" cy="1470025"/>
          </a:xfrm>
        </p:spPr>
        <p:txBody>
          <a:bodyPr/>
          <a:lstStyle>
            <a:lvl1pPr algn="ctr">
              <a:defRPr>
                <a:solidFill>
                  <a:srgbClr val="A5A32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z="2800">
                <a:solidFill>
                  <a:srgbClr val="002A66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sz="14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endParaRPr lang="en-US" sz="14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1B24816B-CF6F-4A5D-A534-08AD678B3829}" type="slidenum">
              <a:rPr lang="en-US" sz="1400">
                <a:solidFill>
                  <a:srgbClr val="000000"/>
                </a:solidFill>
                <a:latin typeface="Arial" charset="0"/>
                <a:cs typeface="+mn-cs"/>
              </a:rPr>
              <a:pPr/>
              <a:t>‹#›</a:t>
            </a:fld>
            <a:endParaRPr lang="en-US" sz="14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 userDrawn="1"/>
        </p:nvPicPr>
        <p:blipFill>
          <a:blip r:embed="rId3" cstate="print"/>
          <a:srcRect l="2353" t="5112" r="95000" b="5469"/>
          <a:stretch>
            <a:fillRect/>
          </a:stretch>
        </p:blipFill>
        <p:spPr bwMode="auto">
          <a:xfrm>
            <a:off x="146050" y="0"/>
            <a:ext cx="539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4" name="Rectangle 8"/>
          <p:cNvSpPr>
            <a:spLocks noChangeArrowheads="1"/>
          </p:cNvSpPr>
          <p:nvPr userDrawn="1"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A5A32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 userDrawn="1"/>
        </p:nvSpPr>
        <p:spPr bwMode="auto">
          <a:xfrm>
            <a:off x="5638800" y="6477000"/>
            <a:ext cx="3276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 dirty="0">
                <a:solidFill>
                  <a:srgbClr val="002A66"/>
                </a:solidFill>
                <a:latin typeface="Arial" charset="0"/>
                <a:cs typeface="+mn-cs"/>
              </a:rPr>
              <a:t>A UNIT OF THE OFFICE OF RESEARCH</a:t>
            </a:r>
          </a:p>
        </p:txBody>
      </p:sp>
    </p:spTree>
    <p:extLst>
      <p:ext uri="{BB962C8B-B14F-4D97-AF65-F5344CB8AC3E}">
        <p14:creationId xmlns:p14="http://schemas.microsoft.com/office/powerpoint/2010/main" val="3444697067"/>
      </p:ext>
    </p:extLst>
  </p:cSld>
  <p:clrMapOvr>
    <a:masterClrMapping/>
  </p:clrMapOvr>
  <p:transition spd="slow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34531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575C9-6757-499B-BD8A-6402C7AFC451}" type="datetimeFigureOut">
              <a:rPr lang="en-US"/>
              <a:pPr>
                <a:defRPr/>
              </a:pPr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C1A40-0F21-4797-A632-23D3793427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8000"/>
                    </a14:imgEffect>
                    <a14:imgEffect>
                      <a14:brightnessContrast bright="50000" contrast="-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8" y="6172201"/>
            <a:ext cx="116998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98785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094714"/>
      </p:ext>
    </p:extLst>
  </p:cSld>
  <p:clrMapOvr>
    <a:masterClrMapping/>
  </p:clrMapOvr>
  <p:transition spd="slow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209800"/>
            <a:ext cx="3810000" cy="391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209800"/>
            <a:ext cx="3810000" cy="391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13805"/>
      </p:ext>
    </p:extLst>
  </p:cSld>
  <p:clrMapOvr>
    <a:masterClrMapping/>
  </p:clrMapOvr>
  <p:transition spd="slow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3004"/>
      </p:ext>
    </p:extLst>
  </p:cSld>
  <p:clrMapOvr>
    <a:masterClrMapping/>
  </p:clrMapOvr>
  <p:transition spd="slow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220"/>
      </p:ext>
    </p:extLst>
  </p:cSld>
  <p:clrMapOvr>
    <a:masterClrMapping/>
  </p:clrMapOvr>
  <p:transition spd="slow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3601171"/>
      </p:ext>
    </p:extLst>
  </p:cSld>
  <p:clrMapOvr>
    <a:masterClrMapping/>
  </p:clrMapOvr>
  <p:transition spd="slow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4920024"/>
      </p:ext>
    </p:extLst>
  </p:cSld>
  <p:clrMapOvr>
    <a:masterClrMapping/>
  </p:clrMapOvr>
  <p:transition spd="slow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997848"/>
      </p:ext>
    </p:extLst>
  </p:cSld>
  <p:clrMapOvr>
    <a:masterClrMapping/>
  </p:clrMapOvr>
  <p:transition spd="slow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33831"/>
      </p:ext>
    </p:extLst>
  </p:cSld>
  <p:clrMapOvr>
    <a:masterClrMapping/>
  </p:clrMapOvr>
  <p:transition spd="slow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74638"/>
            <a:ext cx="1962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38"/>
            <a:ext cx="57340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0653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436C6-5391-47B5-B034-116819B27F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81688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83449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C8BEA-9803-4D87-8612-94DD285B46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6"/>
          <p:cNvSpPr txBox="1">
            <a:spLocks noChangeArrowheads="1"/>
          </p:cNvSpPr>
          <p:nvPr userDrawn="1"/>
        </p:nvSpPr>
        <p:spPr bwMode="auto">
          <a:xfrm>
            <a:off x="392114" y="6502400"/>
            <a:ext cx="413125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en-US" sz="1100" dirty="0" smtClean="0">
                <a:solidFill>
                  <a:prstClr val="black"/>
                </a:solidFill>
                <a:latin typeface="Arial" charset="0"/>
              </a:rPr>
              <a:t>International Union for the Protection of New Varieties of Plants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38" y="6175375"/>
            <a:ext cx="1165804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1673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436C6-5391-47B5-B034-116819B27F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81688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83449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C8BEA-9803-4D87-8612-94DD285B46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675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436C6-5391-47B5-B034-116819B27F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88114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C8BEA-9803-4D87-8612-94DD285B46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556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9691" y="6477631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6995C-DBA0-48F4-B3BD-73D512179E2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5572" y="6476479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631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3C643-4169-49CC-AECB-FEA8A60B374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670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678FA-D4E7-4BAF-9A93-53F0FDEC97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79F3A-8872-4EF0-B75B-584C0FF1E67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960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71837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0EE09-304F-4C4C-A36D-747EEB766A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7C4F8-5400-4072-8E7A-ADD7722659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15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436C6-5391-47B5-B034-116819B27F27}" type="datetimeFigureOut">
              <a:rPr lang="en-US"/>
              <a:pPr>
                <a:defRPr/>
              </a:pPr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81688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83449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C8BEA-9803-4D87-8612-94DD285B46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721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B63C8-8D3A-478A-86BC-8177207935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207E1-4733-4D92-AC39-AED0F6BEB2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602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0632D-4045-4C38-94AB-81B2B326AC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D2BCF-1019-4BB3-934E-CB2B2E02C53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6940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A6AF6-0E6D-4B9B-9169-58250DC168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A4612-DA65-4868-896C-C6CBB024AEB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1499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FF69C-6DF5-4C06-B432-EBDC15153F8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6F4F3-4F49-44B2-AE69-078EAF67885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644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5FCA9-1B8E-4853-B864-83C91A50D8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578E6-2BD7-40BE-8636-500CACF75B4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6382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E8AC1-74B9-4769-A427-A6EC7D01120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1014D-7F1E-45AD-8274-A49B97D7DA0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2561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575C9-6757-499B-BD8A-6402C7AFC4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C1A40-0F21-4797-A632-23D3793427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4106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436C6-5391-47B5-B034-116819B27F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81688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83449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C8BEA-9803-4D87-8612-94DD285B46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6"/>
          <p:cNvSpPr txBox="1">
            <a:spLocks noChangeArrowheads="1"/>
          </p:cNvSpPr>
          <p:nvPr userDrawn="1"/>
        </p:nvSpPr>
        <p:spPr bwMode="auto">
          <a:xfrm>
            <a:off x="392114" y="6502400"/>
            <a:ext cx="413125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en-US" sz="1100" dirty="0" smtClean="0">
                <a:solidFill>
                  <a:prstClr val="black"/>
                </a:solidFill>
                <a:latin typeface="Arial" charset="0"/>
              </a:rPr>
              <a:t>International Union for the Protection of New Varieties of Plants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38" y="6175375"/>
            <a:ext cx="1165804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62197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436C6-5391-47B5-B034-116819B27F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81688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83449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C8BEA-9803-4D87-8612-94DD285B46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3926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436C6-5391-47B5-B034-116819B27F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88114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C8BEA-9803-4D87-8612-94DD285B46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36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436C6-5391-47B5-B034-116819B27F27}" type="datetimeFigureOut">
              <a:rPr lang="en-US"/>
              <a:pPr>
                <a:defRPr/>
              </a:pPr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88114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C8BEA-9803-4D87-8612-94DD285B46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56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9691" y="6477631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6995C-DBA0-48F4-B3BD-73D512179E2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5572" y="6476479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631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3C643-4169-49CC-AECB-FEA8A60B374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2439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678FA-D4E7-4BAF-9A93-53F0FDEC97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79F3A-8872-4EF0-B75B-584C0FF1E67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9915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71837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0EE09-304F-4C4C-A36D-747EEB766A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7C4F8-5400-4072-8E7A-ADD7722659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1202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B63C8-8D3A-478A-86BC-8177207935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207E1-4733-4D92-AC39-AED0F6BEB2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6247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0632D-4045-4C38-94AB-81B2B326AC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D2BCF-1019-4BB3-934E-CB2B2E02C53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5539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A6AF6-0E6D-4B9B-9169-58250DC168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A4612-DA65-4868-896C-C6CBB024AEB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8768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FF69C-6DF5-4C06-B432-EBDC15153F8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6F4F3-4F49-44B2-AE69-078EAF67885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0135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5FCA9-1B8E-4853-B864-83C91A50D8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578E6-2BD7-40BE-8636-500CACF75B4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422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E8AC1-74B9-4769-A427-A6EC7D01120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1014D-7F1E-45AD-8274-A49B97D7DA0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934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575C9-6757-499B-BD8A-6402C7AFC4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C1A40-0F21-4797-A632-23D3793427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61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5572" y="6476479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631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3C643-4169-49CC-AECB-FEA8A60B37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436C6-5391-47B5-B034-116819B27F27}" type="datetimeFigureOut">
              <a:rPr lang="en-US"/>
              <a:pPr>
                <a:defRPr/>
              </a:pPr>
              <a:t>9/13/2018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457200" y="61713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64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436C6-5391-47B5-B034-116819B27F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81688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83449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C8BEA-9803-4D87-8612-94DD285B46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6"/>
          <p:cNvSpPr txBox="1">
            <a:spLocks noChangeArrowheads="1"/>
          </p:cNvSpPr>
          <p:nvPr userDrawn="1"/>
        </p:nvSpPr>
        <p:spPr bwMode="auto">
          <a:xfrm>
            <a:off x="392114" y="6502400"/>
            <a:ext cx="413125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en-US" sz="1100" dirty="0" smtClean="0">
                <a:solidFill>
                  <a:prstClr val="black"/>
                </a:solidFill>
                <a:latin typeface="Arial" charset="0"/>
              </a:rPr>
              <a:t>International Union for the Protection of New Varieties of Plants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38" y="6175375"/>
            <a:ext cx="1165804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4511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436C6-5391-47B5-B034-116819B27F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81688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83449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C8BEA-9803-4D87-8612-94DD285B46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165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436C6-5391-47B5-B034-116819B27F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88114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C8BEA-9803-4D87-8612-94DD285B46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59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5572" y="6476479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631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3C643-4169-49CC-AECB-FEA8A60B374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436C6-5391-47B5-B034-116819B27F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457200" y="61713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818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79F3A-8872-4EF0-B75B-584C0FF1E67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436C6-5391-47B5-B034-116819B27F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180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71837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0EE09-304F-4C4C-A36D-747EEB766A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7C4F8-5400-4072-8E7A-ADD7722659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216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B63C8-8D3A-478A-86BC-8177207935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207E1-4733-4D92-AC39-AED0F6BEB2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749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0632D-4045-4C38-94AB-81B2B326AC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D2BCF-1019-4BB3-934E-CB2B2E02C53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980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A6AF6-0E6D-4B9B-9169-58250DC168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A4612-DA65-4868-896C-C6CBB024AEB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8000"/>
                    </a14:imgEffect>
                    <a14:imgEffect>
                      <a14:brightnessContrast bright="56000" contrast="-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8" y="6172201"/>
            <a:ext cx="116998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505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FF69C-6DF5-4C06-B432-EBDC15153F8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6F4F3-4F49-44B2-AE69-078EAF67885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8000"/>
                    </a14:imgEffect>
                    <a14:imgEffect>
                      <a14:brightnessContrast bright="56000" contrast="-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8" y="6172201"/>
            <a:ext cx="116998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5256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79F3A-8872-4EF0-B75B-584C0FF1E6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436C6-5391-47B5-B034-116819B27F27}" type="datetimeFigureOut">
              <a:rPr lang="en-US"/>
              <a:pPr>
                <a:defRPr/>
              </a:pPr>
              <a:t>9/13/2018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20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5FCA9-1B8E-4853-B864-83C91A50D8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578E6-2BD7-40BE-8636-500CACF75B4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8000"/>
                    </a14:imgEffect>
                    <a14:imgEffect>
                      <a14:brightnessContrast bright="56000" contrast="-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8" y="6172201"/>
            <a:ext cx="116998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4936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E8AC1-74B9-4769-A427-A6EC7D01120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1014D-7F1E-45AD-8274-A49B97D7DA0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8000"/>
                    </a14:imgEffect>
                    <a14:imgEffect>
                      <a14:brightnessContrast bright="56000" contrast="-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8" y="6172201"/>
            <a:ext cx="116998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6819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575C9-6757-499B-BD8A-6402C7AFC4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C1A40-0F21-4797-A632-23D3793427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8000"/>
                    </a14:imgEffect>
                    <a14:imgEffect>
                      <a14:brightnessContrast bright="50000" contrast="-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8" y="6172201"/>
            <a:ext cx="116998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46521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436C6-5391-47B5-B034-116819B27F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81688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83449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C8BEA-9803-4D87-8612-94DD285B46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6"/>
          <p:cNvSpPr txBox="1">
            <a:spLocks noChangeArrowheads="1"/>
          </p:cNvSpPr>
          <p:nvPr userDrawn="1"/>
        </p:nvSpPr>
        <p:spPr bwMode="auto">
          <a:xfrm>
            <a:off x="392114" y="6502400"/>
            <a:ext cx="413125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en-US" sz="1100" dirty="0" smtClean="0">
                <a:solidFill>
                  <a:prstClr val="black"/>
                </a:solidFill>
                <a:latin typeface="Arial" charset="0"/>
              </a:rPr>
              <a:t>International Union for the Protection of New Varieties of Plants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38" y="6175375"/>
            <a:ext cx="1165804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984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436C6-5391-47B5-B034-116819B27F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81688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83449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C8BEA-9803-4D87-8612-94DD285B46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995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436C6-5391-47B5-B034-116819B27F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88114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C8BEA-9803-4D87-8612-94DD285B46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965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5572" y="6476479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631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3C643-4169-49CC-AECB-FEA8A60B374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436C6-5391-47B5-B034-116819B27F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457200" y="61713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79F3A-8872-4EF0-B75B-584C0FF1E67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436C6-5391-47B5-B034-116819B27F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041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71837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0EE09-304F-4C4C-A36D-747EEB766A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7C4F8-5400-4072-8E7A-ADD7722659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058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B63C8-8D3A-478A-86BC-8177207935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207E1-4733-4D92-AC39-AED0F6BEB2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991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71837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0EE09-304F-4C4C-A36D-747EEB766AEC}" type="datetimeFigureOut">
              <a:rPr lang="en-US"/>
              <a:pPr>
                <a:defRPr/>
              </a:pPr>
              <a:t>9/13/2018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7C4F8-5400-4072-8E7A-ADD7722659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2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0632D-4045-4C38-94AB-81B2B326AC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D2BCF-1019-4BB3-934E-CB2B2E02C53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30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A6AF6-0E6D-4B9B-9169-58250DC168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A4612-DA65-4868-896C-C6CBB024AEB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8000"/>
                    </a14:imgEffect>
                    <a14:imgEffect>
                      <a14:brightnessContrast bright="56000" contrast="-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8" y="6172201"/>
            <a:ext cx="116998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237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FF69C-6DF5-4C06-B432-EBDC15153F8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6F4F3-4F49-44B2-AE69-078EAF67885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8000"/>
                    </a14:imgEffect>
                    <a14:imgEffect>
                      <a14:brightnessContrast bright="56000" contrast="-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8" y="6172201"/>
            <a:ext cx="116998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09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5FCA9-1B8E-4853-B864-83C91A50D8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578E6-2BD7-40BE-8636-500CACF75B4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8000"/>
                    </a14:imgEffect>
                    <a14:imgEffect>
                      <a14:brightnessContrast bright="56000" contrast="-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8" y="6172201"/>
            <a:ext cx="116998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0290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E8AC1-74B9-4769-A427-A6EC7D01120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1014D-7F1E-45AD-8274-A49B97D7DA0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8000"/>
                    </a14:imgEffect>
                    <a14:imgEffect>
                      <a14:brightnessContrast bright="56000" contrast="-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8" y="6172201"/>
            <a:ext cx="116998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73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575C9-6757-499B-BD8A-6402C7AFC4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C1A40-0F21-4797-A632-23D3793427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8000"/>
                    </a14:imgEffect>
                    <a14:imgEffect>
                      <a14:brightnessContrast bright="50000" contrast="-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8" y="6172201"/>
            <a:ext cx="116998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18550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436C6-5391-47B5-B034-116819B27F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81688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83449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C8BEA-9803-4D87-8612-94DD285B46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6"/>
          <p:cNvSpPr txBox="1">
            <a:spLocks noChangeArrowheads="1"/>
          </p:cNvSpPr>
          <p:nvPr userDrawn="1"/>
        </p:nvSpPr>
        <p:spPr bwMode="auto">
          <a:xfrm>
            <a:off x="392114" y="6502400"/>
            <a:ext cx="413125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en-US" sz="1100" dirty="0" smtClean="0">
                <a:solidFill>
                  <a:prstClr val="black"/>
                </a:solidFill>
                <a:latin typeface="Arial" charset="0"/>
              </a:rPr>
              <a:t>International Union for the Protection of New Varieties of Plants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38" y="6175375"/>
            <a:ext cx="1165804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057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436C6-5391-47B5-B034-116819B27F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81688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83449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C8BEA-9803-4D87-8612-94DD285B46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27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436C6-5391-47B5-B034-116819B27F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88114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C8BEA-9803-4D87-8612-94DD285B46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256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5572" y="6476479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631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3C643-4169-49CC-AECB-FEA8A60B374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436C6-5391-47B5-B034-116819B27F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457200" y="61713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932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B63C8-8D3A-478A-86BC-81772079354A}" type="datetimeFigureOut">
              <a:rPr lang="en-US"/>
              <a:pPr>
                <a:defRPr/>
              </a:pPr>
              <a:t>9/13/2018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207E1-4733-4D92-AC39-AED0F6BEB2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05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79F3A-8872-4EF0-B75B-584C0FF1E67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436C6-5391-47B5-B034-116819B27F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15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71837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0EE09-304F-4C4C-A36D-747EEB766A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7C4F8-5400-4072-8E7A-ADD7722659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708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B63C8-8D3A-478A-86BC-8177207935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207E1-4733-4D92-AC39-AED0F6BEB2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088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0632D-4045-4C38-94AB-81B2B326AC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D2BCF-1019-4BB3-934E-CB2B2E02C53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826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A6AF6-0E6D-4B9B-9169-58250DC168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A4612-DA65-4868-896C-C6CBB024AEB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8000"/>
                    </a14:imgEffect>
                    <a14:imgEffect>
                      <a14:brightnessContrast bright="56000" contrast="-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8" y="6172201"/>
            <a:ext cx="116998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5877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FF69C-6DF5-4C06-B432-EBDC15153F8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6F4F3-4F49-44B2-AE69-078EAF67885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8000"/>
                    </a14:imgEffect>
                    <a14:imgEffect>
                      <a14:brightnessContrast bright="56000" contrast="-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8" y="6172201"/>
            <a:ext cx="116998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40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5FCA9-1B8E-4853-B864-83C91A50D8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578E6-2BD7-40BE-8636-500CACF75B4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8000"/>
                    </a14:imgEffect>
                    <a14:imgEffect>
                      <a14:brightnessContrast bright="56000" contrast="-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8" y="6172201"/>
            <a:ext cx="116998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6569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E8AC1-74B9-4769-A427-A6EC7D01120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1014D-7F1E-45AD-8274-A49B97D7DA0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8000"/>
                    </a14:imgEffect>
                    <a14:imgEffect>
                      <a14:brightnessContrast bright="56000" contrast="-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8" y="6172201"/>
            <a:ext cx="116998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5799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575C9-6757-499B-BD8A-6402C7AFC4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C1A40-0F21-4797-A632-23D3793427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8000"/>
                    </a14:imgEffect>
                    <a14:imgEffect>
                      <a14:brightnessContrast bright="50000" contrast="-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8" y="6172201"/>
            <a:ext cx="116998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6503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436C6-5391-47B5-B034-116819B27F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81688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83449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C8BEA-9803-4D87-8612-94DD285B46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6"/>
          <p:cNvSpPr txBox="1">
            <a:spLocks noChangeArrowheads="1"/>
          </p:cNvSpPr>
          <p:nvPr userDrawn="1"/>
        </p:nvSpPr>
        <p:spPr bwMode="auto">
          <a:xfrm>
            <a:off x="392114" y="6502400"/>
            <a:ext cx="413125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en-US" sz="1100" dirty="0" smtClean="0">
                <a:solidFill>
                  <a:prstClr val="black"/>
                </a:solidFill>
                <a:latin typeface="Arial" charset="0"/>
              </a:rPr>
              <a:t>International Union for the Protection of New Varieties of Plants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38" y="6175375"/>
            <a:ext cx="1165804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1428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0632D-4045-4C38-94AB-81B2B326ACF4}" type="datetimeFigureOut">
              <a:rPr lang="en-US"/>
              <a:pPr>
                <a:defRPr/>
              </a:pPr>
              <a:t>9/13/2018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D2BCF-1019-4BB3-934E-CB2B2E02C5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20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436C6-5391-47B5-B034-116819B27F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81688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83449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C8BEA-9803-4D87-8612-94DD285B46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567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436C6-5391-47B5-B034-116819B27F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88114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C8BEA-9803-4D87-8612-94DD285B46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34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5572" y="6476479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631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3C643-4169-49CC-AECB-FEA8A60B374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436C6-5391-47B5-B034-116819B27F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457200" y="61713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934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79F3A-8872-4EF0-B75B-584C0FF1E67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436C6-5391-47B5-B034-116819B27F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021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71837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0EE09-304F-4C4C-A36D-747EEB766A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7C4F8-5400-4072-8E7A-ADD7722659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423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B63C8-8D3A-478A-86BC-8177207935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207E1-4733-4D92-AC39-AED0F6BEB2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245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0632D-4045-4C38-94AB-81B2B326AC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D2BCF-1019-4BB3-934E-CB2B2E02C53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505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A6AF6-0E6D-4B9B-9169-58250DC168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A4612-DA65-4868-896C-C6CBB024AEB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8000"/>
                    </a14:imgEffect>
                    <a14:imgEffect>
                      <a14:brightnessContrast bright="56000" contrast="-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8" y="6172201"/>
            <a:ext cx="116998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8556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FF69C-6DF5-4C06-B432-EBDC15153F8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6F4F3-4F49-44B2-AE69-078EAF67885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8000"/>
                    </a14:imgEffect>
                    <a14:imgEffect>
                      <a14:brightnessContrast bright="56000" contrast="-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8" y="6172201"/>
            <a:ext cx="116998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180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5FCA9-1B8E-4853-B864-83C91A50D8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578E6-2BD7-40BE-8636-500CACF75B4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8000"/>
                    </a14:imgEffect>
                    <a14:imgEffect>
                      <a14:brightnessContrast bright="56000" contrast="-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8" y="6172201"/>
            <a:ext cx="116998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097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A6AF6-0E6D-4B9B-9169-58250DC16890}" type="datetimeFigureOut">
              <a:rPr lang="en-US"/>
              <a:pPr>
                <a:defRPr/>
              </a:pPr>
              <a:t>9/13/2018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A4612-DA65-4868-896C-C6CBB024AE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8000"/>
                    </a14:imgEffect>
                    <a14:imgEffect>
                      <a14:brightnessContrast bright="56000" contrast="-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8" y="6172201"/>
            <a:ext cx="116998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288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E8AC1-74B9-4769-A427-A6EC7D01120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1014D-7F1E-45AD-8274-A49B97D7DA0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8000"/>
                    </a14:imgEffect>
                    <a14:imgEffect>
                      <a14:brightnessContrast bright="56000" contrast="-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8" y="6172201"/>
            <a:ext cx="116998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3843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575C9-6757-499B-BD8A-6402C7AFC4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C1A40-0F21-4797-A632-23D3793427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8000"/>
                    </a14:imgEffect>
                    <a14:imgEffect>
                      <a14:brightnessContrast bright="50000" contrast="-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8" y="6172201"/>
            <a:ext cx="116998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11777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436C6-5391-47B5-B034-116819B27F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81688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83449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C8BEA-9803-4D87-8612-94DD285B46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6"/>
          <p:cNvSpPr txBox="1">
            <a:spLocks noChangeArrowheads="1"/>
          </p:cNvSpPr>
          <p:nvPr userDrawn="1"/>
        </p:nvSpPr>
        <p:spPr bwMode="auto">
          <a:xfrm>
            <a:off x="392114" y="6502400"/>
            <a:ext cx="413125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en-US" sz="1100" dirty="0" smtClean="0">
                <a:solidFill>
                  <a:prstClr val="black"/>
                </a:solidFill>
                <a:latin typeface="Arial" charset="0"/>
              </a:rPr>
              <a:t>International Union for the Protection of New Varieties of Plants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38" y="6175375"/>
            <a:ext cx="1165804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102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78718-D9B4-4B50-A5E6-5D2F74216FAB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630094"/>
      </p:ext>
    </p:extLst>
  </p:cSld>
  <p:clrMapOvr>
    <a:masterClrMapping/>
  </p:clrMapOvr>
  <p:transition>
    <p:wipe dir="d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E90C4-31A3-44D5-835D-9879563C9E2F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30044"/>
      </p:ext>
    </p:extLst>
  </p:cSld>
  <p:clrMapOvr>
    <a:masterClrMapping/>
  </p:clrMapOvr>
  <p:transition>
    <p:wipe dir="d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B532D-BD5B-4128-A631-E7C6143E8372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158819"/>
      </p:ext>
    </p:extLst>
  </p:cSld>
  <p:clrMapOvr>
    <a:masterClrMapping/>
  </p:clrMapOvr>
  <p:transition>
    <p:wipe dir="d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30FBE-46A5-4378-B7D7-1855B942DF55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049255"/>
      </p:ext>
    </p:extLst>
  </p:cSld>
  <p:clrMapOvr>
    <a:masterClrMapping/>
  </p:clrMapOvr>
  <p:transition>
    <p:wipe dir="d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705B6-72BD-4536-8044-774B3233D3E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58999"/>
      </p:ext>
    </p:extLst>
  </p:cSld>
  <p:clrMapOvr>
    <a:masterClrMapping/>
  </p:clrMapOvr>
  <p:transition>
    <p:wipe dir="d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59827-1F62-40BD-AF47-35F10E29CEE6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679133"/>
      </p:ext>
    </p:extLst>
  </p:cSld>
  <p:clrMapOvr>
    <a:masterClrMapping/>
  </p:clrMapOvr>
  <p:transition>
    <p:wipe dir="d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CE2A2-B41F-4B71-B3E5-6E3B8CBC4038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554758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33502B-9D06-4647-93C0-B3FC48EDFE08}" type="datetimeFigureOut">
              <a:rPr lang="en-US"/>
              <a:pPr>
                <a:defRPr/>
              </a:pPr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ACD96F-30EB-46F7-A2ED-15C69DC826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7" r:id="rId2"/>
    <p:sldLayoutId id="2147483826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E16CCC1-4083-234C-A391-4CBE612CE596}" type="datetimeFigureOut">
              <a:rPr lang="en-US" smtClean="0">
                <a:solidFill>
                  <a:srgbClr val="3B3B3B"/>
                </a:solidFill>
                <a:latin typeface="Franklin Gothic Medium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9/13/2018</a:t>
            </a:fld>
            <a:endParaRPr lang="en-US">
              <a:solidFill>
                <a:srgbClr val="3B3B3B"/>
              </a:solidFill>
              <a:latin typeface="Franklin Gothic Medium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3B3B3B"/>
              </a:solidFill>
              <a:latin typeface="Franklin Gothic Medium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B63D268C-553B-8D42-8DE2-CCCF36D72E79}" type="slidenum">
              <a:rPr lang="en-US" smtClean="0">
                <a:solidFill>
                  <a:srgbClr val="3B3B3B"/>
                </a:solidFill>
                <a:latin typeface="Franklin Gothic Medium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3B3B3B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59584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5" r:id="rId1"/>
    <p:sldLayoutId id="2147484206" r:id="rId2"/>
    <p:sldLayoutId id="2147484207" r:id="rId3"/>
    <p:sldLayoutId id="2147484208" r:id="rId4"/>
    <p:sldLayoutId id="2147484209" r:id="rId5"/>
    <p:sldLayoutId id="2147484210" r:id="rId6"/>
    <p:sldLayoutId id="2147484211" r:id="rId7"/>
    <p:sldLayoutId id="2147484212" r:id="rId8"/>
    <p:sldLayoutId id="2147484213" r:id="rId9"/>
    <p:sldLayoutId id="2147484214" r:id="rId10"/>
    <p:sldLayoutId id="21474842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7848600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209800"/>
            <a:ext cx="7772400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 cstate="print"/>
          <a:srcRect l="2353" t="5112" r="95000" b="5469"/>
          <a:stretch>
            <a:fillRect/>
          </a:stretch>
        </p:blipFill>
        <p:spPr bwMode="auto">
          <a:xfrm>
            <a:off x="146050" y="0"/>
            <a:ext cx="539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A5A32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5638800" y="6477000"/>
            <a:ext cx="3276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 dirty="0">
                <a:solidFill>
                  <a:srgbClr val="002A66"/>
                </a:solidFill>
                <a:latin typeface="Arial" charset="0"/>
                <a:cs typeface="+mn-cs"/>
              </a:rPr>
              <a:t>A UNIT OF THE OFFICE OF RESEARCH</a:t>
            </a:r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685800" y="2057400"/>
            <a:ext cx="8001000" cy="0"/>
          </a:xfrm>
          <a:prstGeom prst="line">
            <a:avLst/>
          </a:prstGeom>
          <a:noFill/>
          <a:ln w="12700">
            <a:solidFill>
              <a:srgbClr val="002A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pic>
        <p:nvPicPr>
          <p:cNvPr id="1036" name="Picture 12" descr="innovation_access_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14400" y="6223000"/>
            <a:ext cx="2438400" cy="55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214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  <p:sldLayoutId id="2147484218" r:id="rId2"/>
    <p:sldLayoutId id="2147484219" r:id="rId3"/>
    <p:sldLayoutId id="2147484220" r:id="rId4"/>
    <p:sldLayoutId id="2147484221" r:id="rId5"/>
    <p:sldLayoutId id="2147484222" r:id="rId6"/>
    <p:sldLayoutId id="2147484223" r:id="rId7"/>
    <p:sldLayoutId id="2147484224" r:id="rId8"/>
    <p:sldLayoutId id="2147484225" r:id="rId9"/>
    <p:sldLayoutId id="2147484226" r:id="rId10"/>
    <p:sldLayoutId id="2147484227" r:id="rId11"/>
  </p:sldLayoutIdLst>
  <p:transition spd="slow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002A6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002A66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002A66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002A66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002A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2A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2A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2A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2A66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3200" b="1">
          <a:solidFill>
            <a:srgbClr val="A5A32C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33502B-9D06-4647-93C0-B3FC48EDFE0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ACD96F-30EB-46F7-A2ED-15C69DC826C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63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  <p:sldLayoutId id="214748394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33502B-9D06-4647-93C0-B3FC48EDFE0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ACD96F-30EB-46F7-A2ED-15C69DC826C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745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  <p:sldLayoutId id="214748395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33502B-9D06-4647-93C0-B3FC48EDFE0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ACD96F-30EB-46F7-A2ED-15C69DC826C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480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33502B-9D06-4647-93C0-B3FC48EDFE0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ACD96F-30EB-46F7-A2ED-15C69DC826C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970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  <p:sldLayoutId id="2147484025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33502B-9D06-4647-93C0-B3FC48EDFE0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ACD96F-30EB-46F7-A2ED-15C69DC826C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311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  <p:sldLayoutId id="2147484054" r:id="rId12"/>
    <p:sldLayoutId id="2147484055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33502B-9D06-4647-93C0-B3FC48EDFE0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ACD96F-30EB-46F7-A2ED-15C69DC826C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80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  <p:sldLayoutId id="2147484122" r:id="rId12"/>
    <p:sldLayoutId id="2147484123" r:id="rId13"/>
    <p:sldLayoutId id="2147484124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7" y="1789114"/>
            <a:ext cx="5340351" cy="5056187"/>
            <a:chOff x="2394" y="1127"/>
            <a:chExt cx="3364" cy="3185"/>
          </a:xfrm>
        </p:grpSpPr>
        <p:sp>
          <p:nvSpPr>
            <p:cNvPr id="119811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 altLang="ja-JP">
                <a:solidFill>
                  <a:srgbClr val="FFFFFF"/>
                </a:solidFill>
                <a:latin typeface="Tahoma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19812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 altLang="ja-JP">
                <a:solidFill>
                  <a:srgbClr val="FFFFFF"/>
                </a:solidFill>
                <a:latin typeface="Tahoma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19813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 altLang="ja-JP">
                <a:solidFill>
                  <a:srgbClr val="FFFFFF"/>
                </a:solidFill>
                <a:latin typeface="Tahoma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19814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Tahoma"/>
                <a:cs typeface="Arial" pitchFamily="34" charset="0"/>
              </a:endParaRPr>
            </a:p>
          </p:txBody>
        </p:sp>
        <p:sp>
          <p:nvSpPr>
            <p:cNvPr id="119815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 altLang="ja-JP">
                <a:solidFill>
                  <a:srgbClr val="FFFFFF"/>
                </a:solidFill>
                <a:latin typeface="Tahoma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19816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 altLang="ja-JP">
                <a:solidFill>
                  <a:srgbClr val="FFFFFF"/>
                </a:solidFill>
                <a:latin typeface="Tahoma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19817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 altLang="ja-JP">
                <a:solidFill>
                  <a:srgbClr val="FFFFFF"/>
                </a:solidFill>
                <a:latin typeface="Tahoma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19818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 altLang="ja-JP">
                <a:solidFill>
                  <a:srgbClr val="FFFFFF"/>
                </a:solidFill>
                <a:latin typeface="Tahoma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19819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 altLang="ja-JP">
                <a:solidFill>
                  <a:srgbClr val="FFFFFF"/>
                </a:solidFill>
                <a:latin typeface="Tahoma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19820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Tahoma"/>
                <a:cs typeface="Arial" pitchFamily="34" charset="0"/>
              </a:endParaRPr>
            </a:p>
          </p:txBody>
        </p:sp>
        <p:sp>
          <p:nvSpPr>
            <p:cNvPr id="119821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Tahoma"/>
                <a:cs typeface="Arial" pitchFamily="34" charset="0"/>
              </a:endParaRPr>
            </a:p>
          </p:txBody>
        </p:sp>
        <p:sp>
          <p:nvSpPr>
            <p:cNvPr id="119822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Tahoma"/>
                <a:cs typeface="Arial" pitchFamily="34" charset="0"/>
              </a:endParaRPr>
            </a:p>
          </p:txBody>
        </p:sp>
        <p:sp>
          <p:nvSpPr>
            <p:cNvPr id="119823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Tahoma"/>
                <a:cs typeface="Arial" pitchFamily="34" charset="0"/>
              </a:endParaRPr>
            </a:p>
          </p:txBody>
        </p:sp>
        <p:sp>
          <p:nvSpPr>
            <p:cNvPr id="119824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Tahoma"/>
                <a:cs typeface="Arial" pitchFamily="34" charset="0"/>
              </a:endParaRPr>
            </a:p>
          </p:txBody>
        </p:sp>
        <p:sp>
          <p:nvSpPr>
            <p:cNvPr id="119825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Tahoma"/>
                <a:cs typeface="Arial" pitchFamily="34" charset="0"/>
              </a:endParaRPr>
            </a:p>
          </p:txBody>
        </p:sp>
        <p:sp>
          <p:nvSpPr>
            <p:cNvPr id="119826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Tahoma"/>
                <a:cs typeface="Arial" pitchFamily="34" charset="0"/>
              </a:endParaRPr>
            </a:p>
          </p:txBody>
        </p:sp>
        <p:sp>
          <p:nvSpPr>
            <p:cNvPr id="119827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Tahoma"/>
                <a:cs typeface="Arial" pitchFamily="34" charset="0"/>
              </a:endParaRPr>
            </a:p>
          </p:txBody>
        </p:sp>
        <p:sp>
          <p:nvSpPr>
            <p:cNvPr id="119828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Tahoma"/>
                <a:cs typeface="Arial" pitchFamily="34" charset="0"/>
              </a:endParaRPr>
            </a:p>
          </p:txBody>
        </p:sp>
        <p:sp>
          <p:nvSpPr>
            <p:cNvPr id="119829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Tahoma"/>
                <a:cs typeface="Arial" pitchFamily="34" charset="0"/>
              </a:endParaRPr>
            </a:p>
          </p:txBody>
        </p:sp>
        <p:sp>
          <p:nvSpPr>
            <p:cNvPr id="119830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Tahoma"/>
                <a:cs typeface="Arial" pitchFamily="34" charset="0"/>
              </a:endParaRPr>
            </a:p>
          </p:txBody>
        </p:sp>
        <p:sp>
          <p:nvSpPr>
            <p:cNvPr id="119831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Tahoma"/>
                <a:cs typeface="Arial" pitchFamily="34" charset="0"/>
              </a:endParaRPr>
            </a:p>
          </p:txBody>
        </p:sp>
        <p:sp>
          <p:nvSpPr>
            <p:cNvPr id="119832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Tahoma"/>
                <a:cs typeface="Arial" pitchFamily="34" charset="0"/>
              </a:endParaRPr>
            </a:p>
          </p:txBody>
        </p:sp>
        <p:sp>
          <p:nvSpPr>
            <p:cNvPr id="119833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Tahoma"/>
                <a:cs typeface="Arial" pitchFamily="34" charset="0"/>
              </a:endParaRPr>
            </a:p>
          </p:txBody>
        </p:sp>
        <p:sp>
          <p:nvSpPr>
            <p:cNvPr id="119834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Tahoma"/>
                <a:cs typeface="Arial" pitchFamily="34" charset="0"/>
              </a:endParaRPr>
            </a:p>
          </p:txBody>
        </p:sp>
        <p:sp>
          <p:nvSpPr>
            <p:cNvPr id="119835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 altLang="ja-JP">
                <a:solidFill>
                  <a:srgbClr val="FFFFFF"/>
                </a:solidFill>
                <a:latin typeface="Tahoma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19836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 altLang="ja-JP">
                <a:solidFill>
                  <a:srgbClr val="FFFFFF"/>
                </a:solidFill>
                <a:latin typeface="Tahoma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19837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 altLang="ja-JP">
                <a:solidFill>
                  <a:srgbClr val="FFFFFF"/>
                </a:solidFill>
                <a:latin typeface="Tahoma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19838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Tahoma"/>
                <a:cs typeface="Arial" pitchFamily="34" charset="0"/>
              </a:endParaRPr>
            </a:p>
          </p:txBody>
        </p:sp>
        <p:sp>
          <p:nvSpPr>
            <p:cNvPr id="119839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Tahoma"/>
                <a:cs typeface="Arial" pitchFamily="34" charset="0"/>
              </a:endParaRPr>
            </a:p>
          </p:txBody>
        </p:sp>
        <p:sp>
          <p:nvSpPr>
            <p:cNvPr id="119840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 altLang="ja-JP">
                <a:solidFill>
                  <a:srgbClr val="FFFFFF"/>
                </a:solidFill>
                <a:latin typeface="Tahoma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19841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 altLang="ja-JP">
                <a:solidFill>
                  <a:srgbClr val="FFFFFF"/>
                </a:solidFill>
                <a:latin typeface="Tahoma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19842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 altLang="ja-JP">
                <a:solidFill>
                  <a:srgbClr val="FFFFFF"/>
                </a:solidFill>
                <a:latin typeface="Tahoma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19843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Tahoma"/>
                <a:cs typeface="Arial" pitchFamily="34" charset="0"/>
              </a:endParaRPr>
            </a:p>
          </p:txBody>
        </p:sp>
        <p:sp>
          <p:nvSpPr>
            <p:cNvPr id="119844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Tahoma"/>
                <a:cs typeface="Arial" pitchFamily="34" charset="0"/>
              </a:endParaRPr>
            </a:p>
          </p:txBody>
        </p:sp>
      </p:grpSp>
      <p:sp>
        <p:nvSpPr>
          <p:cNvPr id="119845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9846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9847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19848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19849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A1AEFD40-7B1E-45B1-9694-EB47EEB227E2}" type="slidenum">
              <a:rPr lang="en-US" altLang="ja-JP">
                <a:solidFill>
                  <a:srgbClr val="FFFFFF"/>
                </a:solidFill>
                <a:latin typeface="Tahoma"/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366329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  <p:sldLayoutId id="2147484176" r:id="rId12"/>
    <p:sldLayoutId id="2147484177" r:id="rId13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2018/9/13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31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4" r:id="rId2"/>
    <p:sldLayoutId id="2147484195" r:id="rId3"/>
    <p:sldLayoutId id="2147484196" r:id="rId4"/>
    <p:sldLayoutId id="2147484197" r:id="rId5"/>
    <p:sldLayoutId id="2147484198" r:id="rId6"/>
    <p:sldLayoutId id="2147484199" r:id="rId7"/>
    <p:sldLayoutId id="2147484200" r:id="rId8"/>
    <p:sldLayoutId id="2147484201" r:id="rId9"/>
    <p:sldLayoutId id="2147484202" r:id="rId10"/>
    <p:sldLayoutId id="21474842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5.wdp"/><Relationship Id="rId18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microsoft.com/office/2007/relationships/hdphoto" Target="../media/hdphoto2.wdp"/><Relationship Id="rId12" Type="http://schemas.openxmlformats.org/officeDocument/2006/relationships/image" Target="../media/image18.png"/><Relationship Id="rId17" Type="http://schemas.microsoft.com/office/2007/relationships/hdphoto" Target="../media/hdphoto7.wdp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microsoft.com/office/2007/relationships/hdphoto" Target="../media/hdphoto4.wdp"/><Relationship Id="rId5" Type="http://schemas.openxmlformats.org/officeDocument/2006/relationships/image" Target="../media/image14.jpeg"/><Relationship Id="rId15" Type="http://schemas.microsoft.com/office/2007/relationships/hdphoto" Target="../media/hdphoto6.wdp"/><Relationship Id="rId10" Type="http://schemas.openxmlformats.org/officeDocument/2006/relationships/image" Target="../media/image17.png"/><Relationship Id="rId19" Type="http://schemas.microsoft.com/office/2007/relationships/hdphoto" Target="../media/hdphoto8.wdp"/><Relationship Id="rId4" Type="http://schemas.openxmlformats.org/officeDocument/2006/relationships/image" Target="../media/image13.png"/><Relationship Id="rId9" Type="http://schemas.microsoft.com/office/2007/relationships/hdphoto" Target="../media/hdphoto3.wdp"/><Relationship Id="rId1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6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2400" y="4267200"/>
            <a:ext cx="8915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800" i="1" dirty="0" smtClean="0">
                <a:solidFill>
                  <a:srgbClr val="006600"/>
                </a:solidFill>
              </a:rPr>
              <a:t>Peter Button</a:t>
            </a:r>
            <a:br>
              <a:rPr lang="en-US" sz="2800" i="1" dirty="0" smtClean="0">
                <a:solidFill>
                  <a:srgbClr val="006600"/>
                </a:solidFill>
              </a:rPr>
            </a:br>
            <a:r>
              <a:rPr lang="en-US" sz="2400" i="1" dirty="0" smtClean="0">
                <a:solidFill>
                  <a:srgbClr val="006600"/>
                </a:solidFill>
              </a:rPr>
              <a:t>Vice Secretary-General, UPOV</a:t>
            </a:r>
            <a:br>
              <a:rPr lang="en-US" sz="2400" i="1" dirty="0" smtClean="0">
                <a:solidFill>
                  <a:srgbClr val="006600"/>
                </a:solidFill>
              </a:rPr>
            </a:br>
            <a:r>
              <a:rPr lang="en-US" sz="2400" i="1" dirty="0">
                <a:solidFill>
                  <a:srgbClr val="006600"/>
                </a:solidFill>
              </a:rPr>
              <a:t/>
            </a:r>
            <a:br>
              <a:rPr lang="en-US" sz="2400" i="1" dirty="0">
                <a:solidFill>
                  <a:srgbClr val="006600"/>
                </a:solidFill>
              </a:rPr>
            </a:br>
            <a:r>
              <a:rPr lang="en-US" sz="2400" i="1" dirty="0" smtClean="0">
                <a:solidFill>
                  <a:srgbClr val="006600"/>
                </a:solidFill>
              </a:rPr>
              <a:t>September 20, 2018</a:t>
            </a:r>
            <a:endParaRPr lang="en-US" sz="2400" i="1" dirty="0">
              <a:solidFill>
                <a:srgbClr val="006600"/>
              </a:solidFill>
            </a:endParaRPr>
          </a:p>
          <a:p>
            <a:pPr eaLnBrk="1" hangingPunct="1"/>
            <a:r>
              <a:rPr lang="en-US" sz="2400" i="1" dirty="0">
                <a:solidFill>
                  <a:srgbClr val="006600"/>
                </a:solidFill>
              </a:rPr>
              <a:t>Sofia, Bulgaria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71500" y="1752600"/>
            <a:ext cx="8077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>
              <a:defRPr/>
            </a:pPr>
            <a:r>
              <a:rPr lang="en-US" sz="4000" dirty="0">
                <a:solidFill>
                  <a:srgbClr val="800000"/>
                </a:solidFill>
                <a:latin typeface="Tahoma" pitchFamily="34" charset="0"/>
              </a:rPr>
              <a:t>Benefits of plant variety protection for </a:t>
            </a:r>
            <a:endParaRPr lang="en-US" sz="4000" dirty="0" smtClean="0">
              <a:solidFill>
                <a:srgbClr val="800000"/>
              </a:solidFill>
              <a:latin typeface="Tahoma" pitchFamily="34" charset="0"/>
            </a:endParaRPr>
          </a:p>
          <a:p>
            <a:pPr algn="ctr" eaLnBrk="0" hangingPunct="0">
              <a:defRPr/>
            </a:pPr>
            <a:r>
              <a:rPr lang="en-US" sz="4000" dirty="0" smtClean="0">
                <a:solidFill>
                  <a:srgbClr val="800000"/>
                </a:solidFill>
                <a:latin typeface="Tahoma" pitchFamily="34" charset="0"/>
              </a:rPr>
              <a:t>breeders</a:t>
            </a:r>
            <a:r>
              <a:rPr lang="en-US" sz="4000" dirty="0">
                <a:solidFill>
                  <a:srgbClr val="800000"/>
                </a:solidFill>
                <a:latin typeface="Tahoma" pitchFamily="34" charset="0"/>
              </a:rPr>
              <a:t>, farmers and society</a:t>
            </a:r>
            <a:endParaRPr lang="en-US" sz="4000" dirty="0" smtClean="0">
              <a:solidFill>
                <a:srgbClr val="8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6200" y="228600"/>
            <a:ext cx="8991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sz="2800" i="1" dirty="0">
                <a:solidFill>
                  <a:srgbClr val="006600"/>
                </a:solidFill>
                <a:latin typeface="Tahoma" pitchFamily="34" charset="0"/>
              </a:rPr>
              <a:t>SEMINAR ON THE BENEFITS OF </a:t>
            </a:r>
          </a:p>
          <a:p>
            <a:pPr algn="ctr" eaLnBrk="0" hangingPunct="0"/>
            <a:r>
              <a:rPr lang="en-US" sz="2800" i="1" dirty="0">
                <a:solidFill>
                  <a:srgbClr val="006600"/>
                </a:solidFill>
                <a:latin typeface="Tahoma" pitchFamily="34" charset="0"/>
              </a:rPr>
              <a:t>PLANT VARIETY </a:t>
            </a:r>
            <a:r>
              <a:rPr lang="en-US" sz="2800" i="1" dirty="0" smtClean="0">
                <a:solidFill>
                  <a:srgbClr val="006600"/>
                </a:solidFill>
                <a:latin typeface="Tahoma" pitchFamily="34" charset="0"/>
              </a:rPr>
              <a:t>PROTECTION</a:t>
            </a:r>
            <a:endParaRPr lang="en-US" sz="2800" i="1" dirty="0">
              <a:solidFill>
                <a:srgbClr val="0066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14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1C80B4-75A8-49CD-B141-88ED792891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059" name="AutoShape 2"/>
          <p:cNvSpPr>
            <a:spLocks noChangeArrowheads="1"/>
          </p:cNvSpPr>
          <p:nvPr/>
        </p:nvSpPr>
        <p:spPr bwMode="auto">
          <a:xfrm>
            <a:off x="4743129" y="476672"/>
            <a:ext cx="3733800" cy="5791200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Foreign</a:t>
            </a:r>
          </a:p>
        </p:txBody>
      </p:sp>
      <p:sp>
        <p:nvSpPr>
          <p:cNvPr id="45060" name="AutoShape 3"/>
          <p:cNvSpPr>
            <a:spLocks noChangeArrowheads="1"/>
          </p:cNvSpPr>
          <p:nvPr/>
        </p:nvSpPr>
        <p:spPr bwMode="auto">
          <a:xfrm>
            <a:off x="780729" y="476672"/>
            <a:ext cx="3733800" cy="5791200"/>
          </a:xfrm>
          <a:prstGeom prst="roundRect">
            <a:avLst>
              <a:gd name="adj" fmla="val 16667"/>
            </a:avLst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Domestic</a:t>
            </a:r>
          </a:p>
        </p:txBody>
      </p:sp>
      <p:sp>
        <p:nvSpPr>
          <p:cNvPr id="2914308" name="AutoShape 4"/>
          <p:cNvSpPr>
            <a:spLocks noChangeArrowheads="1"/>
          </p:cNvSpPr>
          <p:nvPr/>
        </p:nvSpPr>
        <p:spPr bwMode="auto">
          <a:xfrm>
            <a:off x="1161729" y="2432472"/>
            <a:ext cx="2971800" cy="838200"/>
          </a:xfrm>
          <a:prstGeom prst="roundRect">
            <a:avLst>
              <a:gd name="adj" fmla="val 16667"/>
            </a:avLst>
          </a:prstGeom>
          <a:solidFill>
            <a:srgbClr val="339966"/>
          </a:solidFill>
          <a:ln w="63500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Arial" charset="0"/>
              </a:rPr>
              <a:t>NEW VARIETIES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914309" name="AutoShape 5"/>
          <p:cNvSpPr>
            <a:spLocks noChangeArrowheads="1"/>
          </p:cNvSpPr>
          <p:nvPr/>
        </p:nvSpPr>
        <p:spPr bwMode="auto">
          <a:xfrm>
            <a:off x="1161729" y="1086272"/>
            <a:ext cx="2971800" cy="8382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63500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Arial" charset="0"/>
              </a:rPr>
              <a:t>BREEDERS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914310" name="AutoShape 6"/>
          <p:cNvSpPr>
            <a:spLocks noChangeArrowheads="1"/>
          </p:cNvSpPr>
          <p:nvPr/>
        </p:nvSpPr>
        <p:spPr bwMode="auto">
          <a:xfrm>
            <a:off x="1161729" y="5124872"/>
            <a:ext cx="2971800" cy="838200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63500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Arial" charset="0"/>
              </a:rPr>
              <a:t>CONSUMERS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914311" name="AutoShape 7"/>
          <p:cNvSpPr>
            <a:spLocks noChangeArrowheads="1"/>
          </p:cNvSpPr>
          <p:nvPr/>
        </p:nvSpPr>
        <p:spPr bwMode="auto">
          <a:xfrm>
            <a:off x="1161729" y="3778672"/>
            <a:ext cx="2971800" cy="838200"/>
          </a:xfrm>
          <a:prstGeom prst="roundRect">
            <a:avLst>
              <a:gd name="adj" fmla="val 16667"/>
            </a:avLst>
          </a:prstGeom>
          <a:solidFill>
            <a:srgbClr val="808000"/>
          </a:solidFill>
          <a:ln w="63500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Arial" charset="0"/>
              </a:rPr>
              <a:t>FARMERS, </a:t>
            </a:r>
            <a:b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Arial" charset="0"/>
              </a:rPr>
            </a:b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Arial" charset="0"/>
              </a:rPr>
              <a:t>GROWERS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914314" name="AutoShape 10"/>
          <p:cNvSpPr>
            <a:spLocks noChangeArrowheads="1"/>
          </p:cNvSpPr>
          <p:nvPr/>
        </p:nvSpPr>
        <p:spPr bwMode="auto">
          <a:xfrm>
            <a:off x="5124129" y="1086272"/>
            <a:ext cx="2971800" cy="8382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63500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Arial" charset="0"/>
              </a:rPr>
              <a:t>BREEDERS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cxnSp>
        <p:nvCxnSpPr>
          <p:cNvPr id="45067" name="AutoShape 13"/>
          <p:cNvCxnSpPr>
            <a:cxnSpLocks noChangeShapeType="1"/>
            <a:stCxn id="2914309" idx="2"/>
            <a:endCxn id="2914308" idx="0"/>
          </p:cNvCxnSpPr>
          <p:nvPr/>
        </p:nvCxnSpPr>
        <p:spPr bwMode="auto">
          <a:xfrm>
            <a:off x="2647629" y="1956222"/>
            <a:ext cx="0" cy="444500"/>
          </a:xfrm>
          <a:prstGeom prst="straightConnector1">
            <a:avLst/>
          </a:prstGeom>
          <a:noFill/>
          <a:ln w="1270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068" name="AutoShape 14"/>
          <p:cNvCxnSpPr>
            <a:cxnSpLocks noChangeShapeType="1"/>
            <a:stCxn id="2914308" idx="2"/>
            <a:endCxn id="2914311" idx="0"/>
          </p:cNvCxnSpPr>
          <p:nvPr/>
        </p:nvCxnSpPr>
        <p:spPr bwMode="auto">
          <a:xfrm>
            <a:off x="2647629" y="3302422"/>
            <a:ext cx="0" cy="444500"/>
          </a:xfrm>
          <a:prstGeom prst="straightConnector1">
            <a:avLst/>
          </a:prstGeom>
          <a:noFill/>
          <a:ln w="1270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069" name="AutoShape 15"/>
          <p:cNvCxnSpPr>
            <a:cxnSpLocks noChangeShapeType="1"/>
            <a:stCxn id="2914311" idx="2"/>
            <a:endCxn id="2914310" idx="0"/>
          </p:cNvCxnSpPr>
          <p:nvPr/>
        </p:nvCxnSpPr>
        <p:spPr bwMode="auto">
          <a:xfrm>
            <a:off x="2647629" y="4648622"/>
            <a:ext cx="0" cy="444500"/>
          </a:xfrm>
          <a:prstGeom prst="straightConnector1">
            <a:avLst/>
          </a:prstGeom>
          <a:noFill/>
          <a:ln w="1270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070" name="AutoShape 16"/>
          <p:cNvCxnSpPr>
            <a:cxnSpLocks noChangeShapeType="1"/>
            <a:stCxn id="2914314" idx="1"/>
            <a:endCxn id="2914308" idx="3"/>
          </p:cNvCxnSpPr>
          <p:nvPr/>
        </p:nvCxnSpPr>
        <p:spPr bwMode="auto">
          <a:xfrm flipH="1">
            <a:off x="4165279" y="1505372"/>
            <a:ext cx="927100" cy="1346200"/>
          </a:xfrm>
          <a:prstGeom prst="straightConnector1">
            <a:avLst/>
          </a:prstGeom>
          <a:noFill/>
          <a:ln w="127000">
            <a:solidFill>
              <a:srgbClr val="92D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071" name="AutoShape 17"/>
          <p:cNvCxnSpPr>
            <a:cxnSpLocks noChangeShapeType="1"/>
          </p:cNvCxnSpPr>
          <p:nvPr/>
        </p:nvCxnSpPr>
        <p:spPr bwMode="auto">
          <a:xfrm>
            <a:off x="2761929" y="3302422"/>
            <a:ext cx="0" cy="444500"/>
          </a:xfrm>
          <a:prstGeom prst="straightConnector1">
            <a:avLst/>
          </a:prstGeom>
          <a:noFill/>
          <a:ln w="127000">
            <a:solidFill>
              <a:srgbClr val="92D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072" name="AutoShape 20"/>
          <p:cNvCxnSpPr>
            <a:cxnSpLocks noChangeShapeType="1"/>
          </p:cNvCxnSpPr>
          <p:nvPr/>
        </p:nvCxnSpPr>
        <p:spPr bwMode="auto">
          <a:xfrm>
            <a:off x="2761929" y="4667672"/>
            <a:ext cx="0" cy="444500"/>
          </a:xfrm>
          <a:prstGeom prst="straightConnector1">
            <a:avLst/>
          </a:prstGeom>
          <a:noFill/>
          <a:ln w="127000">
            <a:solidFill>
              <a:srgbClr val="92D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14325" name="AutoShape 21"/>
          <p:cNvSpPr>
            <a:spLocks noChangeArrowheads="1"/>
          </p:cNvSpPr>
          <p:nvPr/>
        </p:nvSpPr>
        <p:spPr bwMode="auto">
          <a:xfrm rot="10800000">
            <a:off x="323529" y="1238672"/>
            <a:ext cx="838200" cy="1752600"/>
          </a:xfrm>
          <a:prstGeom prst="curvedLeftArrow">
            <a:avLst>
              <a:gd name="adj1" fmla="val 41818"/>
              <a:gd name="adj2" fmla="val 83636"/>
              <a:gd name="adj3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914326" name="AutoShape 22"/>
          <p:cNvSpPr>
            <a:spLocks noChangeArrowheads="1"/>
          </p:cNvSpPr>
          <p:nvPr/>
        </p:nvSpPr>
        <p:spPr bwMode="auto">
          <a:xfrm rot="10800000">
            <a:off x="475929" y="1238672"/>
            <a:ext cx="838200" cy="1752600"/>
          </a:xfrm>
          <a:prstGeom prst="curvedLeftArrow">
            <a:avLst>
              <a:gd name="adj1" fmla="val 41818"/>
              <a:gd name="adj2" fmla="val 83636"/>
              <a:gd name="adj3" fmla="val 33333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914329" name="Oval 25"/>
          <p:cNvSpPr>
            <a:spLocks noChangeArrowheads="1"/>
          </p:cNvSpPr>
          <p:nvPr/>
        </p:nvSpPr>
        <p:spPr bwMode="auto">
          <a:xfrm>
            <a:off x="1009329" y="1695872"/>
            <a:ext cx="1066800" cy="9906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Breeder’s 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Exemption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2577779" y="1962572"/>
            <a:ext cx="368300" cy="469900"/>
          </a:xfrm>
          <a:prstGeom prst="downArrow">
            <a:avLst>
              <a:gd name="adj1" fmla="val 37906"/>
              <a:gd name="adj2" fmla="val 100391"/>
            </a:avLst>
          </a:prstGeom>
          <a:pattFill prst="wave">
            <a:fgClr>
              <a:srgbClr val="FF3300"/>
            </a:fgClr>
            <a:bgClr>
              <a:srgbClr val="99CC0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2715892" y="3302422"/>
            <a:ext cx="368300" cy="469900"/>
          </a:xfrm>
          <a:prstGeom prst="downArrow">
            <a:avLst>
              <a:gd name="adj1" fmla="val 37906"/>
              <a:gd name="adj2" fmla="val 100391"/>
            </a:avLst>
          </a:prstGeom>
          <a:pattFill prst="wave">
            <a:fgClr>
              <a:srgbClr val="FF3300"/>
            </a:fgClr>
            <a:bgClr>
              <a:srgbClr val="99CC0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2680967" y="4642272"/>
            <a:ext cx="368300" cy="469900"/>
          </a:xfrm>
          <a:prstGeom prst="downArrow">
            <a:avLst>
              <a:gd name="adj1" fmla="val 37906"/>
              <a:gd name="adj2" fmla="val 100391"/>
            </a:avLst>
          </a:prstGeom>
          <a:pattFill prst="wave">
            <a:fgClr>
              <a:srgbClr val="FF3300"/>
            </a:fgClr>
            <a:bgClr>
              <a:srgbClr val="99CC0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AutoShape 11"/>
          <p:cNvSpPr>
            <a:spLocks noChangeArrowheads="1"/>
          </p:cNvSpPr>
          <p:nvPr/>
        </p:nvSpPr>
        <p:spPr bwMode="auto">
          <a:xfrm>
            <a:off x="5105400" y="5124872"/>
            <a:ext cx="2971800" cy="838200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63500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Arial" charset="0"/>
              </a:rPr>
              <a:t>CONSUMERS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cxnSp>
        <p:nvCxnSpPr>
          <p:cNvPr id="27" name="AutoShape 18"/>
          <p:cNvCxnSpPr>
            <a:cxnSpLocks noChangeShapeType="1"/>
          </p:cNvCxnSpPr>
          <p:nvPr/>
        </p:nvCxnSpPr>
        <p:spPr bwMode="auto">
          <a:xfrm>
            <a:off x="4146550" y="4388272"/>
            <a:ext cx="927100" cy="1346200"/>
          </a:xfrm>
          <a:prstGeom prst="straightConnector1">
            <a:avLst/>
          </a:prstGeom>
          <a:noFill/>
          <a:ln w="1270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AutoShape 19"/>
          <p:cNvCxnSpPr>
            <a:cxnSpLocks noChangeShapeType="1"/>
          </p:cNvCxnSpPr>
          <p:nvPr/>
        </p:nvCxnSpPr>
        <p:spPr bwMode="auto">
          <a:xfrm>
            <a:off x="4178300" y="4235872"/>
            <a:ext cx="927100" cy="1346200"/>
          </a:xfrm>
          <a:prstGeom prst="straightConnector1">
            <a:avLst/>
          </a:prstGeom>
          <a:noFill/>
          <a:ln w="127000">
            <a:solidFill>
              <a:srgbClr val="92D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AutoShape 4"/>
          <p:cNvSpPr>
            <a:spLocks noChangeArrowheads="1"/>
          </p:cNvSpPr>
          <p:nvPr/>
        </p:nvSpPr>
        <p:spPr bwMode="auto">
          <a:xfrm>
            <a:off x="5148064" y="2420888"/>
            <a:ext cx="2971800" cy="838200"/>
          </a:xfrm>
          <a:prstGeom prst="roundRect">
            <a:avLst>
              <a:gd name="adj" fmla="val 16667"/>
            </a:avLst>
          </a:prstGeom>
          <a:solidFill>
            <a:srgbClr val="339966"/>
          </a:solidFill>
          <a:ln w="63500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Arial" charset="0"/>
              </a:rPr>
              <a:t>NEW VARIETIES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5128592" y="3789040"/>
            <a:ext cx="2971800" cy="838200"/>
          </a:xfrm>
          <a:prstGeom prst="roundRect">
            <a:avLst>
              <a:gd name="adj" fmla="val 16667"/>
            </a:avLst>
          </a:prstGeom>
          <a:solidFill>
            <a:srgbClr val="808000"/>
          </a:solidFill>
          <a:ln w="63500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Arial" charset="0"/>
              </a:rPr>
              <a:t>FARMERS, </a:t>
            </a:r>
            <a:b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Arial" charset="0"/>
              </a:rPr>
            </a:b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Arial" charset="0"/>
              </a:rPr>
              <a:t>GROWERS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cxnSp>
        <p:nvCxnSpPr>
          <p:cNvPr id="31" name="AutoShape 28"/>
          <p:cNvCxnSpPr>
            <a:cxnSpLocks noChangeShapeType="1"/>
          </p:cNvCxnSpPr>
          <p:nvPr/>
        </p:nvCxnSpPr>
        <p:spPr bwMode="auto">
          <a:xfrm>
            <a:off x="6588224" y="1946275"/>
            <a:ext cx="0" cy="444500"/>
          </a:xfrm>
          <a:prstGeom prst="straightConnector1">
            <a:avLst/>
          </a:prstGeom>
          <a:noFill/>
          <a:ln w="127000">
            <a:solidFill>
              <a:srgbClr val="99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19"/>
          <p:cNvCxnSpPr>
            <a:cxnSpLocks noChangeShapeType="1"/>
          </p:cNvCxnSpPr>
          <p:nvPr/>
        </p:nvCxnSpPr>
        <p:spPr bwMode="auto">
          <a:xfrm>
            <a:off x="6707286" y="1946275"/>
            <a:ext cx="0" cy="444500"/>
          </a:xfrm>
          <a:prstGeom prst="straightConnector1">
            <a:avLst/>
          </a:prstGeom>
          <a:noFill/>
          <a:ln w="127000">
            <a:pattFill prst="wave">
              <a:fgClr>
                <a:srgbClr val="99CC00"/>
              </a:fgClr>
              <a:bgClr>
                <a:srgbClr val="FF3300"/>
              </a:bgClr>
            </a:patt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Down Arrow 32"/>
          <p:cNvSpPr/>
          <p:nvPr/>
        </p:nvSpPr>
        <p:spPr>
          <a:xfrm rot="19019983">
            <a:off x="4379913" y="1490663"/>
            <a:ext cx="368300" cy="1714500"/>
          </a:xfrm>
          <a:prstGeom prst="downArrow">
            <a:avLst>
              <a:gd name="adj1" fmla="val 37906"/>
              <a:gd name="adj2" fmla="val 100391"/>
            </a:avLst>
          </a:prstGeom>
          <a:pattFill prst="wave">
            <a:fgClr>
              <a:srgbClr val="CCFF33"/>
            </a:fgClr>
            <a:bgClr>
              <a:srgbClr val="FF000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4" name="AutoShape 11"/>
          <p:cNvCxnSpPr>
            <a:cxnSpLocks noChangeShapeType="1"/>
          </p:cNvCxnSpPr>
          <p:nvPr/>
        </p:nvCxnSpPr>
        <p:spPr bwMode="auto">
          <a:xfrm>
            <a:off x="6644609" y="3298825"/>
            <a:ext cx="0" cy="444500"/>
          </a:xfrm>
          <a:prstGeom prst="straightConnector1">
            <a:avLst/>
          </a:prstGeom>
          <a:noFill/>
          <a:ln w="1270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31"/>
          <p:cNvCxnSpPr>
            <a:cxnSpLocks noChangeShapeType="1"/>
          </p:cNvCxnSpPr>
          <p:nvPr/>
        </p:nvCxnSpPr>
        <p:spPr bwMode="auto">
          <a:xfrm>
            <a:off x="6525547" y="3292475"/>
            <a:ext cx="0" cy="444500"/>
          </a:xfrm>
          <a:prstGeom prst="straightConnector1">
            <a:avLst/>
          </a:prstGeom>
          <a:noFill/>
          <a:ln w="127000">
            <a:solidFill>
              <a:srgbClr val="99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AutoShape 19"/>
          <p:cNvCxnSpPr>
            <a:cxnSpLocks noChangeShapeType="1"/>
          </p:cNvCxnSpPr>
          <p:nvPr/>
        </p:nvCxnSpPr>
        <p:spPr bwMode="auto">
          <a:xfrm>
            <a:off x="6797009" y="3292475"/>
            <a:ext cx="0" cy="444500"/>
          </a:xfrm>
          <a:prstGeom prst="straightConnector1">
            <a:avLst/>
          </a:prstGeom>
          <a:noFill/>
          <a:ln w="127000">
            <a:pattFill prst="wave">
              <a:fgClr>
                <a:srgbClr val="99CC00"/>
              </a:fgClr>
              <a:bgClr>
                <a:srgbClr val="FF3300"/>
              </a:bgClr>
            </a:patt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AutoShape 11"/>
          <p:cNvCxnSpPr>
            <a:cxnSpLocks noChangeShapeType="1"/>
          </p:cNvCxnSpPr>
          <p:nvPr/>
        </p:nvCxnSpPr>
        <p:spPr bwMode="auto">
          <a:xfrm>
            <a:off x="6635278" y="4638675"/>
            <a:ext cx="0" cy="444500"/>
          </a:xfrm>
          <a:prstGeom prst="straightConnector1">
            <a:avLst/>
          </a:prstGeom>
          <a:noFill/>
          <a:ln w="1270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AutoShape 33"/>
          <p:cNvCxnSpPr>
            <a:cxnSpLocks noChangeShapeType="1"/>
          </p:cNvCxnSpPr>
          <p:nvPr/>
        </p:nvCxnSpPr>
        <p:spPr bwMode="auto">
          <a:xfrm>
            <a:off x="6516216" y="4638675"/>
            <a:ext cx="0" cy="444500"/>
          </a:xfrm>
          <a:prstGeom prst="straightConnector1">
            <a:avLst/>
          </a:prstGeom>
          <a:noFill/>
          <a:ln w="127000">
            <a:solidFill>
              <a:srgbClr val="99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19"/>
          <p:cNvCxnSpPr>
            <a:cxnSpLocks noChangeShapeType="1"/>
          </p:cNvCxnSpPr>
          <p:nvPr/>
        </p:nvCxnSpPr>
        <p:spPr bwMode="auto">
          <a:xfrm>
            <a:off x="6787678" y="4638675"/>
            <a:ext cx="0" cy="444500"/>
          </a:xfrm>
          <a:prstGeom prst="straightConnector1">
            <a:avLst/>
          </a:prstGeom>
          <a:noFill/>
          <a:ln w="127000">
            <a:pattFill prst="wave">
              <a:fgClr>
                <a:srgbClr val="99CC00"/>
              </a:fgClr>
              <a:bgClr>
                <a:srgbClr val="FF3300"/>
              </a:bgClr>
            </a:patt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Down Arrow 39"/>
          <p:cNvSpPr/>
          <p:nvPr/>
        </p:nvSpPr>
        <p:spPr>
          <a:xfrm rot="19473405">
            <a:off x="4360863" y="4313183"/>
            <a:ext cx="368300" cy="1712912"/>
          </a:xfrm>
          <a:prstGeom prst="downArrow">
            <a:avLst>
              <a:gd name="adj1" fmla="val 37906"/>
              <a:gd name="adj2" fmla="val 100391"/>
            </a:avLst>
          </a:prstGeom>
          <a:pattFill prst="wave">
            <a:fgClr>
              <a:srgbClr val="FF3300"/>
            </a:fgClr>
            <a:bgClr>
              <a:srgbClr val="99CC0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002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14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14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1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4325" grpId="0" animBg="1"/>
      <p:bldP spid="2914326" grpId="0" animBg="1"/>
      <p:bldP spid="2914329" grpId="0" animBg="1"/>
      <p:bldP spid="23" grpId="0" animBg="1"/>
      <p:bldP spid="24" grpId="0" animBg="1"/>
      <p:bldP spid="25" grpId="0" animBg="1"/>
      <p:bldP spid="29" grpId="0" animBg="1"/>
      <p:bldP spid="30" grpId="0" animBg="1"/>
      <p:bldP spid="33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0E0A8E6-0749-4934-AD29-1BDAEFB67C70}" type="slidenum">
              <a:rPr lang="en-US" altLang="en-US" sz="1400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smtClean="0">
              <a:solidFill>
                <a:prstClr val="black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152400"/>
            <a:ext cx="7239000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993366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990000"/>
                </a:solidFill>
              </a:rPr>
              <a:t>Preview</a:t>
            </a:r>
          </a:p>
        </p:txBody>
      </p:sp>
      <p:sp>
        <p:nvSpPr>
          <p:cNvPr id="2416643" name="Rectangle 3"/>
          <p:cNvSpPr>
            <a:spLocks noChangeArrowheads="1"/>
          </p:cNvSpPr>
          <p:nvPr/>
        </p:nvSpPr>
        <p:spPr bwMode="auto">
          <a:xfrm>
            <a:off x="609600" y="914400"/>
            <a:ext cx="8305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57200" indent="-457200">
              <a:lnSpc>
                <a:spcPct val="14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Diversity in plant breeding to deliver maximum benefits for farmers </a:t>
            </a:r>
          </a:p>
          <a:p>
            <a:pPr marL="457200" indent="-457200">
              <a:lnSpc>
                <a:spcPct val="14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new varieties available to farmers</a:t>
            </a:r>
          </a:p>
          <a:p>
            <a:pPr marL="457200" indent="-457200">
              <a:lnSpc>
                <a:spcPct val="14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of how farmers and society have benefited in UPOV members</a:t>
            </a:r>
          </a:p>
          <a:p>
            <a:pPr marL="457200" indent="-457200">
              <a:lnSpc>
                <a:spcPct val="140000"/>
              </a:lnSpc>
              <a:spcAft>
                <a:spcPts val="600"/>
              </a:spcAft>
              <a:buFont typeface="+mj-lt"/>
              <a:buAutoNum type="arabicPeriod"/>
              <a:defRPr/>
            </a:pPr>
            <a:endParaRPr lang="en-US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52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Users\button\AppData\Local\Microsoft\Windows\Temporary Internet Files\Content.IE5\Y35W182X\social_network_abstract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844" y="1600952"/>
            <a:ext cx="5003467" cy="22483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  <p:sp>
        <p:nvSpPr>
          <p:cNvPr id="6" name="Rectangle 5"/>
          <p:cNvSpPr/>
          <p:nvPr/>
        </p:nvSpPr>
        <p:spPr bwMode="auto">
          <a:xfrm rot="5400000">
            <a:off x="3300748" y="-1335844"/>
            <a:ext cx="414000" cy="3318952"/>
          </a:xfrm>
          <a:prstGeom prst="rect">
            <a:avLst/>
          </a:prstGeom>
          <a:solidFill>
            <a:srgbClr val="496D2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vert270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02">
              <a:lnSpc>
                <a:spcPct val="90000"/>
              </a:lnSpc>
            </a:pPr>
            <a:r>
              <a:rPr lang="en-US" sz="1765" b="1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anose="020B0502040204020203" pitchFamily="34" charset="0"/>
                <a:cs typeface="Segoe UI" panose="020B0502040204020203" pitchFamily="34" charset="0"/>
              </a:rPr>
              <a:t>PUBLIC SECTOR</a:t>
            </a:r>
            <a:endParaRPr lang="en-US" sz="1765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 rot="5400000">
            <a:off x="6811208" y="-1705890"/>
            <a:ext cx="415339" cy="4060391"/>
          </a:xfrm>
          <a:prstGeom prst="rect">
            <a:avLst/>
          </a:prstGeom>
          <a:solidFill>
            <a:srgbClr val="496D2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vert270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>
              <a:lnSpc>
                <a:spcPct val="90000"/>
              </a:lnSpc>
            </a:pPr>
            <a:r>
              <a:rPr lang="en-US" sz="1765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anose="020B0502040204020203" pitchFamily="34" charset="0"/>
                <a:cs typeface="Segoe UI" panose="020B0502040204020203" pitchFamily="34" charset="0"/>
              </a:rPr>
              <a:t>PRIVATE SECTOR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992288" y="756652"/>
            <a:ext cx="1152128" cy="798665"/>
            <a:chOff x="2381057" y="481936"/>
            <a:chExt cx="823763" cy="535446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4" name="Rounded Rectangle 23"/>
            <p:cNvSpPr/>
            <p:nvPr/>
          </p:nvSpPr>
          <p:spPr>
            <a:xfrm>
              <a:off x="2381057" y="481936"/>
              <a:ext cx="823763" cy="535446"/>
            </a:xfrm>
            <a:prstGeom prst="roundRect">
              <a:avLst/>
            </a:prstGeom>
            <a:grp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ounded Rectangle 4"/>
            <p:cNvSpPr/>
            <p:nvPr/>
          </p:nvSpPr>
          <p:spPr>
            <a:xfrm>
              <a:off x="2407195" y="508074"/>
              <a:ext cx="771487" cy="48317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/>
              <a:r>
                <a:rPr lang="en-US" sz="14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International</a:t>
              </a:r>
              <a:br>
                <a:rPr lang="en-US" sz="14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</a:br>
              <a:r>
                <a:rPr lang="en-US" sz="14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Breeding (Institute)</a:t>
              </a:r>
              <a:endParaRPr lang="en-US" sz="1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403759" y="756618"/>
            <a:ext cx="1152128" cy="798665"/>
            <a:chOff x="2381057" y="481936"/>
            <a:chExt cx="823763" cy="535446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8" name="Rounded Rectangle 27"/>
            <p:cNvSpPr/>
            <p:nvPr/>
          </p:nvSpPr>
          <p:spPr>
            <a:xfrm>
              <a:off x="2381057" y="481936"/>
              <a:ext cx="823763" cy="535446"/>
            </a:xfrm>
            <a:prstGeom prst="roundRect">
              <a:avLst/>
            </a:prstGeom>
            <a:grp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ounded Rectangle 4"/>
            <p:cNvSpPr/>
            <p:nvPr/>
          </p:nvSpPr>
          <p:spPr>
            <a:xfrm>
              <a:off x="2407195" y="508074"/>
              <a:ext cx="771487" cy="48317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/>
              <a:r>
                <a:rPr lang="en-US" sz="14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National Breeding Institute</a:t>
              </a:r>
              <a:endParaRPr lang="en-US" sz="1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800602" y="762415"/>
            <a:ext cx="1642591" cy="798665"/>
            <a:chOff x="2381057" y="481936"/>
            <a:chExt cx="823763" cy="535446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1" name="Rounded Rectangle 30"/>
            <p:cNvSpPr/>
            <p:nvPr/>
          </p:nvSpPr>
          <p:spPr>
            <a:xfrm>
              <a:off x="2381057" y="481936"/>
              <a:ext cx="823763" cy="535446"/>
            </a:xfrm>
            <a:prstGeom prst="roundRect">
              <a:avLst/>
            </a:prstGeom>
            <a:grp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Rounded Rectangle 4"/>
            <p:cNvSpPr/>
            <p:nvPr/>
          </p:nvSpPr>
          <p:spPr>
            <a:xfrm>
              <a:off x="2419928" y="508074"/>
              <a:ext cx="758754" cy="48317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/>
              <a:r>
                <a:rPr lang="en-US" sz="14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Large </a:t>
              </a:r>
              <a:r>
                <a:rPr lang="en-US" sz="14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enterprises</a:t>
              </a:r>
              <a:r>
                <a:rPr lang="en-US" sz="14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/>
              </a:r>
              <a:br>
                <a:rPr lang="en-US" sz="14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</a:br>
              <a:r>
                <a:rPr lang="en-US" sz="14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(e.g. companies, cooperatives</a:t>
              </a:r>
              <a:r>
                <a:rPr lang="en-US" sz="14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)</a:t>
              </a:r>
              <a:endParaRPr lang="en-US" sz="1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527187" y="777132"/>
            <a:ext cx="1152128" cy="798665"/>
            <a:chOff x="2381057" y="481936"/>
            <a:chExt cx="823763" cy="535446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4" name="Rounded Rectangle 33"/>
            <p:cNvSpPr/>
            <p:nvPr/>
          </p:nvSpPr>
          <p:spPr>
            <a:xfrm>
              <a:off x="2381057" y="481936"/>
              <a:ext cx="823763" cy="535446"/>
            </a:xfrm>
            <a:prstGeom prst="roundRect">
              <a:avLst/>
            </a:prstGeom>
            <a:grp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Rounded Rectangle 4"/>
            <p:cNvSpPr/>
            <p:nvPr/>
          </p:nvSpPr>
          <p:spPr>
            <a:xfrm>
              <a:off x="2407195" y="508074"/>
              <a:ext cx="771487" cy="48317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/>
              <a:r>
                <a:rPr lang="en-US" sz="14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SME’s</a:t>
              </a:r>
              <a:endParaRPr lang="en-US" sz="1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752923" y="756618"/>
            <a:ext cx="1296149" cy="833441"/>
            <a:chOff x="2381057" y="481936"/>
            <a:chExt cx="823763" cy="535446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7" name="Rounded Rectangle 36"/>
            <p:cNvSpPr/>
            <p:nvPr/>
          </p:nvSpPr>
          <p:spPr>
            <a:xfrm>
              <a:off x="2381057" y="481936"/>
              <a:ext cx="823763" cy="535446"/>
            </a:xfrm>
            <a:prstGeom prst="roundRect">
              <a:avLst/>
            </a:prstGeom>
            <a:grp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Rounded Rectangle 4"/>
            <p:cNvSpPr/>
            <p:nvPr/>
          </p:nvSpPr>
          <p:spPr>
            <a:xfrm>
              <a:off x="2407195" y="508074"/>
              <a:ext cx="771487" cy="48317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/>
              <a:r>
                <a:rPr lang="en-US" sz="14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Individuals</a:t>
              </a:r>
              <a:r>
                <a:rPr lang="en-US" sz="14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/>
              </a:r>
              <a:br>
                <a:rPr lang="en-US" sz="14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</a:br>
              <a:r>
                <a:rPr lang="en-US" sz="14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(e.g. </a:t>
              </a:r>
              <a:r>
                <a:rPr lang="en-US" sz="14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farmers)</a:t>
              </a:r>
              <a:endParaRPr lang="en-US" sz="1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048000" y="1927484"/>
            <a:ext cx="4562467" cy="587117"/>
            <a:chOff x="2381057" y="481936"/>
            <a:chExt cx="823763" cy="535446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1" name="Rounded Rectangle 40"/>
            <p:cNvSpPr/>
            <p:nvPr/>
          </p:nvSpPr>
          <p:spPr>
            <a:xfrm>
              <a:off x="2381057" y="481936"/>
              <a:ext cx="823763" cy="535446"/>
            </a:xfrm>
            <a:prstGeom prst="roundRect">
              <a:avLst/>
            </a:prstGeom>
            <a:grp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Rounded Rectangle 4"/>
            <p:cNvSpPr/>
            <p:nvPr/>
          </p:nvSpPr>
          <p:spPr>
            <a:xfrm>
              <a:off x="2381057" y="508074"/>
              <a:ext cx="797625" cy="48317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/>
              <a:r>
                <a:rPr lang="en-US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SEED PRODUCERS / PLANT PROPAGATORS</a:t>
              </a:r>
              <a:endParaRPr lang="en-US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010317" y="2971800"/>
            <a:ext cx="2466683" cy="531468"/>
            <a:chOff x="2366236" y="631184"/>
            <a:chExt cx="823763" cy="360396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4" name="Rounded Rectangle 43"/>
            <p:cNvSpPr/>
            <p:nvPr/>
          </p:nvSpPr>
          <p:spPr>
            <a:xfrm>
              <a:off x="2366236" y="631184"/>
              <a:ext cx="823763" cy="360396"/>
            </a:xfrm>
            <a:prstGeom prst="roundRect">
              <a:avLst/>
            </a:prstGeom>
            <a:grp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Rounded Rectangle 4"/>
            <p:cNvSpPr/>
            <p:nvPr/>
          </p:nvSpPr>
          <p:spPr>
            <a:xfrm>
              <a:off x="2407195" y="631184"/>
              <a:ext cx="771487" cy="360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/>
              <a:r>
                <a:rPr lang="en-US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DISTRIBUTORS</a:t>
              </a:r>
              <a:endParaRPr lang="en-US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sp>
        <p:nvSpPr>
          <p:cNvPr id="77" name="Rectangle 76"/>
          <p:cNvSpPr/>
          <p:nvPr/>
        </p:nvSpPr>
        <p:spPr>
          <a:xfrm>
            <a:off x="157004" y="756618"/>
            <a:ext cx="1340400" cy="857440"/>
          </a:xfrm>
          <a:prstGeom prst="rect">
            <a:avLst/>
          </a:prstGeom>
          <a:solidFill>
            <a:srgbClr val="D7E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BREEDERS</a:t>
            </a:r>
            <a:endParaRPr lang="en-US" sz="16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57003" y="2474401"/>
            <a:ext cx="1340401" cy="2106728"/>
          </a:xfrm>
          <a:prstGeom prst="rect">
            <a:avLst/>
          </a:prstGeom>
          <a:solidFill>
            <a:srgbClr val="D7E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57004" y="5275419"/>
            <a:ext cx="1340400" cy="1362839"/>
          </a:xfrm>
          <a:prstGeom prst="rect">
            <a:avLst/>
          </a:prstGeom>
          <a:solidFill>
            <a:srgbClr val="D7E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prstClr val="black"/>
                </a:solidFill>
              </a:rPr>
              <a:t>FARMERS</a:t>
            </a:r>
          </a:p>
        </p:txBody>
      </p:sp>
      <p:pic>
        <p:nvPicPr>
          <p:cNvPr id="40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4302620"/>
            <a:ext cx="2810661" cy="2348759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Shape 409"/>
          <p:cNvSpPr/>
          <p:nvPr/>
        </p:nvSpPr>
        <p:spPr>
          <a:xfrm rot="11334216">
            <a:off x="4500188" y="5443860"/>
            <a:ext cx="928808" cy="790012"/>
          </a:xfrm>
          <a:prstGeom prst="swooshArrow">
            <a:avLst>
              <a:gd name="adj1" fmla="val 24827"/>
              <a:gd name="adj2" fmla="val 31370"/>
            </a:avLst>
          </a:prstGeom>
          <a:solidFill>
            <a:srgbClr val="8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057" name="Group 2056"/>
          <p:cNvGrpSpPr/>
          <p:nvPr/>
        </p:nvGrpSpPr>
        <p:grpSpPr>
          <a:xfrm>
            <a:off x="2230837" y="5075818"/>
            <a:ext cx="2188763" cy="1629782"/>
            <a:chOff x="1885367" y="4671628"/>
            <a:chExt cx="3081307" cy="2086472"/>
          </a:xfrm>
        </p:grpSpPr>
        <p:pic>
          <p:nvPicPr>
            <p:cNvPr id="6146" name="Picture 2" descr="D:\Users\hsieh\Desktop\Scheme pres\480022192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682"/>
            <a:stretch/>
          </p:blipFill>
          <p:spPr bwMode="auto">
            <a:xfrm flipH="1">
              <a:off x="1885367" y="4671628"/>
              <a:ext cx="3081307" cy="20864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8524" l="1622" r="93514">
                          <a14:foregroundMark x1="10811" y1="41697" x2="10811" y2="41697"/>
                          <a14:foregroundMark x1="17297" y1="33579" x2="17297" y2="33579"/>
                          <a14:foregroundMark x1="60541" y1="15498" x2="60541" y2="15498"/>
                          <a14:foregroundMark x1="76216" y1="7380" x2="76216" y2="73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8234" y="6094362"/>
              <a:ext cx="366152" cy="5363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845" b="99262" l="1460" r="97080">
                          <a14:foregroundMark x1="43796" y1="19188" x2="43796" y2="19188"/>
                          <a14:foregroundMark x1="56934" y1="7380" x2="56934" y2="73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1254" y="6059054"/>
              <a:ext cx="271169" cy="536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845" b="99262" l="1460" r="97080">
                          <a14:foregroundMark x1="43796" y1="19188" x2="43796" y2="19188"/>
                          <a14:foregroundMark x1="56934" y1="7380" x2="56934" y2="73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0437" y="5164616"/>
              <a:ext cx="271169" cy="536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98524" l="1622" r="93514">
                          <a14:foregroundMark x1="10811" y1="41697" x2="10811" y2="41697"/>
                          <a14:foregroundMark x1="17297" y1="33579" x2="17297" y2="33579"/>
                          <a14:foregroundMark x1="60541" y1="15498" x2="60541" y2="15498"/>
                          <a14:foregroundMark x1="76216" y1="7380" x2="76216" y2="73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8379" y="5409300"/>
              <a:ext cx="366152" cy="5363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98524" l="1622" r="93514">
                          <a14:foregroundMark x1="10811" y1="41697" x2="10811" y2="41697"/>
                          <a14:foregroundMark x1="17297" y1="33579" x2="17297" y2="33579"/>
                          <a14:foregroundMark x1="60541" y1="15498" x2="60541" y2="15498"/>
                          <a14:foregroundMark x1="76216" y1="7380" x2="76216" y2="73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5688655"/>
              <a:ext cx="366152" cy="5363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845" b="99262" l="1460" r="97080">
                          <a14:foregroundMark x1="43796" y1="19188" x2="43796" y2="19188"/>
                          <a14:foregroundMark x1="56934" y1="7380" x2="56934" y2="73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0591" y="6073368"/>
              <a:ext cx="271169" cy="536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98524" l="1622" r="93514">
                          <a14:foregroundMark x1="10811" y1="41697" x2="10811" y2="41697"/>
                          <a14:foregroundMark x1="17297" y1="33579" x2="17297" y2="33579"/>
                          <a14:foregroundMark x1="60541" y1="15498" x2="60541" y2="15498"/>
                          <a14:foregroundMark x1="76216" y1="7380" x2="76216" y2="73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160" y="5543341"/>
              <a:ext cx="366152" cy="5363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Picture 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98524" l="1622" r="93514">
                          <a14:foregroundMark x1="10811" y1="41697" x2="10811" y2="41697"/>
                          <a14:foregroundMark x1="17297" y1="33579" x2="17297" y2="33579"/>
                          <a14:foregroundMark x1="60541" y1="15498" x2="60541" y2="15498"/>
                          <a14:foregroundMark x1="76216" y1="7380" x2="76216" y2="73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3545" y="4749445"/>
              <a:ext cx="383375" cy="56159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845" b="99262" l="1460" r="97080">
                          <a14:foregroundMark x1="43796" y1="19188" x2="43796" y2="19188"/>
                          <a14:foregroundMark x1="56934" y1="7380" x2="56934" y2="73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5408" y="5173270"/>
              <a:ext cx="271169" cy="536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" name="Picture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98524" l="1622" r="93514">
                          <a14:foregroundMark x1="10811" y1="41697" x2="10811" y2="41697"/>
                          <a14:foregroundMark x1="17297" y1="33579" x2="17297" y2="33579"/>
                          <a14:foregroundMark x1="60541" y1="15498" x2="60541" y2="15498"/>
                          <a14:foregroundMark x1="76216" y1="7380" x2="76216" y2="73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4836" y="6051834"/>
              <a:ext cx="366152" cy="5363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" name="Picture 2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98524" l="1622" r="93514">
                          <a14:foregroundMark x1="10811" y1="41697" x2="10811" y2="41697"/>
                          <a14:foregroundMark x1="17297" y1="33579" x2="17297" y2="33579"/>
                          <a14:foregroundMark x1="60541" y1="15498" x2="60541" y2="15498"/>
                          <a14:foregroundMark x1="76216" y1="7380" x2="76216" y2="73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7049" y="4707770"/>
              <a:ext cx="347523" cy="5090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845" b="99262" l="1460" r="97080">
                          <a14:foregroundMark x1="43796" y1="19188" x2="43796" y2="19188"/>
                          <a14:foregroundMark x1="56934" y1="7380" x2="56934" y2="73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9125" y="5826162"/>
              <a:ext cx="271169" cy="536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96051" y="3018264"/>
            <a:ext cx="1462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</a:rPr>
              <a:t>PRODUCTION</a:t>
            </a:r>
            <a:br>
              <a:rPr lang="en-US" sz="1600" dirty="0">
                <a:solidFill>
                  <a:prstClr val="black"/>
                </a:solidFill>
              </a:rPr>
            </a:br>
            <a:r>
              <a:rPr lang="en-US" sz="1600" dirty="0">
                <a:solidFill>
                  <a:prstClr val="black"/>
                </a:solidFill>
              </a:rPr>
              <a:t>&amp;</a:t>
            </a:r>
            <a:br>
              <a:rPr lang="en-US" sz="1600" dirty="0">
                <a:solidFill>
                  <a:prstClr val="black"/>
                </a:solidFill>
              </a:rPr>
            </a:br>
            <a:r>
              <a:rPr lang="en-US" sz="1600" dirty="0">
                <a:solidFill>
                  <a:prstClr val="black"/>
                </a:solidFill>
              </a:rPr>
              <a:t>DISTRIBUTION</a:t>
            </a:r>
          </a:p>
        </p:txBody>
      </p:sp>
      <p:pic>
        <p:nvPicPr>
          <p:cNvPr id="2050" name="Picture 2" descr="D:\Users\button\Pictures\Microsoft Clip Organizer\depositphotos_3708481-Pile-of-Wheat-Grains-with-Ears[1].jpg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24" y="1468608"/>
            <a:ext cx="1412120" cy="93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6" name="Group 2055"/>
          <p:cNvGrpSpPr/>
          <p:nvPr/>
        </p:nvGrpSpPr>
        <p:grpSpPr>
          <a:xfrm>
            <a:off x="184288" y="3975694"/>
            <a:ext cx="1313117" cy="1412345"/>
            <a:chOff x="157004" y="3959540"/>
            <a:chExt cx="1756009" cy="1885283"/>
          </a:xfrm>
        </p:grpSpPr>
        <p:grpSp>
          <p:nvGrpSpPr>
            <p:cNvPr id="111" name="Group 2"/>
            <p:cNvGrpSpPr>
              <a:grpSpLocks/>
            </p:cNvGrpSpPr>
            <p:nvPr/>
          </p:nvGrpSpPr>
          <p:grpSpPr bwMode="auto">
            <a:xfrm>
              <a:off x="157004" y="3959540"/>
              <a:ext cx="706416" cy="1028913"/>
              <a:chOff x="1536" y="1440"/>
              <a:chExt cx="951" cy="1383"/>
            </a:xfrm>
          </p:grpSpPr>
          <p:sp>
            <p:nvSpPr>
              <p:cNvPr id="112" name="Freeform 3"/>
              <p:cNvSpPr>
                <a:spLocks/>
              </p:cNvSpPr>
              <p:nvPr/>
            </p:nvSpPr>
            <p:spPr bwMode="auto">
              <a:xfrm>
                <a:off x="1617" y="1593"/>
                <a:ext cx="796" cy="1145"/>
              </a:xfrm>
              <a:custGeom>
                <a:avLst/>
                <a:gdLst>
                  <a:gd name="T0" fmla="*/ 5 w 1133"/>
                  <a:gd name="T1" fmla="*/ 21 h 1524"/>
                  <a:gd name="T2" fmla="*/ 6 w 1133"/>
                  <a:gd name="T3" fmla="*/ 21 h 1524"/>
                  <a:gd name="T4" fmla="*/ 6 w 1133"/>
                  <a:gd name="T5" fmla="*/ 20 h 1524"/>
                  <a:gd name="T6" fmla="*/ 6 w 1133"/>
                  <a:gd name="T7" fmla="*/ 20 h 1524"/>
                  <a:gd name="T8" fmla="*/ 6 w 1133"/>
                  <a:gd name="T9" fmla="*/ 18 h 1524"/>
                  <a:gd name="T10" fmla="*/ 6 w 1133"/>
                  <a:gd name="T11" fmla="*/ 15 h 1524"/>
                  <a:gd name="T12" fmla="*/ 6 w 1133"/>
                  <a:gd name="T13" fmla="*/ 13 h 1524"/>
                  <a:gd name="T14" fmla="*/ 6 w 1133"/>
                  <a:gd name="T15" fmla="*/ 10 h 1524"/>
                  <a:gd name="T16" fmla="*/ 6 w 1133"/>
                  <a:gd name="T17" fmla="*/ 6 h 1524"/>
                  <a:gd name="T18" fmla="*/ 6 w 1133"/>
                  <a:gd name="T19" fmla="*/ 5 h 1524"/>
                  <a:gd name="T20" fmla="*/ 6 w 1133"/>
                  <a:gd name="T21" fmla="*/ 2 h 1524"/>
                  <a:gd name="T22" fmla="*/ 5 w 1133"/>
                  <a:gd name="T23" fmla="*/ 2 h 1524"/>
                  <a:gd name="T24" fmla="*/ 4 w 1133"/>
                  <a:gd name="T25" fmla="*/ 2 h 1524"/>
                  <a:gd name="T26" fmla="*/ 4 w 1133"/>
                  <a:gd name="T27" fmla="*/ 2 h 1524"/>
                  <a:gd name="T28" fmla="*/ 4 w 1133"/>
                  <a:gd name="T29" fmla="*/ 2 h 1524"/>
                  <a:gd name="T30" fmla="*/ 4 w 1133"/>
                  <a:gd name="T31" fmla="*/ 2 h 1524"/>
                  <a:gd name="T32" fmla="*/ 4 w 1133"/>
                  <a:gd name="T33" fmla="*/ 2 h 1524"/>
                  <a:gd name="T34" fmla="*/ 4 w 1133"/>
                  <a:gd name="T35" fmla="*/ 2 h 1524"/>
                  <a:gd name="T36" fmla="*/ 4 w 1133"/>
                  <a:gd name="T37" fmla="*/ 2 h 1524"/>
                  <a:gd name="T38" fmla="*/ 3 w 1133"/>
                  <a:gd name="T39" fmla="*/ 0 h 1524"/>
                  <a:gd name="T40" fmla="*/ 3 w 1133"/>
                  <a:gd name="T41" fmla="*/ 0 h 1524"/>
                  <a:gd name="T42" fmla="*/ 2 w 1133"/>
                  <a:gd name="T43" fmla="*/ 2 h 1524"/>
                  <a:gd name="T44" fmla="*/ 2 w 1133"/>
                  <a:gd name="T45" fmla="*/ 2 h 1524"/>
                  <a:gd name="T46" fmla="*/ 1 w 1133"/>
                  <a:gd name="T47" fmla="*/ 2 h 1524"/>
                  <a:gd name="T48" fmla="*/ 1 w 1133"/>
                  <a:gd name="T49" fmla="*/ 2 h 1524"/>
                  <a:gd name="T50" fmla="*/ 1 w 1133"/>
                  <a:gd name="T51" fmla="*/ 2 h 1524"/>
                  <a:gd name="T52" fmla="*/ 1 w 1133"/>
                  <a:gd name="T53" fmla="*/ 2 h 1524"/>
                  <a:gd name="T54" fmla="*/ 1 w 1133"/>
                  <a:gd name="T55" fmla="*/ 2 h 1524"/>
                  <a:gd name="T56" fmla="*/ 1 w 1133"/>
                  <a:gd name="T57" fmla="*/ 2 h 1524"/>
                  <a:gd name="T58" fmla="*/ 1 w 1133"/>
                  <a:gd name="T59" fmla="*/ 2 h 1524"/>
                  <a:gd name="T60" fmla="*/ 1 w 1133"/>
                  <a:gd name="T61" fmla="*/ 5 h 1524"/>
                  <a:gd name="T62" fmla="*/ 1 w 1133"/>
                  <a:gd name="T63" fmla="*/ 6 h 1524"/>
                  <a:gd name="T64" fmla="*/ 1 w 1133"/>
                  <a:gd name="T65" fmla="*/ 10 h 1524"/>
                  <a:gd name="T66" fmla="*/ 1 w 1133"/>
                  <a:gd name="T67" fmla="*/ 13 h 1524"/>
                  <a:gd name="T68" fmla="*/ 0 w 1133"/>
                  <a:gd name="T69" fmla="*/ 15 h 1524"/>
                  <a:gd name="T70" fmla="*/ 1 w 1133"/>
                  <a:gd name="T71" fmla="*/ 18 h 1524"/>
                  <a:gd name="T72" fmla="*/ 1 w 1133"/>
                  <a:gd name="T73" fmla="*/ 20 h 1524"/>
                  <a:gd name="T74" fmla="*/ 1 w 1133"/>
                  <a:gd name="T75" fmla="*/ 20 h 1524"/>
                  <a:gd name="T76" fmla="*/ 1 w 1133"/>
                  <a:gd name="T77" fmla="*/ 21 h 1524"/>
                  <a:gd name="T78" fmla="*/ 1 w 1133"/>
                  <a:gd name="T79" fmla="*/ 21 h 1524"/>
                  <a:gd name="T80" fmla="*/ 5 w 1133"/>
                  <a:gd name="T81" fmla="*/ 21 h 152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133" h="1524">
                    <a:moveTo>
                      <a:pt x="956" y="1524"/>
                    </a:moveTo>
                    <a:lnTo>
                      <a:pt x="991" y="1524"/>
                    </a:lnTo>
                    <a:lnTo>
                      <a:pt x="1018" y="1515"/>
                    </a:lnTo>
                    <a:lnTo>
                      <a:pt x="1044" y="1497"/>
                    </a:lnTo>
                    <a:lnTo>
                      <a:pt x="1071" y="1471"/>
                    </a:lnTo>
                    <a:lnTo>
                      <a:pt x="1089" y="1453"/>
                    </a:lnTo>
                    <a:lnTo>
                      <a:pt x="1106" y="1418"/>
                    </a:lnTo>
                    <a:lnTo>
                      <a:pt x="1115" y="1391"/>
                    </a:lnTo>
                    <a:lnTo>
                      <a:pt x="1124" y="1356"/>
                    </a:lnTo>
                    <a:lnTo>
                      <a:pt x="1124" y="1276"/>
                    </a:lnTo>
                    <a:lnTo>
                      <a:pt x="1133" y="1196"/>
                    </a:lnTo>
                    <a:lnTo>
                      <a:pt x="1133" y="1099"/>
                    </a:lnTo>
                    <a:lnTo>
                      <a:pt x="1124" y="992"/>
                    </a:lnTo>
                    <a:lnTo>
                      <a:pt x="1124" y="895"/>
                    </a:lnTo>
                    <a:lnTo>
                      <a:pt x="1115" y="780"/>
                    </a:lnTo>
                    <a:lnTo>
                      <a:pt x="1106" y="673"/>
                    </a:lnTo>
                    <a:lnTo>
                      <a:pt x="1097" y="576"/>
                    </a:lnTo>
                    <a:lnTo>
                      <a:pt x="1089" y="469"/>
                    </a:lnTo>
                    <a:lnTo>
                      <a:pt x="1071" y="381"/>
                    </a:lnTo>
                    <a:lnTo>
                      <a:pt x="1053" y="292"/>
                    </a:lnTo>
                    <a:lnTo>
                      <a:pt x="1035" y="212"/>
                    </a:lnTo>
                    <a:lnTo>
                      <a:pt x="1018" y="150"/>
                    </a:lnTo>
                    <a:lnTo>
                      <a:pt x="991" y="97"/>
                    </a:lnTo>
                    <a:lnTo>
                      <a:pt x="965" y="62"/>
                    </a:lnTo>
                    <a:lnTo>
                      <a:pt x="938" y="44"/>
                    </a:lnTo>
                    <a:lnTo>
                      <a:pt x="929" y="44"/>
                    </a:lnTo>
                    <a:lnTo>
                      <a:pt x="929" y="35"/>
                    </a:lnTo>
                    <a:lnTo>
                      <a:pt x="920" y="35"/>
                    </a:lnTo>
                    <a:lnTo>
                      <a:pt x="912" y="35"/>
                    </a:lnTo>
                    <a:lnTo>
                      <a:pt x="903" y="26"/>
                    </a:lnTo>
                    <a:lnTo>
                      <a:pt x="885" y="26"/>
                    </a:lnTo>
                    <a:lnTo>
                      <a:pt x="867" y="18"/>
                    </a:lnTo>
                    <a:lnTo>
                      <a:pt x="850" y="18"/>
                    </a:lnTo>
                    <a:lnTo>
                      <a:pt x="823" y="18"/>
                    </a:lnTo>
                    <a:lnTo>
                      <a:pt x="796" y="9"/>
                    </a:lnTo>
                    <a:lnTo>
                      <a:pt x="761" y="9"/>
                    </a:lnTo>
                    <a:lnTo>
                      <a:pt x="717" y="9"/>
                    </a:lnTo>
                    <a:lnTo>
                      <a:pt x="673" y="0"/>
                    </a:lnTo>
                    <a:lnTo>
                      <a:pt x="628" y="0"/>
                    </a:lnTo>
                    <a:lnTo>
                      <a:pt x="566" y="0"/>
                    </a:lnTo>
                    <a:lnTo>
                      <a:pt x="513" y="0"/>
                    </a:lnTo>
                    <a:lnTo>
                      <a:pt x="460" y="0"/>
                    </a:lnTo>
                    <a:lnTo>
                      <a:pt x="416" y="9"/>
                    </a:lnTo>
                    <a:lnTo>
                      <a:pt x="372" y="9"/>
                    </a:lnTo>
                    <a:lnTo>
                      <a:pt x="345" y="9"/>
                    </a:lnTo>
                    <a:lnTo>
                      <a:pt x="310" y="18"/>
                    </a:lnTo>
                    <a:lnTo>
                      <a:pt x="283" y="18"/>
                    </a:lnTo>
                    <a:lnTo>
                      <a:pt x="265" y="18"/>
                    </a:lnTo>
                    <a:lnTo>
                      <a:pt x="248" y="26"/>
                    </a:lnTo>
                    <a:lnTo>
                      <a:pt x="230" y="26"/>
                    </a:lnTo>
                    <a:lnTo>
                      <a:pt x="221" y="35"/>
                    </a:lnTo>
                    <a:lnTo>
                      <a:pt x="212" y="35"/>
                    </a:lnTo>
                    <a:lnTo>
                      <a:pt x="203" y="35"/>
                    </a:lnTo>
                    <a:lnTo>
                      <a:pt x="203" y="44"/>
                    </a:lnTo>
                    <a:lnTo>
                      <a:pt x="195" y="44"/>
                    </a:lnTo>
                    <a:lnTo>
                      <a:pt x="168" y="62"/>
                    </a:lnTo>
                    <a:lnTo>
                      <a:pt x="142" y="97"/>
                    </a:lnTo>
                    <a:lnTo>
                      <a:pt x="124" y="150"/>
                    </a:lnTo>
                    <a:lnTo>
                      <a:pt x="97" y="212"/>
                    </a:lnTo>
                    <a:lnTo>
                      <a:pt x="80" y="292"/>
                    </a:lnTo>
                    <a:lnTo>
                      <a:pt x="62" y="381"/>
                    </a:lnTo>
                    <a:lnTo>
                      <a:pt x="44" y="469"/>
                    </a:lnTo>
                    <a:lnTo>
                      <a:pt x="35" y="576"/>
                    </a:lnTo>
                    <a:lnTo>
                      <a:pt x="26" y="673"/>
                    </a:lnTo>
                    <a:lnTo>
                      <a:pt x="18" y="780"/>
                    </a:lnTo>
                    <a:lnTo>
                      <a:pt x="9" y="895"/>
                    </a:lnTo>
                    <a:lnTo>
                      <a:pt x="9" y="992"/>
                    </a:lnTo>
                    <a:lnTo>
                      <a:pt x="0" y="1099"/>
                    </a:lnTo>
                    <a:lnTo>
                      <a:pt x="0" y="1196"/>
                    </a:lnTo>
                    <a:lnTo>
                      <a:pt x="9" y="1276"/>
                    </a:lnTo>
                    <a:lnTo>
                      <a:pt x="18" y="1356"/>
                    </a:lnTo>
                    <a:lnTo>
                      <a:pt x="18" y="1391"/>
                    </a:lnTo>
                    <a:lnTo>
                      <a:pt x="26" y="1418"/>
                    </a:lnTo>
                    <a:lnTo>
                      <a:pt x="44" y="1453"/>
                    </a:lnTo>
                    <a:lnTo>
                      <a:pt x="62" y="1471"/>
                    </a:lnTo>
                    <a:lnTo>
                      <a:pt x="88" y="1497"/>
                    </a:lnTo>
                    <a:lnTo>
                      <a:pt x="115" y="1515"/>
                    </a:lnTo>
                    <a:lnTo>
                      <a:pt x="142" y="1524"/>
                    </a:lnTo>
                    <a:lnTo>
                      <a:pt x="177" y="1524"/>
                    </a:lnTo>
                    <a:lnTo>
                      <a:pt x="956" y="1524"/>
                    </a:lnTo>
                    <a:close/>
                  </a:path>
                </a:pathLst>
              </a:custGeom>
              <a:solidFill>
                <a:srgbClr val="CC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4"/>
              <p:cNvSpPr>
                <a:spLocks/>
              </p:cNvSpPr>
              <p:nvPr/>
            </p:nvSpPr>
            <p:spPr bwMode="auto">
              <a:xfrm>
                <a:off x="2288" y="2612"/>
                <a:ext cx="118" cy="133"/>
              </a:xfrm>
              <a:custGeom>
                <a:avLst/>
                <a:gdLst>
                  <a:gd name="T0" fmla="*/ 1 w 168"/>
                  <a:gd name="T1" fmla="*/ 0 h 177"/>
                  <a:gd name="T2" fmla="*/ 1 w 168"/>
                  <a:gd name="T3" fmla="*/ 0 h 177"/>
                  <a:gd name="T4" fmla="*/ 1 w 168"/>
                  <a:gd name="T5" fmla="*/ 2 h 177"/>
                  <a:gd name="T6" fmla="*/ 1 w 168"/>
                  <a:gd name="T7" fmla="*/ 2 h 177"/>
                  <a:gd name="T8" fmla="*/ 1 w 168"/>
                  <a:gd name="T9" fmla="*/ 2 h 177"/>
                  <a:gd name="T10" fmla="*/ 1 w 168"/>
                  <a:gd name="T11" fmla="*/ 2 h 177"/>
                  <a:gd name="T12" fmla="*/ 1 w 168"/>
                  <a:gd name="T13" fmla="*/ 2 h 177"/>
                  <a:gd name="T14" fmla="*/ 1 w 168"/>
                  <a:gd name="T15" fmla="*/ 2 h 177"/>
                  <a:gd name="T16" fmla="*/ 1 w 168"/>
                  <a:gd name="T17" fmla="*/ 3 h 177"/>
                  <a:gd name="T18" fmla="*/ 0 w 168"/>
                  <a:gd name="T19" fmla="*/ 3 h 177"/>
                  <a:gd name="T20" fmla="*/ 0 w 168"/>
                  <a:gd name="T21" fmla="*/ 3 h 177"/>
                  <a:gd name="T22" fmla="*/ 1 w 168"/>
                  <a:gd name="T23" fmla="*/ 3 h 177"/>
                  <a:gd name="T24" fmla="*/ 1 w 168"/>
                  <a:gd name="T25" fmla="*/ 3 h 177"/>
                  <a:gd name="T26" fmla="*/ 1 w 168"/>
                  <a:gd name="T27" fmla="*/ 2 h 177"/>
                  <a:gd name="T28" fmla="*/ 1 w 168"/>
                  <a:gd name="T29" fmla="*/ 2 h 177"/>
                  <a:gd name="T30" fmla="*/ 1 w 168"/>
                  <a:gd name="T31" fmla="*/ 2 h 177"/>
                  <a:gd name="T32" fmla="*/ 1 w 168"/>
                  <a:gd name="T33" fmla="*/ 2 h 177"/>
                  <a:gd name="T34" fmla="*/ 1 w 168"/>
                  <a:gd name="T35" fmla="*/ 2 h 177"/>
                  <a:gd name="T36" fmla="*/ 1 w 168"/>
                  <a:gd name="T37" fmla="*/ 0 h 177"/>
                  <a:gd name="T38" fmla="*/ 1 w 168"/>
                  <a:gd name="T39" fmla="*/ 0 h 177"/>
                  <a:gd name="T40" fmla="*/ 1 w 168"/>
                  <a:gd name="T41" fmla="*/ 0 h 17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8" h="177">
                    <a:moveTo>
                      <a:pt x="159" y="0"/>
                    </a:moveTo>
                    <a:lnTo>
                      <a:pt x="159" y="0"/>
                    </a:lnTo>
                    <a:lnTo>
                      <a:pt x="150" y="35"/>
                    </a:lnTo>
                    <a:lnTo>
                      <a:pt x="141" y="62"/>
                    </a:lnTo>
                    <a:lnTo>
                      <a:pt x="133" y="88"/>
                    </a:lnTo>
                    <a:lnTo>
                      <a:pt x="115" y="115"/>
                    </a:lnTo>
                    <a:lnTo>
                      <a:pt x="88" y="133"/>
                    </a:lnTo>
                    <a:lnTo>
                      <a:pt x="62" y="150"/>
                    </a:lnTo>
                    <a:lnTo>
                      <a:pt x="35" y="159"/>
                    </a:lnTo>
                    <a:lnTo>
                      <a:pt x="0" y="159"/>
                    </a:lnTo>
                    <a:lnTo>
                      <a:pt x="0" y="177"/>
                    </a:lnTo>
                    <a:lnTo>
                      <a:pt x="35" y="168"/>
                    </a:lnTo>
                    <a:lnTo>
                      <a:pt x="62" y="159"/>
                    </a:lnTo>
                    <a:lnTo>
                      <a:pt x="97" y="141"/>
                    </a:lnTo>
                    <a:lnTo>
                      <a:pt x="124" y="124"/>
                    </a:lnTo>
                    <a:lnTo>
                      <a:pt x="141" y="97"/>
                    </a:lnTo>
                    <a:lnTo>
                      <a:pt x="159" y="71"/>
                    </a:lnTo>
                    <a:lnTo>
                      <a:pt x="168" y="35"/>
                    </a:lnTo>
                    <a:lnTo>
                      <a:pt x="168" y="0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5"/>
              <p:cNvSpPr>
                <a:spLocks/>
              </p:cNvSpPr>
              <p:nvPr/>
            </p:nvSpPr>
            <p:spPr bwMode="auto">
              <a:xfrm>
                <a:off x="2269" y="1620"/>
                <a:ext cx="150" cy="992"/>
              </a:xfrm>
              <a:custGeom>
                <a:avLst/>
                <a:gdLst>
                  <a:gd name="T0" fmla="*/ 0 w 213"/>
                  <a:gd name="T1" fmla="*/ 2 h 1321"/>
                  <a:gd name="T2" fmla="*/ 1 w 213"/>
                  <a:gd name="T3" fmla="*/ 2 h 1321"/>
                  <a:gd name="T4" fmla="*/ 1 w 213"/>
                  <a:gd name="T5" fmla="*/ 2 h 1321"/>
                  <a:gd name="T6" fmla="*/ 1 w 213"/>
                  <a:gd name="T7" fmla="*/ 2 h 1321"/>
                  <a:gd name="T8" fmla="*/ 1 w 213"/>
                  <a:gd name="T9" fmla="*/ 2 h 1321"/>
                  <a:gd name="T10" fmla="*/ 1 w 213"/>
                  <a:gd name="T11" fmla="*/ 3 h 1321"/>
                  <a:gd name="T12" fmla="*/ 1 w 213"/>
                  <a:gd name="T13" fmla="*/ 4 h 1321"/>
                  <a:gd name="T14" fmla="*/ 1 w 213"/>
                  <a:gd name="T15" fmla="*/ 5 h 1321"/>
                  <a:gd name="T16" fmla="*/ 1 w 213"/>
                  <a:gd name="T17" fmla="*/ 6 h 1321"/>
                  <a:gd name="T18" fmla="*/ 1 w 213"/>
                  <a:gd name="T19" fmla="*/ 8 h 1321"/>
                  <a:gd name="T20" fmla="*/ 1 w 213"/>
                  <a:gd name="T21" fmla="*/ 9 h 1321"/>
                  <a:gd name="T22" fmla="*/ 1 w 213"/>
                  <a:gd name="T23" fmla="*/ 11 h 1321"/>
                  <a:gd name="T24" fmla="*/ 1 w 213"/>
                  <a:gd name="T25" fmla="*/ 12 h 1321"/>
                  <a:gd name="T26" fmla="*/ 1 w 213"/>
                  <a:gd name="T27" fmla="*/ 13 h 1321"/>
                  <a:gd name="T28" fmla="*/ 1 w 213"/>
                  <a:gd name="T29" fmla="*/ 15 h 1321"/>
                  <a:gd name="T30" fmla="*/ 1 w 213"/>
                  <a:gd name="T31" fmla="*/ 17 h 1321"/>
                  <a:gd name="T32" fmla="*/ 1 w 213"/>
                  <a:gd name="T33" fmla="*/ 17 h 1321"/>
                  <a:gd name="T34" fmla="*/ 1 w 213"/>
                  <a:gd name="T35" fmla="*/ 18 h 1321"/>
                  <a:gd name="T36" fmla="*/ 1 w 213"/>
                  <a:gd name="T37" fmla="*/ 18 h 1321"/>
                  <a:gd name="T38" fmla="*/ 1 w 213"/>
                  <a:gd name="T39" fmla="*/ 17 h 1321"/>
                  <a:gd name="T40" fmla="*/ 1 w 213"/>
                  <a:gd name="T41" fmla="*/ 17 h 1321"/>
                  <a:gd name="T42" fmla="*/ 1 w 213"/>
                  <a:gd name="T43" fmla="*/ 15 h 1321"/>
                  <a:gd name="T44" fmla="*/ 1 w 213"/>
                  <a:gd name="T45" fmla="*/ 13 h 1321"/>
                  <a:gd name="T46" fmla="*/ 1 w 213"/>
                  <a:gd name="T47" fmla="*/ 12 h 1321"/>
                  <a:gd name="T48" fmla="*/ 1 w 213"/>
                  <a:gd name="T49" fmla="*/ 11 h 1321"/>
                  <a:gd name="T50" fmla="*/ 1 w 213"/>
                  <a:gd name="T51" fmla="*/ 9 h 1321"/>
                  <a:gd name="T52" fmla="*/ 1 w 213"/>
                  <a:gd name="T53" fmla="*/ 8 h 1321"/>
                  <a:gd name="T54" fmla="*/ 1 w 213"/>
                  <a:gd name="T55" fmla="*/ 6 h 1321"/>
                  <a:gd name="T56" fmla="*/ 1 w 213"/>
                  <a:gd name="T57" fmla="*/ 5 h 1321"/>
                  <a:gd name="T58" fmla="*/ 1 w 213"/>
                  <a:gd name="T59" fmla="*/ 4 h 1321"/>
                  <a:gd name="T60" fmla="*/ 1 w 213"/>
                  <a:gd name="T61" fmla="*/ 3 h 1321"/>
                  <a:gd name="T62" fmla="*/ 1 w 213"/>
                  <a:gd name="T63" fmla="*/ 2 h 1321"/>
                  <a:gd name="T64" fmla="*/ 1 w 213"/>
                  <a:gd name="T65" fmla="*/ 2 h 1321"/>
                  <a:gd name="T66" fmla="*/ 1 w 213"/>
                  <a:gd name="T67" fmla="*/ 2 h 1321"/>
                  <a:gd name="T68" fmla="*/ 1 w 213"/>
                  <a:gd name="T69" fmla="*/ 0 h 1321"/>
                  <a:gd name="T70" fmla="*/ 1 w 213"/>
                  <a:gd name="T71" fmla="*/ 0 h 1321"/>
                  <a:gd name="T72" fmla="*/ 0 w 213"/>
                  <a:gd name="T73" fmla="*/ 2 h 1321"/>
                  <a:gd name="T74" fmla="*/ 0 w 213"/>
                  <a:gd name="T75" fmla="*/ 2 h 1321"/>
                  <a:gd name="T76" fmla="*/ 1 w 213"/>
                  <a:gd name="T77" fmla="*/ 2 h 1321"/>
                  <a:gd name="T78" fmla="*/ 0 w 213"/>
                  <a:gd name="T79" fmla="*/ 2 h 132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13" h="1321">
                    <a:moveTo>
                      <a:pt x="0" y="9"/>
                    </a:moveTo>
                    <a:lnTo>
                      <a:pt x="9" y="18"/>
                    </a:lnTo>
                    <a:lnTo>
                      <a:pt x="27" y="27"/>
                    </a:lnTo>
                    <a:lnTo>
                      <a:pt x="53" y="62"/>
                    </a:lnTo>
                    <a:lnTo>
                      <a:pt x="80" y="115"/>
                    </a:lnTo>
                    <a:lnTo>
                      <a:pt x="98" y="177"/>
                    </a:lnTo>
                    <a:lnTo>
                      <a:pt x="115" y="257"/>
                    </a:lnTo>
                    <a:lnTo>
                      <a:pt x="133" y="346"/>
                    </a:lnTo>
                    <a:lnTo>
                      <a:pt x="151" y="434"/>
                    </a:lnTo>
                    <a:lnTo>
                      <a:pt x="168" y="541"/>
                    </a:lnTo>
                    <a:lnTo>
                      <a:pt x="177" y="638"/>
                    </a:lnTo>
                    <a:lnTo>
                      <a:pt x="186" y="745"/>
                    </a:lnTo>
                    <a:lnTo>
                      <a:pt x="186" y="860"/>
                    </a:lnTo>
                    <a:lnTo>
                      <a:pt x="195" y="957"/>
                    </a:lnTo>
                    <a:lnTo>
                      <a:pt x="195" y="1064"/>
                    </a:lnTo>
                    <a:lnTo>
                      <a:pt x="195" y="1161"/>
                    </a:lnTo>
                    <a:lnTo>
                      <a:pt x="186" y="1241"/>
                    </a:lnTo>
                    <a:lnTo>
                      <a:pt x="186" y="1321"/>
                    </a:lnTo>
                    <a:lnTo>
                      <a:pt x="195" y="1321"/>
                    </a:lnTo>
                    <a:lnTo>
                      <a:pt x="204" y="1241"/>
                    </a:lnTo>
                    <a:lnTo>
                      <a:pt x="204" y="1161"/>
                    </a:lnTo>
                    <a:lnTo>
                      <a:pt x="213" y="1064"/>
                    </a:lnTo>
                    <a:lnTo>
                      <a:pt x="204" y="957"/>
                    </a:lnTo>
                    <a:lnTo>
                      <a:pt x="204" y="860"/>
                    </a:lnTo>
                    <a:lnTo>
                      <a:pt x="195" y="745"/>
                    </a:lnTo>
                    <a:lnTo>
                      <a:pt x="186" y="638"/>
                    </a:lnTo>
                    <a:lnTo>
                      <a:pt x="177" y="541"/>
                    </a:lnTo>
                    <a:lnTo>
                      <a:pt x="168" y="434"/>
                    </a:lnTo>
                    <a:lnTo>
                      <a:pt x="151" y="337"/>
                    </a:lnTo>
                    <a:lnTo>
                      <a:pt x="133" y="257"/>
                    </a:lnTo>
                    <a:lnTo>
                      <a:pt x="115" y="177"/>
                    </a:lnTo>
                    <a:lnTo>
                      <a:pt x="89" y="115"/>
                    </a:lnTo>
                    <a:lnTo>
                      <a:pt x="71" y="62"/>
                    </a:lnTo>
                    <a:lnTo>
                      <a:pt x="36" y="18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0" y="18"/>
                    </a:lnTo>
                    <a:lnTo>
                      <a:pt x="9" y="18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6"/>
              <p:cNvSpPr>
                <a:spLocks/>
              </p:cNvSpPr>
              <p:nvPr/>
            </p:nvSpPr>
            <p:spPr bwMode="auto">
              <a:xfrm>
                <a:off x="2014" y="1587"/>
                <a:ext cx="262" cy="39"/>
              </a:xfrm>
              <a:custGeom>
                <a:avLst/>
                <a:gdLst>
                  <a:gd name="T0" fmla="*/ 0 w 372"/>
                  <a:gd name="T1" fmla="*/ 1 h 53"/>
                  <a:gd name="T2" fmla="*/ 0 w 372"/>
                  <a:gd name="T3" fmla="*/ 1 h 53"/>
                  <a:gd name="T4" fmla="*/ 1 w 372"/>
                  <a:gd name="T5" fmla="*/ 1 h 53"/>
                  <a:gd name="T6" fmla="*/ 1 w 372"/>
                  <a:gd name="T7" fmla="*/ 1 h 53"/>
                  <a:gd name="T8" fmla="*/ 1 w 372"/>
                  <a:gd name="T9" fmla="*/ 1 h 53"/>
                  <a:gd name="T10" fmla="*/ 1 w 372"/>
                  <a:gd name="T11" fmla="*/ 1 h 53"/>
                  <a:gd name="T12" fmla="*/ 1 w 372"/>
                  <a:gd name="T13" fmla="*/ 1 h 53"/>
                  <a:gd name="T14" fmla="*/ 1 w 372"/>
                  <a:gd name="T15" fmla="*/ 1 h 53"/>
                  <a:gd name="T16" fmla="*/ 1 w 372"/>
                  <a:gd name="T17" fmla="*/ 1 h 53"/>
                  <a:gd name="T18" fmla="*/ 1 w 372"/>
                  <a:gd name="T19" fmla="*/ 1 h 53"/>
                  <a:gd name="T20" fmla="*/ 1 w 372"/>
                  <a:gd name="T21" fmla="*/ 1 h 53"/>
                  <a:gd name="T22" fmla="*/ 2 w 372"/>
                  <a:gd name="T23" fmla="*/ 1 h 53"/>
                  <a:gd name="T24" fmla="*/ 2 w 372"/>
                  <a:gd name="T25" fmla="*/ 1 h 53"/>
                  <a:gd name="T26" fmla="*/ 2 w 372"/>
                  <a:gd name="T27" fmla="*/ 1 h 53"/>
                  <a:gd name="T28" fmla="*/ 2 w 372"/>
                  <a:gd name="T29" fmla="*/ 1 h 53"/>
                  <a:gd name="T30" fmla="*/ 2 w 372"/>
                  <a:gd name="T31" fmla="*/ 1 h 53"/>
                  <a:gd name="T32" fmla="*/ 2 w 372"/>
                  <a:gd name="T33" fmla="*/ 1 h 53"/>
                  <a:gd name="T34" fmla="*/ 2 w 372"/>
                  <a:gd name="T35" fmla="*/ 1 h 53"/>
                  <a:gd name="T36" fmla="*/ 2 w 372"/>
                  <a:gd name="T37" fmla="*/ 1 h 53"/>
                  <a:gd name="T38" fmla="*/ 2 w 372"/>
                  <a:gd name="T39" fmla="*/ 1 h 53"/>
                  <a:gd name="T40" fmla="*/ 2 w 372"/>
                  <a:gd name="T41" fmla="*/ 1 h 53"/>
                  <a:gd name="T42" fmla="*/ 2 w 372"/>
                  <a:gd name="T43" fmla="*/ 1 h 53"/>
                  <a:gd name="T44" fmla="*/ 2 w 372"/>
                  <a:gd name="T45" fmla="*/ 1 h 53"/>
                  <a:gd name="T46" fmla="*/ 2 w 372"/>
                  <a:gd name="T47" fmla="*/ 1 h 53"/>
                  <a:gd name="T48" fmla="*/ 2 w 372"/>
                  <a:gd name="T49" fmla="*/ 1 h 53"/>
                  <a:gd name="T50" fmla="*/ 1 w 372"/>
                  <a:gd name="T51" fmla="*/ 1 h 53"/>
                  <a:gd name="T52" fmla="*/ 1 w 372"/>
                  <a:gd name="T53" fmla="*/ 1 h 53"/>
                  <a:gd name="T54" fmla="*/ 1 w 372"/>
                  <a:gd name="T55" fmla="*/ 1 h 53"/>
                  <a:gd name="T56" fmla="*/ 1 w 372"/>
                  <a:gd name="T57" fmla="*/ 1 h 53"/>
                  <a:gd name="T58" fmla="*/ 1 w 372"/>
                  <a:gd name="T59" fmla="*/ 1 h 53"/>
                  <a:gd name="T60" fmla="*/ 1 w 372"/>
                  <a:gd name="T61" fmla="*/ 1 h 53"/>
                  <a:gd name="T62" fmla="*/ 1 w 372"/>
                  <a:gd name="T63" fmla="*/ 1 h 53"/>
                  <a:gd name="T64" fmla="*/ 1 w 372"/>
                  <a:gd name="T65" fmla="*/ 1 h 53"/>
                  <a:gd name="T66" fmla="*/ 1 w 372"/>
                  <a:gd name="T67" fmla="*/ 0 h 53"/>
                  <a:gd name="T68" fmla="*/ 0 w 372"/>
                  <a:gd name="T69" fmla="*/ 0 h 53"/>
                  <a:gd name="T70" fmla="*/ 0 w 372"/>
                  <a:gd name="T71" fmla="*/ 0 h 53"/>
                  <a:gd name="T72" fmla="*/ 0 w 372"/>
                  <a:gd name="T73" fmla="*/ 1 h 5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72" h="53">
                    <a:moveTo>
                      <a:pt x="0" y="18"/>
                    </a:moveTo>
                    <a:lnTo>
                      <a:pt x="0" y="18"/>
                    </a:lnTo>
                    <a:lnTo>
                      <a:pt x="62" y="18"/>
                    </a:lnTo>
                    <a:lnTo>
                      <a:pt x="107" y="18"/>
                    </a:lnTo>
                    <a:lnTo>
                      <a:pt x="151" y="18"/>
                    </a:lnTo>
                    <a:lnTo>
                      <a:pt x="195" y="27"/>
                    </a:lnTo>
                    <a:lnTo>
                      <a:pt x="230" y="27"/>
                    </a:lnTo>
                    <a:lnTo>
                      <a:pt x="257" y="27"/>
                    </a:lnTo>
                    <a:lnTo>
                      <a:pt x="284" y="35"/>
                    </a:lnTo>
                    <a:lnTo>
                      <a:pt x="301" y="35"/>
                    </a:lnTo>
                    <a:lnTo>
                      <a:pt x="319" y="44"/>
                    </a:lnTo>
                    <a:lnTo>
                      <a:pt x="337" y="44"/>
                    </a:lnTo>
                    <a:lnTo>
                      <a:pt x="346" y="53"/>
                    </a:lnTo>
                    <a:lnTo>
                      <a:pt x="354" y="53"/>
                    </a:lnTo>
                    <a:lnTo>
                      <a:pt x="363" y="53"/>
                    </a:lnTo>
                    <a:lnTo>
                      <a:pt x="372" y="44"/>
                    </a:lnTo>
                    <a:lnTo>
                      <a:pt x="363" y="44"/>
                    </a:lnTo>
                    <a:lnTo>
                      <a:pt x="363" y="35"/>
                    </a:lnTo>
                    <a:lnTo>
                      <a:pt x="354" y="35"/>
                    </a:lnTo>
                    <a:lnTo>
                      <a:pt x="337" y="35"/>
                    </a:lnTo>
                    <a:lnTo>
                      <a:pt x="319" y="27"/>
                    </a:lnTo>
                    <a:lnTo>
                      <a:pt x="301" y="27"/>
                    </a:lnTo>
                    <a:lnTo>
                      <a:pt x="284" y="18"/>
                    </a:lnTo>
                    <a:lnTo>
                      <a:pt x="257" y="18"/>
                    </a:lnTo>
                    <a:lnTo>
                      <a:pt x="230" y="18"/>
                    </a:lnTo>
                    <a:lnTo>
                      <a:pt x="195" y="9"/>
                    </a:lnTo>
                    <a:lnTo>
                      <a:pt x="151" y="9"/>
                    </a:lnTo>
                    <a:lnTo>
                      <a:pt x="107" y="9"/>
                    </a:lnTo>
                    <a:lnTo>
                      <a:pt x="62" y="0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7"/>
              <p:cNvSpPr>
                <a:spLocks/>
              </p:cNvSpPr>
              <p:nvPr/>
            </p:nvSpPr>
            <p:spPr bwMode="auto">
              <a:xfrm>
                <a:off x="1754" y="1587"/>
                <a:ext cx="260" cy="46"/>
              </a:xfrm>
              <a:custGeom>
                <a:avLst/>
                <a:gdLst>
                  <a:gd name="T0" fmla="*/ 0 w 371"/>
                  <a:gd name="T1" fmla="*/ 1 h 62"/>
                  <a:gd name="T2" fmla="*/ 1 w 371"/>
                  <a:gd name="T3" fmla="*/ 1 h 62"/>
                  <a:gd name="T4" fmla="*/ 1 w 371"/>
                  <a:gd name="T5" fmla="*/ 1 h 62"/>
                  <a:gd name="T6" fmla="*/ 1 w 371"/>
                  <a:gd name="T7" fmla="*/ 1 h 62"/>
                  <a:gd name="T8" fmla="*/ 1 w 371"/>
                  <a:gd name="T9" fmla="*/ 1 h 62"/>
                  <a:gd name="T10" fmla="*/ 1 w 371"/>
                  <a:gd name="T11" fmla="*/ 1 h 62"/>
                  <a:gd name="T12" fmla="*/ 1 w 371"/>
                  <a:gd name="T13" fmla="*/ 1 h 62"/>
                  <a:gd name="T14" fmla="*/ 1 w 371"/>
                  <a:gd name="T15" fmla="*/ 1 h 62"/>
                  <a:gd name="T16" fmla="*/ 1 w 371"/>
                  <a:gd name="T17" fmla="*/ 1 h 62"/>
                  <a:gd name="T18" fmla="*/ 1 w 371"/>
                  <a:gd name="T19" fmla="*/ 1 h 62"/>
                  <a:gd name="T20" fmla="*/ 1 w 371"/>
                  <a:gd name="T21" fmla="*/ 1 h 62"/>
                  <a:gd name="T22" fmla="*/ 1 w 371"/>
                  <a:gd name="T23" fmla="*/ 1 h 62"/>
                  <a:gd name="T24" fmla="*/ 1 w 371"/>
                  <a:gd name="T25" fmla="*/ 1 h 62"/>
                  <a:gd name="T26" fmla="*/ 1 w 371"/>
                  <a:gd name="T27" fmla="*/ 1 h 62"/>
                  <a:gd name="T28" fmla="*/ 1 w 371"/>
                  <a:gd name="T29" fmla="*/ 1 h 62"/>
                  <a:gd name="T30" fmla="*/ 1 w 371"/>
                  <a:gd name="T31" fmla="*/ 1 h 62"/>
                  <a:gd name="T32" fmla="*/ 1 w 371"/>
                  <a:gd name="T33" fmla="*/ 1 h 62"/>
                  <a:gd name="T34" fmla="*/ 2 w 371"/>
                  <a:gd name="T35" fmla="*/ 1 h 62"/>
                  <a:gd name="T36" fmla="*/ 2 w 371"/>
                  <a:gd name="T37" fmla="*/ 0 h 62"/>
                  <a:gd name="T38" fmla="*/ 1 w 371"/>
                  <a:gd name="T39" fmla="*/ 0 h 62"/>
                  <a:gd name="T40" fmla="*/ 1 w 371"/>
                  <a:gd name="T41" fmla="*/ 1 h 62"/>
                  <a:gd name="T42" fmla="*/ 1 w 371"/>
                  <a:gd name="T43" fmla="*/ 1 h 62"/>
                  <a:gd name="T44" fmla="*/ 1 w 371"/>
                  <a:gd name="T45" fmla="*/ 1 h 62"/>
                  <a:gd name="T46" fmla="*/ 1 w 371"/>
                  <a:gd name="T47" fmla="*/ 1 h 62"/>
                  <a:gd name="T48" fmla="*/ 1 w 371"/>
                  <a:gd name="T49" fmla="*/ 1 h 62"/>
                  <a:gd name="T50" fmla="*/ 1 w 371"/>
                  <a:gd name="T51" fmla="*/ 1 h 62"/>
                  <a:gd name="T52" fmla="*/ 1 w 371"/>
                  <a:gd name="T53" fmla="*/ 1 h 62"/>
                  <a:gd name="T54" fmla="*/ 1 w 371"/>
                  <a:gd name="T55" fmla="*/ 1 h 62"/>
                  <a:gd name="T56" fmla="*/ 1 w 371"/>
                  <a:gd name="T57" fmla="*/ 1 h 62"/>
                  <a:gd name="T58" fmla="*/ 1 w 371"/>
                  <a:gd name="T59" fmla="*/ 1 h 62"/>
                  <a:gd name="T60" fmla="*/ 1 w 371"/>
                  <a:gd name="T61" fmla="*/ 1 h 62"/>
                  <a:gd name="T62" fmla="*/ 1 w 371"/>
                  <a:gd name="T63" fmla="*/ 1 h 62"/>
                  <a:gd name="T64" fmla="*/ 0 w 371"/>
                  <a:gd name="T65" fmla="*/ 1 h 62"/>
                  <a:gd name="T66" fmla="*/ 0 w 371"/>
                  <a:gd name="T67" fmla="*/ 1 h 62"/>
                  <a:gd name="T68" fmla="*/ 0 w 371"/>
                  <a:gd name="T69" fmla="*/ 1 h 62"/>
                  <a:gd name="T70" fmla="*/ 0 w 371"/>
                  <a:gd name="T71" fmla="*/ 1 h 62"/>
                  <a:gd name="T72" fmla="*/ 0 w 371"/>
                  <a:gd name="T73" fmla="*/ 1 h 62"/>
                  <a:gd name="T74" fmla="*/ 1 w 371"/>
                  <a:gd name="T75" fmla="*/ 1 h 62"/>
                  <a:gd name="T76" fmla="*/ 1 w 371"/>
                  <a:gd name="T77" fmla="*/ 1 h 62"/>
                  <a:gd name="T78" fmla="*/ 0 w 371"/>
                  <a:gd name="T79" fmla="*/ 1 h 6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71" h="62">
                    <a:moveTo>
                      <a:pt x="0" y="62"/>
                    </a:moveTo>
                    <a:lnTo>
                      <a:pt x="8" y="53"/>
                    </a:lnTo>
                    <a:lnTo>
                      <a:pt x="17" y="53"/>
                    </a:lnTo>
                    <a:lnTo>
                      <a:pt x="26" y="53"/>
                    </a:lnTo>
                    <a:lnTo>
                      <a:pt x="35" y="44"/>
                    </a:lnTo>
                    <a:lnTo>
                      <a:pt x="53" y="44"/>
                    </a:lnTo>
                    <a:lnTo>
                      <a:pt x="70" y="35"/>
                    </a:lnTo>
                    <a:lnTo>
                      <a:pt x="88" y="35"/>
                    </a:lnTo>
                    <a:lnTo>
                      <a:pt x="115" y="27"/>
                    </a:lnTo>
                    <a:lnTo>
                      <a:pt x="150" y="27"/>
                    </a:lnTo>
                    <a:lnTo>
                      <a:pt x="177" y="27"/>
                    </a:lnTo>
                    <a:lnTo>
                      <a:pt x="221" y="18"/>
                    </a:lnTo>
                    <a:lnTo>
                      <a:pt x="265" y="18"/>
                    </a:lnTo>
                    <a:lnTo>
                      <a:pt x="318" y="18"/>
                    </a:lnTo>
                    <a:lnTo>
                      <a:pt x="371" y="18"/>
                    </a:lnTo>
                    <a:lnTo>
                      <a:pt x="371" y="0"/>
                    </a:lnTo>
                    <a:lnTo>
                      <a:pt x="318" y="0"/>
                    </a:lnTo>
                    <a:lnTo>
                      <a:pt x="265" y="9"/>
                    </a:lnTo>
                    <a:lnTo>
                      <a:pt x="221" y="9"/>
                    </a:lnTo>
                    <a:lnTo>
                      <a:pt x="177" y="9"/>
                    </a:lnTo>
                    <a:lnTo>
                      <a:pt x="150" y="18"/>
                    </a:lnTo>
                    <a:lnTo>
                      <a:pt x="115" y="18"/>
                    </a:lnTo>
                    <a:lnTo>
                      <a:pt x="88" y="18"/>
                    </a:lnTo>
                    <a:lnTo>
                      <a:pt x="70" y="27"/>
                    </a:lnTo>
                    <a:lnTo>
                      <a:pt x="53" y="27"/>
                    </a:lnTo>
                    <a:lnTo>
                      <a:pt x="35" y="35"/>
                    </a:lnTo>
                    <a:lnTo>
                      <a:pt x="17" y="35"/>
                    </a:lnTo>
                    <a:lnTo>
                      <a:pt x="8" y="44"/>
                    </a:lnTo>
                    <a:lnTo>
                      <a:pt x="0" y="44"/>
                    </a:lnTo>
                    <a:lnTo>
                      <a:pt x="0" y="62"/>
                    </a:lnTo>
                    <a:lnTo>
                      <a:pt x="8" y="62"/>
                    </a:lnTo>
                    <a:lnTo>
                      <a:pt x="8" y="53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8"/>
              <p:cNvSpPr>
                <a:spLocks/>
              </p:cNvSpPr>
              <p:nvPr/>
            </p:nvSpPr>
            <p:spPr bwMode="auto">
              <a:xfrm>
                <a:off x="1610" y="1620"/>
                <a:ext cx="144" cy="992"/>
              </a:xfrm>
              <a:custGeom>
                <a:avLst/>
                <a:gdLst>
                  <a:gd name="T0" fmla="*/ 1 w 204"/>
                  <a:gd name="T1" fmla="*/ 18 h 1321"/>
                  <a:gd name="T2" fmla="*/ 1 w 204"/>
                  <a:gd name="T3" fmla="*/ 18 h 1321"/>
                  <a:gd name="T4" fmla="*/ 1 w 204"/>
                  <a:gd name="T5" fmla="*/ 17 h 1321"/>
                  <a:gd name="T6" fmla="*/ 1 w 204"/>
                  <a:gd name="T7" fmla="*/ 17 h 1321"/>
                  <a:gd name="T8" fmla="*/ 1 w 204"/>
                  <a:gd name="T9" fmla="*/ 15 h 1321"/>
                  <a:gd name="T10" fmla="*/ 1 w 204"/>
                  <a:gd name="T11" fmla="*/ 13 h 1321"/>
                  <a:gd name="T12" fmla="*/ 1 w 204"/>
                  <a:gd name="T13" fmla="*/ 12 h 1321"/>
                  <a:gd name="T14" fmla="*/ 1 w 204"/>
                  <a:gd name="T15" fmla="*/ 11 h 1321"/>
                  <a:gd name="T16" fmla="*/ 1 w 204"/>
                  <a:gd name="T17" fmla="*/ 9 h 1321"/>
                  <a:gd name="T18" fmla="*/ 1 w 204"/>
                  <a:gd name="T19" fmla="*/ 8 h 1321"/>
                  <a:gd name="T20" fmla="*/ 1 w 204"/>
                  <a:gd name="T21" fmla="*/ 6 h 1321"/>
                  <a:gd name="T22" fmla="*/ 1 w 204"/>
                  <a:gd name="T23" fmla="*/ 5 h 1321"/>
                  <a:gd name="T24" fmla="*/ 1 w 204"/>
                  <a:gd name="T25" fmla="*/ 4 h 1321"/>
                  <a:gd name="T26" fmla="*/ 1 w 204"/>
                  <a:gd name="T27" fmla="*/ 3 h 1321"/>
                  <a:gd name="T28" fmla="*/ 1 w 204"/>
                  <a:gd name="T29" fmla="*/ 2 h 1321"/>
                  <a:gd name="T30" fmla="*/ 1 w 204"/>
                  <a:gd name="T31" fmla="*/ 2 h 1321"/>
                  <a:gd name="T32" fmla="*/ 1 w 204"/>
                  <a:gd name="T33" fmla="*/ 2 h 1321"/>
                  <a:gd name="T34" fmla="*/ 1 w 204"/>
                  <a:gd name="T35" fmla="*/ 2 h 1321"/>
                  <a:gd name="T36" fmla="*/ 1 w 204"/>
                  <a:gd name="T37" fmla="*/ 0 h 1321"/>
                  <a:gd name="T38" fmla="*/ 1 w 204"/>
                  <a:gd name="T39" fmla="*/ 2 h 1321"/>
                  <a:gd name="T40" fmla="*/ 1 w 204"/>
                  <a:gd name="T41" fmla="*/ 2 h 1321"/>
                  <a:gd name="T42" fmla="*/ 1 w 204"/>
                  <a:gd name="T43" fmla="*/ 2 h 1321"/>
                  <a:gd name="T44" fmla="*/ 1 w 204"/>
                  <a:gd name="T45" fmla="*/ 3 h 1321"/>
                  <a:gd name="T46" fmla="*/ 1 w 204"/>
                  <a:gd name="T47" fmla="*/ 4 h 1321"/>
                  <a:gd name="T48" fmla="*/ 1 w 204"/>
                  <a:gd name="T49" fmla="*/ 5 h 1321"/>
                  <a:gd name="T50" fmla="*/ 1 w 204"/>
                  <a:gd name="T51" fmla="*/ 6 h 1321"/>
                  <a:gd name="T52" fmla="*/ 1 w 204"/>
                  <a:gd name="T53" fmla="*/ 8 h 1321"/>
                  <a:gd name="T54" fmla="*/ 1 w 204"/>
                  <a:gd name="T55" fmla="*/ 9 h 1321"/>
                  <a:gd name="T56" fmla="*/ 1 w 204"/>
                  <a:gd name="T57" fmla="*/ 11 h 1321"/>
                  <a:gd name="T58" fmla="*/ 1 w 204"/>
                  <a:gd name="T59" fmla="*/ 12 h 1321"/>
                  <a:gd name="T60" fmla="*/ 1 w 204"/>
                  <a:gd name="T61" fmla="*/ 13 h 1321"/>
                  <a:gd name="T62" fmla="*/ 0 w 204"/>
                  <a:gd name="T63" fmla="*/ 15 h 1321"/>
                  <a:gd name="T64" fmla="*/ 1 w 204"/>
                  <a:gd name="T65" fmla="*/ 17 h 1321"/>
                  <a:gd name="T66" fmla="*/ 1 w 204"/>
                  <a:gd name="T67" fmla="*/ 17 h 1321"/>
                  <a:gd name="T68" fmla="*/ 1 w 204"/>
                  <a:gd name="T69" fmla="*/ 18 h 1321"/>
                  <a:gd name="T70" fmla="*/ 1 w 204"/>
                  <a:gd name="T71" fmla="*/ 18 h 1321"/>
                  <a:gd name="T72" fmla="*/ 1 w 204"/>
                  <a:gd name="T73" fmla="*/ 18 h 132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04" h="1321">
                    <a:moveTo>
                      <a:pt x="27" y="1321"/>
                    </a:moveTo>
                    <a:lnTo>
                      <a:pt x="27" y="1321"/>
                    </a:lnTo>
                    <a:lnTo>
                      <a:pt x="27" y="1241"/>
                    </a:lnTo>
                    <a:lnTo>
                      <a:pt x="18" y="1161"/>
                    </a:lnTo>
                    <a:lnTo>
                      <a:pt x="18" y="1064"/>
                    </a:lnTo>
                    <a:lnTo>
                      <a:pt x="18" y="957"/>
                    </a:lnTo>
                    <a:lnTo>
                      <a:pt x="27" y="860"/>
                    </a:lnTo>
                    <a:lnTo>
                      <a:pt x="27" y="745"/>
                    </a:lnTo>
                    <a:lnTo>
                      <a:pt x="35" y="638"/>
                    </a:lnTo>
                    <a:lnTo>
                      <a:pt x="53" y="541"/>
                    </a:lnTo>
                    <a:lnTo>
                      <a:pt x="62" y="434"/>
                    </a:lnTo>
                    <a:lnTo>
                      <a:pt x="80" y="346"/>
                    </a:lnTo>
                    <a:lnTo>
                      <a:pt x="97" y="257"/>
                    </a:lnTo>
                    <a:lnTo>
                      <a:pt x="115" y="177"/>
                    </a:lnTo>
                    <a:lnTo>
                      <a:pt x="133" y="115"/>
                    </a:lnTo>
                    <a:lnTo>
                      <a:pt x="159" y="62"/>
                    </a:lnTo>
                    <a:lnTo>
                      <a:pt x="186" y="27"/>
                    </a:lnTo>
                    <a:lnTo>
                      <a:pt x="204" y="18"/>
                    </a:lnTo>
                    <a:lnTo>
                      <a:pt x="204" y="0"/>
                    </a:lnTo>
                    <a:lnTo>
                      <a:pt x="177" y="18"/>
                    </a:lnTo>
                    <a:lnTo>
                      <a:pt x="142" y="62"/>
                    </a:lnTo>
                    <a:lnTo>
                      <a:pt x="124" y="115"/>
                    </a:lnTo>
                    <a:lnTo>
                      <a:pt x="97" y="177"/>
                    </a:lnTo>
                    <a:lnTo>
                      <a:pt x="80" y="257"/>
                    </a:lnTo>
                    <a:lnTo>
                      <a:pt x="62" y="337"/>
                    </a:lnTo>
                    <a:lnTo>
                      <a:pt x="53" y="434"/>
                    </a:lnTo>
                    <a:lnTo>
                      <a:pt x="35" y="541"/>
                    </a:lnTo>
                    <a:lnTo>
                      <a:pt x="27" y="638"/>
                    </a:lnTo>
                    <a:lnTo>
                      <a:pt x="18" y="745"/>
                    </a:lnTo>
                    <a:lnTo>
                      <a:pt x="9" y="860"/>
                    </a:lnTo>
                    <a:lnTo>
                      <a:pt x="9" y="957"/>
                    </a:lnTo>
                    <a:lnTo>
                      <a:pt x="0" y="1064"/>
                    </a:lnTo>
                    <a:lnTo>
                      <a:pt x="9" y="1161"/>
                    </a:lnTo>
                    <a:lnTo>
                      <a:pt x="9" y="1241"/>
                    </a:lnTo>
                    <a:lnTo>
                      <a:pt x="18" y="1321"/>
                    </a:lnTo>
                    <a:lnTo>
                      <a:pt x="27" y="13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9"/>
              <p:cNvSpPr>
                <a:spLocks/>
              </p:cNvSpPr>
              <p:nvPr/>
            </p:nvSpPr>
            <p:spPr bwMode="auto">
              <a:xfrm>
                <a:off x="1623" y="2612"/>
                <a:ext cx="118" cy="133"/>
              </a:xfrm>
              <a:custGeom>
                <a:avLst/>
                <a:gdLst>
                  <a:gd name="T0" fmla="*/ 1 w 168"/>
                  <a:gd name="T1" fmla="*/ 3 h 177"/>
                  <a:gd name="T2" fmla="*/ 1 w 168"/>
                  <a:gd name="T3" fmla="*/ 3 h 177"/>
                  <a:gd name="T4" fmla="*/ 1 w 168"/>
                  <a:gd name="T5" fmla="*/ 3 h 177"/>
                  <a:gd name="T6" fmla="*/ 1 w 168"/>
                  <a:gd name="T7" fmla="*/ 2 h 177"/>
                  <a:gd name="T8" fmla="*/ 1 w 168"/>
                  <a:gd name="T9" fmla="*/ 2 h 177"/>
                  <a:gd name="T10" fmla="*/ 1 w 168"/>
                  <a:gd name="T11" fmla="*/ 2 h 177"/>
                  <a:gd name="T12" fmla="*/ 1 w 168"/>
                  <a:gd name="T13" fmla="*/ 2 h 177"/>
                  <a:gd name="T14" fmla="*/ 1 w 168"/>
                  <a:gd name="T15" fmla="*/ 2 h 177"/>
                  <a:gd name="T16" fmla="*/ 1 w 168"/>
                  <a:gd name="T17" fmla="*/ 2 h 177"/>
                  <a:gd name="T18" fmla="*/ 1 w 168"/>
                  <a:gd name="T19" fmla="*/ 0 h 177"/>
                  <a:gd name="T20" fmla="*/ 0 w 168"/>
                  <a:gd name="T21" fmla="*/ 0 h 177"/>
                  <a:gd name="T22" fmla="*/ 0 w 168"/>
                  <a:gd name="T23" fmla="*/ 2 h 177"/>
                  <a:gd name="T24" fmla="*/ 1 w 168"/>
                  <a:gd name="T25" fmla="*/ 2 h 177"/>
                  <a:gd name="T26" fmla="*/ 1 w 168"/>
                  <a:gd name="T27" fmla="*/ 2 h 177"/>
                  <a:gd name="T28" fmla="*/ 1 w 168"/>
                  <a:gd name="T29" fmla="*/ 2 h 177"/>
                  <a:gd name="T30" fmla="*/ 1 w 168"/>
                  <a:gd name="T31" fmla="*/ 2 h 177"/>
                  <a:gd name="T32" fmla="*/ 1 w 168"/>
                  <a:gd name="T33" fmla="*/ 3 h 177"/>
                  <a:gd name="T34" fmla="*/ 1 w 168"/>
                  <a:gd name="T35" fmla="*/ 3 h 177"/>
                  <a:gd name="T36" fmla="*/ 1 w 168"/>
                  <a:gd name="T37" fmla="*/ 3 h 177"/>
                  <a:gd name="T38" fmla="*/ 1 w 168"/>
                  <a:gd name="T39" fmla="*/ 3 h 177"/>
                  <a:gd name="T40" fmla="*/ 1 w 168"/>
                  <a:gd name="T41" fmla="*/ 3 h 17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8" h="177">
                    <a:moveTo>
                      <a:pt x="168" y="159"/>
                    </a:moveTo>
                    <a:lnTo>
                      <a:pt x="168" y="159"/>
                    </a:lnTo>
                    <a:lnTo>
                      <a:pt x="141" y="159"/>
                    </a:lnTo>
                    <a:lnTo>
                      <a:pt x="106" y="150"/>
                    </a:lnTo>
                    <a:lnTo>
                      <a:pt x="79" y="133"/>
                    </a:lnTo>
                    <a:lnTo>
                      <a:pt x="62" y="115"/>
                    </a:lnTo>
                    <a:lnTo>
                      <a:pt x="35" y="88"/>
                    </a:lnTo>
                    <a:lnTo>
                      <a:pt x="26" y="62"/>
                    </a:lnTo>
                    <a:lnTo>
                      <a:pt x="17" y="35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35"/>
                    </a:lnTo>
                    <a:lnTo>
                      <a:pt x="9" y="71"/>
                    </a:lnTo>
                    <a:lnTo>
                      <a:pt x="26" y="97"/>
                    </a:lnTo>
                    <a:lnTo>
                      <a:pt x="44" y="124"/>
                    </a:lnTo>
                    <a:lnTo>
                      <a:pt x="71" y="141"/>
                    </a:lnTo>
                    <a:lnTo>
                      <a:pt x="106" y="159"/>
                    </a:lnTo>
                    <a:lnTo>
                      <a:pt x="133" y="168"/>
                    </a:lnTo>
                    <a:lnTo>
                      <a:pt x="168" y="177"/>
                    </a:lnTo>
                    <a:lnTo>
                      <a:pt x="168" y="1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10"/>
              <p:cNvSpPr>
                <a:spLocks/>
              </p:cNvSpPr>
              <p:nvPr/>
            </p:nvSpPr>
            <p:spPr bwMode="auto">
              <a:xfrm>
                <a:off x="1741" y="2731"/>
                <a:ext cx="547" cy="14"/>
              </a:xfrm>
              <a:custGeom>
                <a:avLst/>
                <a:gdLst>
                  <a:gd name="T0" fmla="*/ 4 w 779"/>
                  <a:gd name="T1" fmla="*/ 0 h 18"/>
                  <a:gd name="T2" fmla="*/ 4 w 779"/>
                  <a:gd name="T3" fmla="*/ 0 h 18"/>
                  <a:gd name="T4" fmla="*/ 0 w 779"/>
                  <a:gd name="T5" fmla="*/ 0 h 18"/>
                  <a:gd name="T6" fmla="*/ 0 w 779"/>
                  <a:gd name="T7" fmla="*/ 2 h 18"/>
                  <a:gd name="T8" fmla="*/ 4 w 779"/>
                  <a:gd name="T9" fmla="*/ 2 h 18"/>
                  <a:gd name="T10" fmla="*/ 4 w 779"/>
                  <a:gd name="T11" fmla="*/ 2 h 18"/>
                  <a:gd name="T12" fmla="*/ 4 w 779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79" h="18">
                    <a:moveTo>
                      <a:pt x="779" y="0"/>
                    </a:moveTo>
                    <a:lnTo>
                      <a:pt x="779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779" y="18"/>
                    </a:lnTo>
                    <a:lnTo>
                      <a:pt x="77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11"/>
              <p:cNvSpPr>
                <a:spLocks/>
              </p:cNvSpPr>
              <p:nvPr/>
            </p:nvSpPr>
            <p:spPr bwMode="auto">
              <a:xfrm>
                <a:off x="1772" y="1913"/>
                <a:ext cx="497" cy="752"/>
              </a:xfrm>
              <a:custGeom>
                <a:avLst/>
                <a:gdLst>
                  <a:gd name="T0" fmla="*/ 3 w 708"/>
                  <a:gd name="T1" fmla="*/ 14 h 1002"/>
                  <a:gd name="T2" fmla="*/ 3 w 708"/>
                  <a:gd name="T3" fmla="*/ 14 h 1002"/>
                  <a:gd name="T4" fmla="*/ 3 w 708"/>
                  <a:gd name="T5" fmla="*/ 14 h 1002"/>
                  <a:gd name="T6" fmla="*/ 3 w 708"/>
                  <a:gd name="T7" fmla="*/ 13 h 1002"/>
                  <a:gd name="T8" fmla="*/ 3 w 708"/>
                  <a:gd name="T9" fmla="*/ 13 h 1002"/>
                  <a:gd name="T10" fmla="*/ 4 w 708"/>
                  <a:gd name="T11" fmla="*/ 13 h 1002"/>
                  <a:gd name="T12" fmla="*/ 4 w 708"/>
                  <a:gd name="T13" fmla="*/ 13 h 1002"/>
                  <a:gd name="T14" fmla="*/ 4 w 708"/>
                  <a:gd name="T15" fmla="*/ 11 h 1002"/>
                  <a:gd name="T16" fmla="*/ 4 w 708"/>
                  <a:gd name="T17" fmla="*/ 3 h 1002"/>
                  <a:gd name="T18" fmla="*/ 4 w 708"/>
                  <a:gd name="T19" fmla="*/ 2 h 1002"/>
                  <a:gd name="T20" fmla="*/ 4 w 708"/>
                  <a:gd name="T21" fmla="*/ 2 h 1002"/>
                  <a:gd name="T22" fmla="*/ 3 w 708"/>
                  <a:gd name="T23" fmla="*/ 2 h 1002"/>
                  <a:gd name="T24" fmla="*/ 3 w 708"/>
                  <a:gd name="T25" fmla="*/ 2 h 1002"/>
                  <a:gd name="T26" fmla="*/ 3 w 708"/>
                  <a:gd name="T27" fmla="*/ 2 h 1002"/>
                  <a:gd name="T28" fmla="*/ 3 w 708"/>
                  <a:gd name="T29" fmla="*/ 2 h 1002"/>
                  <a:gd name="T30" fmla="*/ 3 w 708"/>
                  <a:gd name="T31" fmla="*/ 0 h 1002"/>
                  <a:gd name="T32" fmla="*/ 3 w 708"/>
                  <a:gd name="T33" fmla="*/ 0 h 1002"/>
                  <a:gd name="T34" fmla="*/ 1 w 708"/>
                  <a:gd name="T35" fmla="*/ 0 h 1002"/>
                  <a:gd name="T36" fmla="*/ 1 w 708"/>
                  <a:gd name="T37" fmla="*/ 2 h 1002"/>
                  <a:gd name="T38" fmla="*/ 1 w 708"/>
                  <a:gd name="T39" fmla="*/ 2 h 1002"/>
                  <a:gd name="T40" fmla="*/ 1 w 708"/>
                  <a:gd name="T41" fmla="*/ 2 h 1002"/>
                  <a:gd name="T42" fmla="*/ 1 w 708"/>
                  <a:gd name="T43" fmla="*/ 2 h 1002"/>
                  <a:gd name="T44" fmla="*/ 1 w 708"/>
                  <a:gd name="T45" fmla="*/ 2 h 1002"/>
                  <a:gd name="T46" fmla="*/ 1 w 708"/>
                  <a:gd name="T47" fmla="*/ 2 h 1002"/>
                  <a:gd name="T48" fmla="*/ 0 w 708"/>
                  <a:gd name="T49" fmla="*/ 3 h 1002"/>
                  <a:gd name="T50" fmla="*/ 0 w 708"/>
                  <a:gd name="T51" fmla="*/ 11 h 1002"/>
                  <a:gd name="T52" fmla="*/ 0 w 708"/>
                  <a:gd name="T53" fmla="*/ 12 h 1002"/>
                  <a:gd name="T54" fmla="*/ 1 w 708"/>
                  <a:gd name="T55" fmla="*/ 13 h 1002"/>
                  <a:gd name="T56" fmla="*/ 1 w 708"/>
                  <a:gd name="T57" fmla="*/ 13 h 1002"/>
                  <a:gd name="T58" fmla="*/ 1 w 708"/>
                  <a:gd name="T59" fmla="*/ 13 h 1002"/>
                  <a:gd name="T60" fmla="*/ 1 w 708"/>
                  <a:gd name="T61" fmla="*/ 14 h 1002"/>
                  <a:gd name="T62" fmla="*/ 1 w 708"/>
                  <a:gd name="T63" fmla="*/ 14 h 1002"/>
                  <a:gd name="T64" fmla="*/ 1 w 708"/>
                  <a:gd name="T65" fmla="*/ 14 h 1002"/>
                  <a:gd name="T66" fmla="*/ 1 w 708"/>
                  <a:gd name="T67" fmla="*/ 14 h 100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708" h="1002">
                    <a:moveTo>
                      <a:pt x="531" y="1002"/>
                    </a:moveTo>
                    <a:lnTo>
                      <a:pt x="549" y="1002"/>
                    </a:lnTo>
                    <a:lnTo>
                      <a:pt x="567" y="993"/>
                    </a:lnTo>
                    <a:lnTo>
                      <a:pt x="584" y="993"/>
                    </a:lnTo>
                    <a:lnTo>
                      <a:pt x="602" y="984"/>
                    </a:lnTo>
                    <a:lnTo>
                      <a:pt x="611" y="975"/>
                    </a:lnTo>
                    <a:lnTo>
                      <a:pt x="629" y="966"/>
                    </a:lnTo>
                    <a:lnTo>
                      <a:pt x="646" y="957"/>
                    </a:lnTo>
                    <a:lnTo>
                      <a:pt x="655" y="948"/>
                    </a:lnTo>
                    <a:lnTo>
                      <a:pt x="664" y="931"/>
                    </a:lnTo>
                    <a:lnTo>
                      <a:pt x="673" y="922"/>
                    </a:lnTo>
                    <a:lnTo>
                      <a:pt x="682" y="904"/>
                    </a:lnTo>
                    <a:lnTo>
                      <a:pt x="691" y="886"/>
                    </a:lnTo>
                    <a:lnTo>
                      <a:pt x="699" y="877"/>
                    </a:lnTo>
                    <a:lnTo>
                      <a:pt x="708" y="860"/>
                    </a:lnTo>
                    <a:lnTo>
                      <a:pt x="708" y="842"/>
                    </a:lnTo>
                    <a:lnTo>
                      <a:pt x="708" y="824"/>
                    </a:lnTo>
                    <a:lnTo>
                      <a:pt x="708" y="177"/>
                    </a:lnTo>
                    <a:lnTo>
                      <a:pt x="708" y="160"/>
                    </a:lnTo>
                    <a:lnTo>
                      <a:pt x="708" y="142"/>
                    </a:lnTo>
                    <a:lnTo>
                      <a:pt x="699" y="124"/>
                    </a:lnTo>
                    <a:lnTo>
                      <a:pt x="691" y="107"/>
                    </a:lnTo>
                    <a:lnTo>
                      <a:pt x="682" y="89"/>
                    </a:lnTo>
                    <a:lnTo>
                      <a:pt x="673" y="71"/>
                    </a:lnTo>
                    <a:lnTo>
                      <a:pt x="664" y="62"/>
                    </a:lnTo>
                    <a:lnTo>
                      <a:pt x="655" y="44"/>
                    </a:lnTo>
                    <a:lnTo>
                      <a:pt x="646" y="36"/>
                    </a:lnTo>
                    <a:lnTo>
                      <a:pt x="629" y="27"/>
                    </a:lnTo>
                    <a:lnTo>
                      <a:pt x="611" y="18"/>
                    </a:lnTo>
                    <a:lnTo>
                      <a:pt x="602" y="9"/>
                    </a:lnTo>
                    <a:lnTo>
                      <a:pt x="584" y="9"/>
                    </a:lnTo>
                    <a:lnTo>
                      <a:pt x="567" y="0"/>
                    </a:lnTo>
                    <a:lnTo>
                      <a:pt x="549" y="0"/>
                    </a:lnTo>
                    <a:lnTo>
                      <a:pt x="531" y="0"/>
                    </a:lnTo>
                    <a:lnTo>
                      <a:pt x="177" y="0"/>
                    </a:lnTo>
                    <a:lnTo>
                      <a:pt x="159" y="0"/>
                    </a:lnTo>
                    <a:lnTo>
                      <a:pt x="142" y="0"/>
                    </a:lnTo>
                    <a:lnTo>
                      <a:pt x="124" y="9"/>
                    </a:lnTo>
                    <a:lnTo>
                      <a:pt x="106" y="9"/>
                    </a:lnTo>
                    <a:lnTo>
                      <a:pt x="89" y="18"/>
                    </a:lnTo>
                    <a:lnTo>
                      <a:pt x="80" y="27"/>
                    </a:lnTo>
                    <a:lnTo>
                      <a:pt x="62" y="36"/>
                    </a:lnTo>
                    <a:lnTo>
                      <a:pt x="53" y="44"/>
                    </a:lnTo>
                    <a:lnTo>
                      <a:pt x="36" y="62"/>
                    </a:lnTo>
                    <a:lnTo>
                      <a:pt x="27" y="71"/>
                    </a:lnTo>
                    <a:lnTo>
                      <a:pt x="18" y="89"/>
                    </a:lnTo>
                    <a:lnTo>
                      <a:pt x="9" y="107"/>
                    </a:lnTo>
                    <a:lnTo>
                      <a:pt x="9" y="124"/>
                    </a:lnTo>
                    <a:lnTo>
                      <a:pt x="0" y="142"/>
                    </a:lnTo>
                    <a:lnTo>
                      <a:pt x="0" y="160"/>
                    </a:lnTo>
                    <a:lnTo>
                      <a:pt x="0" y="177"/>
                    </a:lnTo>
                    <a:lnTo>
                      <a:pt x="0" y="824"/>
                    </a:lnTo>
                    <a:lnTo>
                      <a:pt x="0" y="842"/>
                    </a:lnTo>
                    <a:lnTo>
                      <a:pt x="0" y="860"/>
                    </a:lnTo>
                    <a:lnTo>
                      <a:pt x="9" y="877"/>
                    </a:lnTo>
                    <a:lnTo>
                      <a:pt x="9" y="886"/>
                    </a:lnTo>
                    <a:lnTo>
                      <a:pt x="18" y="904"/>
                    </a:lnTo>
                    <a:lnTo>
                      <a:pt x="27" y="922"/>
                    </a:lnTo>
                    <a:lnTo>
                      <a:pt x="36" y="931"/>
                    </a:lnTo>
                    <a:lnTo>
                      <a:pt x="53" y="948"/>
                    </a:lnTo>
                    <a:lnTo>
                      <a:pt x="62" y="957"/>
                    </a:lnTo>
                    <a:lnTo>
                      <a:pt x="80" y="966"/>
                    </a:lnTo>
                    <a:lnTo>
                      <a:pt x="89" y="975"/>
                    </a:lnTo>
                    <a:lnTo>
                      <a:pt x="106" y="984"/>
                    </a:lnTo>
                    <a:lnTo>
                      <a:pt x="124" y="993"/>
                    </a:lnTo>
                    <a:lnTo>
                      <a:pt x="142" y="993"/>
                    </a:lnTo>
                    <a:lnTo>
                      <a:pt x="159" y="1002"/>
                    </a:lnTo>
                    <a:lnTo>
                      <a:pt x="177" y="1002"/>
                    </a:lnTo>
                    <a:lnTo>
                      <a:pt x="531" y="1002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12"/>
              <p:cNvSpPr>
                <a:spLocks/>
              </p:cNvSpPr>
              <p:nvPr/>
            </p:nvSpPr>
            <p:spPr bwMode="auto">
              <a:xfrm>
                <a:off x="2145" y="2532"/>
                <a:ext cx="131" cy="133"/>
              </a:xfrm>
              <a:custGeom>
                <a:avLst/>
                <a:gdLst>
                  <a:gd name="T0" fmla="*/ 1 w 186"/>
                  <a:gd name="T1" fmla="*/ 0 h 178"/>
                  <a:gd name="T2" fmla="*/ 1 w 186"/>
                  <a:gd name="T3" fmla="*/ 0 h 178"/>
                  <a:gd name="T4" fmla="*/ 1 w 186"/>
                  <a:gd name="T5" fmla="*/ 1 h 178"/>
                  <a:gd name="T6" fmla="*/ 1 w 186"/>
                  <a:gd name="T7" fmla="*/ 1 h 178"/>
                  <a:gd name="T8" fmla="*/ 1 w 186"/>
                  <a:gd name="T9" fmla="*/ 1 h 178"/>
                  <a:gd name="T10" fmla="*/ 1 w 186"/>
                  <a:gd name="T11" fmla="*/ 1 h 178"/>
                  <a:gd name="T12" fmla="*/ 1 w 186"/>
                  <a:gd name="T13" fmla="*/ 1 h 178"/>
                  <a:gd name="T14" fmla="*/ 1 w 186"/>
                  <a:gd name="T15" fmla="*/ 1 h 178"/>
                  <a:gd name="T16" fmla="*/ 1 w 186"/>
                  <a:gd name="T17" fmla="*/ 1 h 178"/>
                  <a:gd name="T18" fmla="*/ 1 w 186"/>
                  <a:gd name="T19" fmla="*/ 1 h 178"/>
                  <a:gd name="T20" fmla="*/ 1 w 186"/>
                  <a:gd name="T21" fmla="*/ 1 h 178"/>
                  <a:gd name="T22" fmla="*/ 1 w 186"/>
                  <a:gd name="T23" fmla="*/ 1 h 178"/>
                  <a:gd name="T24" fmla="*/ 1 w 186"/>
                  <a:gd name="T25" fmla="*/ 1 h 178"/>
                  <a:gd name="T26" fmla="*/ 1 w 186"/>
                  <a:gd name="T27" fmla="*/ 1 h 178"/>
                  <a:gd name="T28" fmla="*/ 1 w 186"/>
                  <a:gd name="T29" fmla="*/ 2 h 178"/>
                  <a:gd name="T30" fmla="*/ 1 w 186"/>
                  <a:gd name="T31" fmla="*/ 2 h 178"/>
                  <a:gd name="T32" fmla="*/ 1 w 186"/>
                  <a:gd name="T33" fmla="*/ 2 h 178"/>
                  <a:gd name="T34" fmla="*/ 0 w 186"/>
                  <a:gd name="T35" fmla="*/ 2 h 178"/>
                  <a:gd name="T36" fmla="*/ 0 w 186"/>
                  <a:gd name="T37" fmla="*/ 2 h 178"/>
                  <a:gd name="T38" fmla="*/ 1 w 186"/>
                  <a:gd name="T39" fmla="*/ 2 h 178"/>
                  <a:gd name="T40" fmla="*/ 1 w 186"/>
                  <a:gd name="T41" fmla="*/ 2 h 178"/>
                  <a:gd name="T42" fmla="*/ 1 w 186"/>
                  <a:gd name="T43" fmla="*/ 2 h 178"/>
                  <a:gd name="T44" fmla="*/ 1 w 186"/>
                  <a:gd name="T45" fmla="*/ 2 h 178"/>
                  <a:gd name="T46" fmla="*/ 1 w 186"/>
                  <a:gd name="T47" fmla="*/ 2 h 178"/>
                  <a:gd name="T48" fmla="*/ 1 w 186"/>
                  <a:gd name="T49" fmla="*/ 1 h 178"/>
                  <a:gd name="T50" fmla="*/ 1 w 186"/>
                  <a:gd name="T51" fmla="*/ 1 h 178"/>
                  <a:gd name="T52" fmla="*/ 1 w 186"/>
                  <a:gd name="T53" fmla="*/ 1 h 178"/>
                  <a:gd name="T54" fmla="*/ 1 w 186"/>
                  <a:gd name="T55" fmla="*/ 1 h 178"/>
                  <a:gd name="T56" fmla="*/ 1 w 186"/>
                  <a:gd name="T57" fmla="*/ 1 h 178"/>
                  <a:gd name="T58" fmla="*/ 1 w 186"/>
                  <a:gd name="T59" fmla="*/ 1 h 178"/>
                  <a:gd name="T60" fmla="*/ 1 w 186"/>
                  <a:gd name="T61" fmla="*/ 1 h 178"/>
                  <a:gd name="T62" fmla="*/ 1 w 186"/>
                  <a:gd name="T63" fmla="*/ 1 h 178"/>
                  <a:gd name="T64" fmla="*/ 1 w 186"/>
                  <a:gd name="T65" fmla="*/ 1 h 178"/>
                  <a:gd name="T66" fmla="*/ 1 w 186"/>
                  <a:gd name="T67" fmla="*/ 1 h 178"/>
                  <a:gd name="T68" fmla="*/ 1 w 186"/>
                  <a:gd name="T69" fmla="*/ 0 h 178"/>
                  <a:gd name="T70" fmla="*/ 1 w 186"/>
                  <a:gd name="T71" fmla="*/ 0 h 178"/>
                  <a:gd name="T72" fmla="*/ 1 w 186"/>
                  <a:gd name="T73" fmla="*/ 0 h 17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6" h="178">
                    <a:moveTo>
                      <a:pt x="168" y="0"/>
                    </a:moveTo>
                    <a:lnTo>
                      <a:pt x="168" y="0"/>
                    </a:lnTo>
                    <a:lnTo>
                      <a:pt x="168" y="18"/>
                    </a:lnTo>
                    <a:lnTo>
                      <a:pt x="168" y="36"/>
                    </a:lnTo>
                    <a:lnTo>
                      <a:pt x="160" y="45"/>
                    </a:lnTo>
                    <a:lnTo>
                      <a:pt x="160" y="62"/>
                    </a:lnTo>
                    <a:lnTo>
                      <a:pt x="151" y="80"/>
                    </a:lnTo>
                    <a:lnTo>
                      <a:pt x="142" y="89"/>
                    </a:lnTo>
                    <a:lnTo>
                      <a:pt x="133" y="107"/>
                    </a:lnTo>
                    <a:lnTo>
                      <a:pt x="124" y="115"/>
                    </a:lnTo>
                    <a:lnTo>
                      <a:pt x="106" y="124"/>
                    </a:lnTo>
                    <a:lnTo>
                      <a:pt x="98" y="142"/>
                    </a:lnTo>
                    <a:lnTo>
                      <a:pt x="80" y="151"/>
                    </a:lnTo>
                    <a:lnTo>
                      <a:pt x="62" y="151"/>
                    </a:lnTo>
                    <a:lnTo>
                      <a:pt x="53" y="160"/>
                    </a:lnTo>
                    <a:lnTo>
                      <a:pt x="36" y="169"/>
                    </a:lnTo>
                    <a:lnTo>
                      <a:pt x="18" y="169"/>
                    </a:lnTo>
                    <a:lnTo>
                      <a:pt x="0" y="169"/>
                    </a:lnTo>
                    <a:lnTo>
                      <a:pt x="0" y="178"/>
                    </a:lnTo>
                    <a:lnTo>
                      <a:pt x="18" y="178"/>
                    </a:lnTo>
                    <a:lnTo>
                      <a:pt x="36" y="178"/>
                    </a:lnTo>
                    <a:lnTo>
                      <a:pt x="53" y="169"/>
                    </a:lnTo>
                    <a:lnTo>
                      <a:pt x="71" y="169"/>
                    </a:lnTo>
                    <a:lnTo>
                      <a:pt x="89" y="160"/>
                    </a:lnTo>
                    <a:lnTo>
                      <a:pt x="98" y="151"/>
                    </a:lnTo>
                    <a:lnTo>
                      <a:pt x="115" y="142"/>
                    </a:lnTo>
                    <a:lnTo>
                      <a:pt x="124" y="124"/>
                    </a:lnTo>
                    <a:lnTo>
                      <a:pt x="142" y="115"/>
                    </a:lnTo>
                    <a:lnTo>
                      <a:pt x="151" y="98"/>
                    </a:lnTo>
                    <a:lnTo>
                      <a:pt x="160" y="80"/>
                    </a:lnTo>
                    <a:lnTo>
                      <a:pt x="168" y="71"/>
                    </a:lnTo>
                    <a:lnTo>
                      <a:pt x="177" y="53"/>
                    </a:lnTo>
                    <a:lnTo>
                      <a:pt x="177" y="36"/>
                    </a:lnTo>
                    <a:lnTo>
                      <a:pt x="177" y="18"/>
                    </a:lnTo>
                    <a:lnTo>
                      <a:pt x="186" y="0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13"/>
              <p:cNvSpPr>
                <a:spLocks/>
              </p:cNvSpPr>
              <p:nvPr/>
            </p:nvSpPr>
            <p:spPr bwMode="auto">
              <a:xfrm>
                <a:off x="2263" y="2046"/>
                <a:ext cx="13" cy="486"/>
              </a:xfrm>
              <a:custGeom>
                <a:avLst/>
                <a:gdLst>
                  <a:gd name="T0" fmla="*/ 0 w 18"/>
                  <a:gd name="T1" fmla="*/ 0 h 647"/>
                  <a:gd name="T2" fmla="*/ 0 w 18"/>
                  <a:gd name="T3" fmla="*/ 0 h 647"/>
                  <a:gd name="T4" fmla="*/ 0 w 18"/>
                  <a:gd name="T5" fmla="*/ 9 h 647"/>
                  <a:gd name="T6" fmla="*/ 1 w 18"/>
                  <a:gd name="T7" fmla="*/ 9 h 647"/>
                  <a:gd name="T8" fmla="*/ 1 w 18"/>
                  <a:gd name="T9" fmla="*/ 0 h 647"/>
                  <a:gd name="T10" fmla="*/ 1 w 18"/>
                  <a:gd name="T11" fmla="*/ 0 h 647"/>
                  <a:gd name="T12" fmla="*/ 0 w 18"/>
                  <a:gd name="T13" fmla="*/ 0 h 6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" h="647">
                    <a:moveTo>
                      <a:pt x="0" y="0"/>
                    </a:moveTo>
                    <a:lnTo>
                      <a:pt x="0" y="0"/>
                    </a:lnTo>
                    <a:lnTo>
                      <a:pt x="0" y="647"/>
                    </a:lnTo>
                    <a:lnTo>
                      <a:pt x="18" y="647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14"/>
              <p:cNvSpPr>
                <a:spLocks/>
              </p:cNvSpPr>
              <p:nvPr/>
            </p:nvSpPr>
            <p:spPr bwMode="auto">
              <a:xfrm>
                <a:off x="2145" y="1906"/>
                <a:ext cx="131" cy="140"/>
              </a:xfrm>
              <a:custGeom>
                <a:avLst/>
                <a:gdLst>
                  <a:gd name="T0" fmla="*/ 0 w 186"/>
                  <a:gd name="T1" fmla="*/ 2 h 186"/>
                  <a:gd name="T2" fmla="*/ 0 w 186"/>
                  <a:gd name="T3" fmla="*/ 2 h 186"/>
                  <a:gd name="T4" fmla="*/ 1 w 186"/>
                  <a:gd name="T5" fmla="*/ 2 h 186"/>
                  <a:gd name="T6" fmla="*/ 1 w 186"/>
                  <a:gd name="T7" fmla="*/ 2 h 186"/>
                  <a:gd name="T8" fmla="*/ 1 w 186"/>
                  <a:gd name="T9" fmla="*/ 2 h 186"/>
                  <a:gd name="T10" fmla="*/ 1 w 186"/>
                  <a:gd name="T11" fmla="*/ 2 h 186"/>
                  <a:gd name="T12" fmla="*/ 1 w 186"/>
                  <a:gd name="T13" fmla="*/ 2 h 186"/>
                  <a:gd name="T14" fmla="*/ 1 w 186"/>
                  <a:gd name="T15" fmla="*/ 2 h 186"/>
                  <a:gd name="T16" fmla="*/ 1 w 186"/>
                  <a:gd name="T17" fmla="*/ 2 h 186"/>
                  <a:gd name="T18" fmla="*/ 1 w 186"/>
                  <a:gd name="T19" fmla="*/ 2 h 186"/>
                  <a:gd name="T20" fmla="*/ 1 w 186"/>
                  <a:gd name="T21" fmla="*/ 2 h 186"/>
                  <a:gd name="T22" fmla="*/ 1 w 186"/>
                  <a:gd name="T23" fmla="*/ 2 h 186"/>
                  <a:gd name="T24" fmla="*/ 1 w 186"/>
                  <a:gd name="T25" fmla="*/ 2 h 186"/>
                  <a:gd name="T26" fmla="*/ 1 w 186"/>
                  <a:gd name="T27" fmla="*/ 2 h 186"/>
                  <a:gd name="T28" fmla="*/ 1 w 186"/>
                  <a:gd name="T29" fmla="*/ 2 h 186"/>
                  <a:gd name="T30" fmla="*/ 1 w 186"/>
                  <a:gd name="T31" fmla="*/ 2 h 186"/>
                  <a:gd name="T32" fmla="*/ 1 w 186"/>
                  <a:gd name="T33" fmla="*/ 3 h 186"/>
                  <a:gd name="T34" fmla="*/ 1 w 186"/>
                  <a:gd name="T35" fmla="*/ 3 h 186"/>
                  <a:gd name="T36" fmla="*/ 1 w 186"/>
                  <a:gd name="T37" fmla="*/ 3 h 186"/>
                  <a:gd name="T38" fmla="*/ 1 w 186"/>
                  <a:gd name="T39" fmla="*/ 3 h 186"/>
                  <a:gd name="T40" fmla="*/ 1 w 186"/>
                  <a:gd name="T41" fmla="*/ 2 h 186"/>
                  <a:gd name="T42" fmla="*/ 1 w 186"/>
                  <a:gd name="T43" fmla="*/ 2 h 186"/>
                  <a:gd name="T44" fmla="*/ 1 w 186"/>
                  <a:gd name="T45" fmla="*/ 2 h 186"/>
                  <a:gd name="T46" fmla="*/ 1 w 186"/>
                  <a:gd name="T47" fmla="*/ 2 h 186"/>
                  <a:gd name="T48" fmla="*/ 1 w 186"/>
                  <a:gd name="T49" fmla="*/ 2 h 186"/>
                  <a:gd name="T50" fmla="*/ 1 w 186"/>
                  <a:gd name="T51" fmla="*/ 2 h 186"/>
                  <a:gd name="T52" fmla="*/ 1 w 186"/>
                  <a:gd name="T53" fmla="*/ 2 h 186"/>
                  <a:gd name="T54" fmla="*/ 1 w 186"/>
                  <a:gd name="T55" fmla="*/ 2 h 186"/>
                  <a:gd name="T56" fmla="*/ 1 w 186"/>
                  <a:gd name="T57" fmla="*/ 2 h 186"/>
                  <a:gd name="T58" fmla="*/ 1 w 186"/>
                  <a:gd name="T59" fmla="*/ 2 h 186"/>
                  <a:gd name="T60" fmla="*/ 1 w 186"/>
                  <a:gd name="T61" fmla="*/ 2 h 186"/>
                  <a:gd name="T62" fmla="*/ 1 w 186"/>
                  <a:gd name="T63" fmla="*/ 2 h 186"/>
                  <a:gd name="T64" fmla="*/ 1 w 186"/>
                  <a:gd name="T65" fmla="*/ 0 h 186"/>
                  <a:gd name="T66" fmla="*/ 1 w 186"/>
                  <a:gd name="T67" fmla="*/ 0 h 186"/>
                  <a:gd name="T68" fmla="*/ 0 w 186"/>
                  <a:gd name="T69" fmla="*/ 0 h 186"/>
                  <a:gd name="T70" fmla="*/ 0 w 186"/>
                  <a:gd name="T71" fmla="*/ 0 h 186"/>
                  <a:gd name="T72" fmla="*/ 0 w 186"/>
                  <a:gd name="T73" fmla="*/ 2 h 18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6" h="186">
                    <a:moveTo>
                      <a:pt x="0" y="9"/>
                    </a:moveTo>
                    <a:lnTo>
                      <a:pt x="0" y="9"/>
                    </a:lnTo>
                    <a:lnTo>
                      <a:pt x="18" y="9"/>
                    </a:lnTo>
                    <a:lnTo>
                      <a:pt x="36" y="18"/>
                    </a:lnTo>
                    <a:lnTo>
                      <a:pt x="53" y="18"/>
                    </a:lnTo>
                    <a:lnTo>
                      <a:pt x="62" y="27"/>
                    </a:lnTo>
                    <a:lnTo>
                      <a:pt x="80" y="36"/>
                    </a:lnTo>
                    <a:lnTo>
                      <a:pt x="98" y="45"/>
                    </a:lnTo>
                    <a:lnTo>
                      <a:pt x="106" y="53"/>
                    </a:lnTo>
                    <a:lnTo>
                      <a:pt x="124" y="62"/>
                    </a:lnTo>
                    <a:lnTo>
                      <a:pt x="133" y="71"/>
                    </a:lnTo>
                    <a:lnTo>
                      <a:pt x="142" y="89"/>
                    </a:lnTo>
                    <a:lnTo>
                      <a:pt x="151" y="107"/>
                    </a:lnTo>
                    <a:lnTo>
                      <a:pt x="160" y="116"/>
                    </a:lnTo>
                    <a:lnTo>
                      <a:pt x="160" y="133"/>
                    </a:lnTo>
                    <a:lnTo>
                      <a:pt x="168" y="151"/>
                    </a:lnTo>
                    <a:lnTo>
                      <a:pt x="168" y="169"/>
                    </a:lnTo>
                    <a:lnTo>
                      <a:pt x="168" y="186"/>
                    </a:lnTo>
                    <a:lnTo>
                      <a:pt x="186" y="186"/>
                    </a:lnTo>
                    <a:lnTo>
                      <a:pt x="177" y="169"/>
                    </a:lnTo>
                    <a:lnTo>
                      <a:pt x="177" y="142"/>
                    </a:lnTo>
                    <a:lnTo>
                      <a:pt x="177" y="124"/>
                    </a:lnTo>
                    <a:lnTo>
                      <a:pt x="168" y="116"/>
                    </a:lnTo>
                    <a:lnTo>
                      <a:pt x="160" y="98"/>
                    </a:lnTo>
                    <a:lnTo>
                      <a:pt x="151" y="80"/>
                    </a:lnTo>
                    <a:lnTo>
                      <a:pt x="142" y="62"/>
                    </a:lnTo>
                    <a:lnTo>
                      <a:pt x="124" y="53"/>
                    </a:lnTo>
                    <a:lnTo>
                      <a:pt x="115" y="45"/>
                    </a:lnTo>
                    <a:lnTo>
                      <a:pt x="98" y="27"/>
                    </a:lnTo>
                    <a:lnTo>
                      <a:pt x="89" y="18"/>
                    </a:lnTo>
                    <a:lnTo>
                      <a:pt x="71" y="9"/>
                    </a:lnTo>
                    <a:lnTo>
                      <a:pt x="53" y="9"/>
                    </a:lnTo>
                    <a:lnTo>
                      <a:pt x="36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Freeform 15"/>
              <p:cNvSpPr>
                <a:spLocks/>
              </p:cNvSpPr>
              <p:nvPr/>
            </p:nvSpPr>
            <p:spPr bwMode="auto">
              <a:xfrm>
                <a:off x="1896" y="1906"/>
                <a:ext cx="249" cy="7"/>
              </a:xfrm>
              <a:custGeom>
                <a:avLst/>
                <a:gdLst>
                  <a:gd name="T0" fmla="*/ 0 w 354"/>
                  <a:gd name="T1" fmla="*/ 2 h 9"/>
                  <a:gd name="T2" fmla="*/ 0 w 354"/>
                  <a:gd name="T3" fmla="*/ 2 h 9"/>
                  <a:gd name="T4" fmla="*/ 2 w 354"/>
                  <a:gd name="T5" fmla="*/ 2 h 9"/>
                  <a:gd name="T6" fmla="*/ 2 w 354"/>
                  <a:gd name="T7" fmla="*/ 0 h 9"/>
                  <a:gd name="T8" fmla="*/ 0 w 354"/>
                  <a:gd name="T9" fmla="*/ 0 h 9"/>
                  <a:gd name="T10" fmla="*/ 0 w 354"/>
                  <a:gd name="T11" fmla="*/ 0 h 9"/>
                  <a:gd name="T12" fmla="*/ 0 w 354"/>
                  <a:gd name="T13" fmla="*/ 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54" h="9">
                    <a:moveTo>
                      <a:pt x="0" y="9"/>
                    </a:moveTo>
                    <a:lnTo>
                      <a:pt x="0" y="9"/>
                    </a:lnTo>
                    <a:lnTo>
                      <a:pt x="354" y="9"/>
                    </a:lnTo>
                    <a:lnTo>
                      <a:pt x="354" y="0"/>
                    </a:lnTo>
                    <a:lnTo>
                      <a:pt x="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Freeform 16"/>
              <p:cNvSpPr>
                <a:spLocks/>
              </p:cNvSpPr>
              <p:nvPr/>
            </p:nvSpPr>
            <p:spPr bwMode="auto">
              <a:xfrm>
                <a:off x="1766" y="1906"/>
                <a:ext cx="130" cy="140"/>
              </a:xfrm>
              <a:custGeom>
                <a:avLst/>
                <a:gdLst>
                  <a:gd name="T0" fmla="*/ 1 w 186"/>
                  <a:gd name="T1" fmla="*/ 3 h 186"/>
                  <a:gd name="T2" fmla="*/ 1 w 186"/>
                  <a:gd name="T3" fmla="*/ 3 h 186"/>
                  <a:gd name="T4" fmla="*/ 1 w 186"/>
                  <a:gd name="T5" fmla="*/ 3 h 186"/>
                  <a:gd name="T6" fmla="*/ 1 w 186"/>
                  <a:gd name="T7" fmla="*/ 2 h 186"/>
                  <a:gd name="T8" fmla="*/ 1 w 186"/>
                  <a:gd name="T9" fmla="*/ 2 h 186"/>
                  <a:gd name="T10" fmla="*/ 1 w 186"/>
                  <a:gd name="T11" fmla="*/ 2 h 186"/>
                  <a:gd name="T12" fmla="*/ 1 w 186"/>
                  <a:gd name="T13" fmla="*/ 2 h 186"/>
                  <a:gd name="T14" fmla="*/ 1 w 186"/>
                  <a:gd name="T15" fmla="*/ 2 h 186"/>
                  <a:gd name="T16" fmla="*/ 1 w 186"/>
                  <a:gd name="T17" fmla="*/ 2 h 186"/>
                  <a:gd name="T18" fmla="*/ 1 w 186"/>
                  <a:gd name="T19" fmla="*/ 2 h 186"/>
                  <a:gd name="T20" fmla="*/ 1 w 186"/>
                  <a:gd name="T21" fmla="*/ 2 h 186"/>
                  <a:gd name="T22" fmla="*/ 1 w 186"/>
                  <a:gd name="T23" fmla="*/ 2 h 186"/>
                  <a:gd name="T24" fmla="*/ 1 w 186"/>
                  <a:gd name="T25" fmla="*/ 2 h 186"/>
                  <a:gd name="T26" fmla="*/ 1 w 186"/>
                  <a:gd name="T27" fmla="*/ 2 h 186"/>
                  <a:gd name="T28" fmla="*/ 1 w 186"/>
                  <a:gd name="T29" fmla="*/ 2 h 186"/>
                  <a:gd name="T30" fmla="*/ 1 w 186"/>
                  <a:gd name="T31" fmla="*/ 2 h 186"/>
                  <a:gd name="T32" fmla="*/ 1 w 186"/>
                  <a:gd name="T33" fmla="*/ 2 h 186"/>
                  <a:gd name="T34" fmla="*/ 1 w 186"/>
                  <a:gd name="T35" fmla="*/ 2 h 186"/>
                  <a:gd name="T36" fmla="*/ 1 w 186"/>
                  <a:gd name="T37" fmla="*/ 0 h 186"/>
                  <a:gd name="T38" fmla="*/ 1 w 186"/>
                  <a:gd name="T39" fmla="*/ 0 h 186"/>
                  <a:gd name="T40" fmla="*/ 1 w 186"/>
                  <a:gd name="T41" fmla="*/ 0 h 186"/>
                  <a:gd name="T42" fmla="*/ 1 w 186"/>
                  <a:gd name="T43" fmla="*/ 2 h 186"/>
                  <a:gd name="T44" fmla="*/ 1 w 186"/>
                  <a:gd name="T45" fmla="*/ 2 h 186"/>
                  <a:gd name="T46" fmla="*/ 1 w 186"/>
                  <a:gd name="T47" fmla="*/ 2 h 186"/>
                  <a:gd name="T48" fmla="*/ 1 w 186"/>
                  <a:gd name="T49" fmla="*/ 2 h 186"/>
                  <a:gd name="T50" fmla="*/ 1 w 186"/>
                  <a:gd name="T51" fmla="*/ 2 h 186"/>
                  <a:gd name="T52" fmla="*/ 1 w 186"/>
                  <a:gd name="T53" fmla="*/ 2 h 186"/>
                  <a:gd name="T54" fmla="*/ 1 w 186"/>
                  <a:gd name="T55" fmla="*/ 2 h 186"/>
                  <a:gd name="T56" fmla="*/ 1 w 186"/>
                  <a:gd name="T57" fmla="*/ 2 h 186"/>
                  <a:gd name="T58" fmla="*/ 1 w 186"/>
                  <a:gd name="T59" fmla="*/ 2 h 186"/>
                  <a:gd name="T60" fmla="*/ 1 w 186"/>
                  <a:gd name="T61" fmla="*/ 2 h 186"/>
                  <a:gd name="T62" fmla="*/ 1 w 186"/>
                  <a:gd name="T63" fmla="*/ 2 h 186"/>
                  <a:gd name="T64" fmla="*/ 0 w 186"/>
                  <a:gd name="T65" fmla="*/ 2 h 186"/>
                  <a:gd name="T66" fmla="*/ 0 w 186"/>
                  <a:gd name="T67" fmla="*/ 3 h 186"/>
                  <a:gd name="T68" fmla="*/ 0 w 186"/>
                  <a:gd name="T69" fmla="*/ 3 h 186"/>
                  <a:gd name="T70" fmla="*/ 0 w 186"/>
                  <a:gd name="T71" fmla="*/ 3 h 186"/>
                  <a:gd name="T72" fmla="*/ 1 w 186"/>
                  <a:gd name="T73" fmla="*/ 3 h 18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6" h="186">
                    <a:moveTo>
                      <a:pt x="18" y="186"/>
                    </a:moveTo>
                    <a:lnTo>
                      <a:pt x="18" y="186"/>
                    </a:lnTo>
                    <a:lnTo>
                      <a:pt x="18" y="169"/>
                    </a:lnTo>
                    <a:lnTo>
                      <a:pt x="18" y="151"/>
                    </a:lnTo>
                    <a:lnTo>
                      <a:pt x="27" y="133"/>
                    </a:lnTo>
                    <a:lnTo>
                      <a:pt x="27" y="116"/>
                    </a:lnTo>
                    <a:lnTo>
                      <a:pt x="36" y="107"/>
                    </a:lnTo>
                    <a:lnTo>
                      <a:pt x="45" y="89"/>
                    </a:lnTo>
                    <a:lnTo>
                      <a:pt x="53" y="71"/>
                    </a:lnTo>
                    <a:lnTo>
                      <a:pt x="62" y="62"/>
                    </a:lnTo>
                    <a:lnTo>
                      <a:pt x="80" y="53"/>
                    </a:lnTo>
                    <a:lnTo>
                      <a:pt x="89" y="45"/>
                    </a:lnTo>
                    <a:lnTo>
                      <a:pt x="107" y="36"/>
                    </a:lnTo>
                    <a:lnTo>
                      <a:pt x="115" y="27"/>
                    </a:lnTo>
                    <a:lnTo>
                      <a:pt x="133" y="18"/>
                    </a:lnTo>
                    <a:lnTo>
                      <a:pt x="151" y="18"/>
                    </a:lnTo>
                    <a:lnTo>
                      <a:pt x="168" y="9"/>
                    </a:lnTo>
                    <a:lnTo>
                      <a:pt x="186" y="9"/>
                    </a:lnTo>
                    <a:lnTo>
                      <a:pt x="186" y="0"/>
                    </a:lnTo>
                    <a:lnTo>
                      <a:pt x="168" y="0"/>
                    </a:lnTo>
                    <a:lnTo>
                      <a:pt x="151" y="0"/>
                    </a:lnTo>
                    <a:lnTo>
                      <a:pt x="133" y="9"/>
                    </a:lnTo>
                    <a:lnTo>
                      <a:pt x="115" y="9"/>
                    </a:lnTo>
                    <a:lnTo>
                      <a:pt x="98" y="18"/>
                    </a:lnTo>
                    <a:lnTo>
                      <a:pt x="80" y="27"/>
                    </a:lnTo>
                    <a:lnTo>
                      <a:pt x="71" y="45"/>
                    </a:lnTo>
                    <a:lnTo>
                      <a:pt x="53" y="53"/>
                    </a:lnTo>
                    <a:lnTo>
                      <a:pt x="45" y="62"/>
                    </a:lnTo>
                    <a:lnTo>
                      <a:pt x="36" y="80"/>
                    </a:lnTo>
                    <a:lnTo>
                      <a:pt x="27" y="98"/>
                    </a:lnTo>
                    <a:lnTo>
                      <a:pt x="18" y="116"/>
                    </a:lnTo>
                    <a:lnTo>
                      <a:pt x="9" y="124"/>
                    </a:lnTo>
                    <a:lnTo>
                      <a:pt x="0" y="142"/>
                    </a:lnTo>
                    <a:lnTo>
                      <a:pt x="0" y="169"/>
                    </a:lnTo>
                    <a:lnTo>
                      <a:pt x="0" y="186"/>
                    </a:lnTo>
                    <a:lnTo>
                      <a:pt x="18" y="1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Freeform 17"/>
              <p:cNvSpPr>
                <a:spLocks/>
              </p:cNvSpPr>
              <p:nvPr/>
            </p:nvSpPr>
            <p:spPr bwMode="auto">
              <a:xfrm>
                <a:off x="1766" y="2046"/>
                <a:ext cx="12" cy="486"/>
              </a:xfrm>
              <a:custGeom>
                <a:avLst/>
                <a:gdLst>
                  <a:gd name="T0" fmla="*/ 1 w 18"/>
                  <a:gd name="T1" fmla="*/ 9 h 647"/>
                  <a:gd name="T2" fmla="*/ 1 w 18"/>
                  <a:gd name="T3" fmla="*/ 9 h 647"/>
                  <a:gd name="T4" fmla="*/ 1 w 18"/>
                  <a:gd name="T5" fmla="*/ 0 h 647"/>
                  <a:gd name="T6" fmla="*/ 0 w 18"/>
                  <a:gd name="T7" fmla="*/ 0 h 647"/>
                  <a:gd name="T8" fmla="*/ 0 w 18"/>
                  <a:gd name="T9" fmla="*/ 9 h 647"/>
                  <a:gd name="T10" fmla="*/ 0 w 18"/>
                  <a:gd name="T11" fmla="*/ 9 h 647"/>
                  <a:gd name="T12" fmla="*/ 1 w 18"/>
                  <a:gd name="T13" fmla="*/ 9 h 6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" h="647">
                    <a:moveTo>
                      <a:pt x="18" y="647"/>
                    </a:moveTo>
                    <a:lnTo>
                      <a:pt x="18" y="647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647"/>
                    </a:lnTo>
                    <a:lnTo>
                      <a:pt x="18" y="6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Freeform 18"/>
              <p:cNvSpPr>
                <a:spLocks/>
              </p:cNvSpPr>
              <p:nvPr/>
            </p:nvSpPr>
            <p:spPr bwMode="auto">
              <a:xfrm>
                <a:off x="1766" y="2532"/>
                <a:ext cx="130" cy="133"/>
              </a:xfrm>
              <a:custGeom>
                <a:avLst/>
                <a:gdLst>
                  <a:gd name="T0" fmla="*/ 1 w 186"/>
                  <a:gd name="T1" fmla="*/ 2 h 178"/>
                  <a:gd name="T2" fmla="*/ 1 w 186"/>
                  <a:gd name="T3" fmla="*/ 2 h 178"/>
                  <a:gd name="T4" fmla="*/ 1 w 186"/>
                  <a:gd name="T5" fmla="*/ 2 h 178"/>
                  <a:gd name="T6" fmla="*/ 1 w 186"/>
                  <a:gd name="T7" fmla="*/ 2 h 178"/>
                  <a:gd name="T8" fmla="*/ 1 w 186"/>
                  <a:gd name="T9" fmla="*/ 2 h 178"/>
                  <a:gd name="T10" fmla="*/ 1 w 186"/>
                  <a:gd name="T11" fmla="*/ 1 h 178"/>
                  <a:gd name="T12" fmla="*/ 1 w 186"/>
                  <a:gd name="T13" fmla="*/ 1 h 178"/>
                  <a:gd name="T14" fmla="*/ 1 w 186"/>
                  <a:gd name="T15" fmla="*/ 1 h 178"/>
                  <a:gd name="T16" fmla="*/ 1 w 186"/>
                  <a:gd name="T17" fmla="*/ 1 h 178"/>
                  <a:gd name="T18" fmla="*/ 1 w 186"/>
                  <a:gd name="T19" fmla="*/ 1 h 178"/>
                  <a:gd name="T20" fmla="*/ 1 w 186"/>
                  <a:gd name="T21" fmla="*/ 1 h 178"/>
                  <a:gd name="T22" fmla="*/ 1 w 186"/>
                  <a:gd name="T23" fmla="*/ 1 h 178"/>
                  <a:gd name="T24" fmla="*/ 1 w 186"/>
                  <a:gd name="T25" fmla="*/ 1 h 178"/>
                  <a:gd name="T26" fmla="*/ 1 w 186"/>
                  <a:gd name="T27" fmla="*/ 1 h 178"/>
                  <a:gd name="T28" fmla="*/ 1 w 186"/>
                  <a:gd name="T29" fmla="*/ 1 h 178"/>
                  <a:gd name="T30" fmla="*/ 1 w 186"/>
                  <a:gd name="T31" fmla="*/ 1 h 178"/>
                  <a:gd name="T32" fmla="*/ 1 w 186"/>
                  <a:gd name="T33" fmla="*/ 1 h 178"/>
                  <a:gd name="T34" fmla="*/ 1 w 186"/>
                  <a:gd name="T35" fmla="*/ 0 h 178"/>
                  <a:gd name="T36" fmla="*/ 0 w 186"/>
                  <a:gd name="T37" fmla="*/ 0 h 178"/>
                  <a:gd name="T38" fmla="*/ 0 w 186"/>
                  <a:gd name="T39" fmla="*/ 1 h 178"/>
                  <a:gd name="T40" fmla="*/ 0 w 186"/>
                  <a:gd name="T41" fmla="*/ 1 h 178"/>
                  <a:gd name="T42" fmla="*/ 1 w 186"/>
                  <a:gd name="T43" fmla="*/ 1 h 178"/>
                  <a:gd name="T44" fmla="*/ 1 w 186"/>
                  <a:gd name="T45" fmla="*/ 1 h 178"/>
                  <a:gd name="T46" fmla="*/ 1 w 186"/>
                  <a:gd name="T47" fmla="*/ 1 h 178"/>
                  <a:gd name="T48" fmla="*/ 1 w 186"/>
                  <a:gd name="T49" fmla="*/ 1 h 178"/>
                  <a:gd name="T50" fmla="*/ 1 w 186"/>
                  <a:gd name="T51" fmla="*/ 1 h 178"/>
                  <a:gd name="T52" fmla="*/ 1 w 186"/>
                  <a:gd name="T53" fmla="*/ 1 h 178"/>
                  <a:gd name="T54" fmla="*/ 1 w 186"/>
                  <a:gd name="T55" fmla="*/ 1 h 178"/>
                  <a:gd name="T56" fmla="*/ 1 w 186"/>
                  <a:gd name="T57" fmla="*/ 1 h 178"/>
                  <a:gd name="T58" fmla="*/ 1 w 186"/>
                  <a:gd name="T59" fmla="*/ 2 h 178"/>
                  <a:gd name="T60" fmla="*/ 1 w 186"/>
                  <a:gd name="T61" fmla="*/ 2 h 178"/>
                  <a:gd name="T62" fmla="*/ 1 w 186"/>
                  <a:gd name="T63" fmla="*/ 2 h 178"/>
                  <a:gd name="T64" fmla="*/ 1 w 186"/>
                  <a:gd name="T65" fmla="*/ 2 h 178"/>
                  <a:gd name="T66" fmla="*/ 1 w 186"/>
                  <a:gd name="T67" fmla="*/ 2 h 178"/>
                  <a:gd name="T68" fmla="*/ 1 w 186"/>
                  <a:gd name="T69" fmla="*/ 2 h 178"/>
                  <a:gd name="T70" fmla="*/ 1 w 186"/>
                  <a:gd name="T71" fmla="*/ 2 h 178"/>
                  <a:gd name="T72" fmla="*/ 1 w 186"/>
                  <a:gd name="T73" fmla="*/ 2 h 17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6" h="178">
                    <a:moveTo>
                      <a:pt x="186" y="169"/>
                    </a:moveTo>
                    <a:lnTo>
                      <a:pt x="186" y="169"/>
                    </a:lnTo>
                    <a:lnTo>
                      <a:pt x="168" y="169"/>
                    </a:lnTo>
                    <a:lnTo>
                      <a:pt x="151" y="169"/>
                    </a:lnTo>
                    <a:lnTo>
                      <a:pt x="133" y="160"/>
                    </a:lnTo>
                    <a:lnTo>
                      <a:pt x="115" y="151"/>
                    </a:lnTo>
                    <a:lnTo>
                      <a:pt x="107" y="151"/>
                    </a:lnTo>
                    <a:lnTo>
                      <a:pt x="89" y="142"/>
                    </a:lnTo>
                    <a:lnTo>
                      <a:pt x="80" y="124"/>
                    </a:lnTo>
                    <a:lnTo>
                      <a:pt x="62" y="115"/>
                    </a:lnTo>
                    <a:lnTo>
                      <a:pt x="53" y="107"/>
                    </a:lnTo>
                    <a:lnTo>
                      <a:pt x="45" y="89"/>
                    </a:lnTo>
                    <a:lnTo>
                      <a:pt x="36" y="80"/>
                    </a:lnTo>
                    <a:lnTo>
                      <a:pt x="27" y="62"/>
                    </a:lnTo>
                    <a:lnTo>
                      <a:pt x="27" y="45"/>
                    </a:lnTo>
                    <a:lnTo>
                      <a:pt x="18" y="36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9" y="53"/>
                    </a:lnTo>
                    <a:lnTo>
                      <a:pt x="18" y="71"/>
                    </a:lnTo>
                    <a:lnTo>
                      <a:pt x="27" y="80"/>
                    </a:lnTo>
                    <a:lnTo>
                      <a:pt x="36" y="98"/>
                    </a:lnTo>
                    <a:lnTo>
                      <a:pt x="45" y="115"/>
                    </a:lnTo>
                    <a:lnTo>
                      <a:pt x="53" y="124"/>
                    </a:lnTo>
                    <a:lnTo>
                      <a:pt x="71" y="142"/>
                    </a:lnTo>
                    <a:lnTo>
                      <a:pt x="80" y="151"/>
                    </a:lnTo>
                    <a:lnTo>
                      <a:pt x="98" y="160"/>
                    </a:lnTo>
                    <a:lnTo>
                      <a:pt x="115" y="169"/>
                    </a:lnTo>
                    <a:lnTo>
                      <a:pt x="133" y="169"/>
                    </a:lnTo>
                    <a:lnTo>
                      <a:pt x="151" y="178"/>
                    </a:lnTo>
                    <a:lnTo>
                      <a:pt x="168" y="178"/>
                    </a:lnTo>
                    <a:lnTo>
                      <a:pt x="186" y="178"/>
                    </a:lnTo>
                    <a:lnTo>
                      <a:pt x="186" y="1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Freeform 19"/>
              <p:cNvSpPr>
                <a:spLocks/>
              </p:cNvSpPr>
              <p:nvPr/>
            </p:nvSpPr>
            <p:spPr bwMode="auto">
              <a:xfrm>
                <a:off x="1896" y="2659"/>
                <a:ext cx="249" cy="6"/>
              </a:xfrm>
              <a:custGeom>
                <a:avLst/>
                <a:gdLst>
                  <a:gd name="T0" fmla="*/ 2 w 354"/>
                  <a:gd name="T1" fmla="*/ 0 h 9"/>
                  <a:gd name="T2" fmla="*/ 2 w 354"/>
                  <a:gd name="T3" fmla="*/ 0 h 9"/>
                  <a:gd name="T4" fmla="*/ 0 w 354"/>
                  <a:gd name="T5" fmla="*/ 0 h 9"/>
                  <a:gd name="T6" fmla="*/ 0 w 354"/>
                  <a:gd name="T7" fmla="*/ 1 h 9"/>
                  <a:gd name="T8" fmla="*/ 2 w 354"/>
                  <a:gd name="T9" fmla="*/ 1 h 9"/>
                  <a:gd name="T10" fmla="*/ 2 w 354"/>
                  <a:gd name="T11" fmla="*/ 1 h 9"/>
                  <a:gd name="T12" fmla="*/ 2 w 354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54" h="9">
                    <a:moveTo>
                      <a:pt x="354" y="0"/>
                    </a:moveTo>
                    <a:lnTo>
                      <a:pt x="354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354" y="9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Freeform 20"/>
              <p:cNvSpPr>
                <a:spLocks/>
              </p:cNvSpPr>
              <p:nvPr/>
            </p:nvSpPr>
            <p:spPr bwMode="auto">
              <a:xfrm>
                <a:off x="1835" y="1946"/>
                <a:ext cx="397" cy="659"/>
              </a:xfrm>
              <a:custGeom>
                <a:avLst/>
                <a:gdLst>
                  <a:gd name="T0" fmla="*/ 1 w 566"/>
                  <a:gd name="T1" fmla="*/ 13 h 878"/>
                  <a:gd name="T2" fmla="*/ 2 w 566"/>
                  <a:gd name="T3" fmla="*/ 12 h 878"/>
                  <a:gd name="T4" fmla="*/ 2 w 566"/>
                  <a:gd name="T5" fmla="*/ 11 h 878"/>
                  <a:gd name="T6" fmla="*/ 2 w 566"/>
                  <a:gd name="T7" fmla="*/ 11 h 878"/>
                  <a:gd name="T8" fmla="*/ 3 w 566"/>
                  <a:gd name="T9" fmla="*/ 10 h 878"/>
                  <a:gd name="T10" fmla="*/ 3 w 566"/>
                  <a:gd name="T11" fmla="*/ 9 h 878"/>
                  <a:gd name="T12" fmla="*/ 3 w 566"/>
                  <a:gd name="T13" fmla="*/ 8 h 878"/>
                  <a:gd name="T14" fmla="*/ 3 w 566"/>
                  <a:gd name="T15" fmla="*/ 7 h 878"/>
                  <a:gd name="T16" fmla="*/ 3 w 566"/>
                  <a:gd name="T17" fmla="*/ 6 h 878"/>
                  <a:gd name="T18" fmla="*/ 3 w 566"/>
                  <a:gd name="T19" fmla="*/ 5 h 878"/>
                  <a:gd name="T20" fmla="*/ 3 w 566"/>
                  <a:gd name="T21" fmla="*/ 4 h 878"/>
                  <a:gd name="T22" fmla="*/ 3 w 566"/>
                  <a:gd name="T23" fmla="*/ 3 h 878"/>
                  <a:gd name="T24" fmla="*/ 2 w 566"/>
                  <a:gd name="T25" fmla="*/ 2 h 878"/>
                  <a:gd name="T26" fmla="*/ 2 w 566"/>
                  <a:gd name="T27" fmla="*/ 2 h 878"/>
                  <a:gd name="T28" fmla="*/ 2 w 566"/>
                  <a:gd name="T29" fmla="*/ 2 h 878"/>
                  <a:gd name="T30" fmla="*/ 1 w 566"/>
                  <a:gd name="T31" fmla="*/ 0 h 878"/>
                  <a:gd name="T32" fmla="*/ 1 w 566"/>
                  <a:gd name="T33" fmla="*/ 0 h 878"/>
                  <a:gd name="T34" fmla="*/ 1 w 566"/>
                  <a:gd name="T35" fmla="*/ 2 h 878"/>
                  <a:gd name="T36" fmla="*/ 1 w 566"/>
                  <a:gd name="T37" fmla="*/ 2 h 878"/>
                  <a:gd name="T38" fmla="*/ 1 w 566"/>
                  <a:gd name="T39" fmla="*/ 2 h 878"/>
                  <a:gd name="T40" fmla="*/ 1 w 566"/>
                  <a:gd name="T41" fmla="*/ 3 h 878"/>
                  <a:gd name="T42" fmla="*/ 1 w 566"/>
                  <a:gd name="T43" fmla="*/ 4 h 878"/>
                  <a:gd name="T44" fmla="*/ 1 w 566"/>
                  <a:gd name="T45" fmla="*/ 5 h 878"/>
                  <a:gd name="T46" fmla="*/ 0 w 566"/>
                  <a:gd name="T47" fmla="*/ 6 h 878"/>
                  <a:gd name="T48" fmla="*/ 0 w 566"/>
                  <a:gd name="T49" fmla="*/ 7 h 878"/>
                  <a:gd name="T50" fmla="*/ 1 w 566"/>
                  <a:gd name="T51" fmla="*/ 8 h 878"/>
                  <a:gd name="T52" fmla="*/ 1 w 566"/>
                  <a:gd name="T53" fmla="*/ 9 h 878"/>
                  <a:gd name="T54" fmla="*/ 1 w 566"/>
                  <a:gd name="T55" fmla="*/ 10 h 878"/>
                  <a:gd name="T56" fmla="*/ 1 w 566"/>
                  <a:gd name="T57" fmla="*/ 11 h 878"/>
                  <a:gd name="T58" fmla="*/ 1 w 566"/>
                  <a:gd name="T59" fmla="*/ 11 h 878"/>
                  <a:gd name="T60" fmla="*/ 1 w 566"/>
                  <a:gd name="T61" fmla="*/ 12 h 878"/>
                  <a:gd name="T62" fmla="*/ 1 w 566"/>
                  <a:gd name="T63" fmla="*/ 13 h 87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66" h="878">
                    <a:moveTo>
                      <a:pt x="283" y="878"/>
                    </a:moveTo>
                    <a:lnTo>
                      <a:pt x="309" y="878"/>
                    </a:lnTo>
                    <a:lnTo>
                      <a:pt x="345" y="869"/>
                    </a:lnTo>
                    <a:lnTo>
                      <a:pt x="371" y="851"/>
                    </a:lnTo>
                    <a:lnTo>
                      <a:pt x="398" y="842"/>
                    </a:lnTo>
                    <a:lnTo>
                      <a:pt x="416" y="825"/>
                    </a:lnTo>
                    <a:lnTo>
                      <a:pt x="442" y="798"/>
                    </a:lnTo>
                    <a:lnTo>
                      <a:pt x="469" y="780"/>
                    </a:lnTo>
                    <a:lnTo>
                      <a:pt x="486" y="745"/>
                    </a:lnTo>
                    <a:lnTo>
                      <a:pt x="504" y="718"/>
                    </a:lnTo>
                    <a:lnTo>
                      <a:pt x="522" y="683"/>
                    </a:lnTo>
                    <a:lnTo>
                      <a:pt x="540" y="647"/>
                    </a:lnTo>
                    <a:lnTo>
                      <a:pt x="548" y="612"/>
                    </a:lnTo>
                    <a:lnTo>
                      <a:pt x="557" y="568"/>
                    </a:lnTo>
                    <a:lnTo>
                      <a:pt x="566" y="523"/>
                    </a:lnTo>
                    <a:lnTo>
                      <a:pt x="566" y="479"/>
                    </a:lnTo>
                    <a:lnTo>
                      <a:pt x="566" y="435"/>
                    </a:lnTo>
                    <a:lnTo>
                      <a:pt x="566" y="390"/>
                    </a:lnTo>
                    <a:lnTo>
                      <a:pt x="566" y="346"/>
                    </a:lnTo>
                    <a:lnTo>
                      <a:pt x="557" y="311"/>
                    </a:lnTo>
                    <a:lnTo>
                      <a:pt x="548" y="266"/>
                    </a:lnTo>
                    <a:lnTo>
                      <a:pt x="540" y="231"/>
                    </a:lnTo>
                    <a:lnTo>
                      <a:pt x="522" y="195"/>
                    </a:lnTo>
                    <a:lnTo>
                      <a:pt x="504" y="160"/>
                    </a:lnTo>
                    <a:lnTo>
                      <a:pt x="486" y="133"/>
                    </a:lnTo>
                    <a:lnTo>
                      <a:pt x="469" y="98"/>
                    </a:lnTo>
                    <a:lnTo>
                      <a:pt x="442" y="80"/>
                    </a:lnTo>
                    <a:lnTo>
                      <a:pt x="416" y="54"/>
                    </a:lnTo>
                    <a:lnTo>
                      <a:pt x="398" y="36"/>
                    </a:lnTo>
                    <a:lnTo>
                      <a:pt x="371" y="18"/>
                    </a:lnTo>
                    <a:lnTo>
                      <a:pt x="345" y="9"/>
                    </a:lnTo>
                    <a:lnTo>
                      <a:pt x="309" y="0"/>
                    </a:lnTo>
                    <a:lnTo>
                      <a:pt x="283" y="0"/>
                    </a:lnTo>
                    <a:lnTo>
                      <a:pt x="256" y="0"/>
                    </a:lnTo>
                    <a:lnTo>
                      <a:pt x="230" y="9"/>
                    </a:lnTo>
                    <a:lnTo>
                      <a:pt x="194" y="18"/>
                    </a:lnTo>
                    <a:lnTo>
                      <a:pt x="168" y="36"/>
                    </a:lnTo>
                    <a:lnTo>
                      <a:pt x="150" y="54"/>
                    </a:lnTo>
                    <a:lnTo>
                      <a:pt x="124" y="80"/>
                    </a:lnTo>
                    <a:lnTo>
                      <a:pt x="97" y="98"/>
                    </a:lnTo>
                    <a:lnTo>
                      <a:pt x="79" y="133"/>
                    </a:lnTo>
                    <a:lnTo>
                      <a:pt x="62" y="160"/>
                    </a:lnTo>
                    <a:lnTo>
                      <a:pt x="44" y="195"/>
                    </a:lnTo>
                    <a:lnTo>
                      <a:pt x="35" y="231"/>
                    </a:lnTo>
                    <a:lnTo>
                      <a:pt x="17" y="266"/>
                    </a:lnTo>
                    <a:lnTo>
                      <a:pt x="9" y="311"/>
                    </a:lnTo>
                    <a:lnTo>
                      <a:pt x="0" y="346"/>
                    </a:lnTo>
                    <a:lnTo>
                      <a:pt x="0" y="390"/>
                    </a:lnTo>
                    <a:lnTo>
                      <a:pt x="0" y="435"/>
                    </a:lnTo>
                    <a:lnTo>
                      <a:pt x="0" y="479"/>
                    </a:lnTo>
                    <a:lnTo>
                      <a:pt x="0" y="523"/>
                    </a:lnTo>
                    <a:lnTo>
                      <a:pt x="9" y="568"/>
                    </a:lnTo>
                    <a:lnTo>
                      <a:pt x="17" y="612"/>
                    </a:lnTo>
                    <a:lnTo>
                      <a:pt x="35" y="647"/>
                    </a:lnTo>
                    <a:lnTo>
                      <a:pt x="44" y="683"/>
                    </a:lnTo>
                    <a:lnTo>
                      <a:pt x="62" y="718"/>
                    </a:lnTo>
                    <a:lnTo>
                      <a:pt x="79" y="745"/>
                    </a:lnTo>
                    <a:lnTo>
                      <a:pt x="97" y="780"/>
                    </a:lnTo>
                    <a:lnTo>
                      <a:pt x="124" y="798"/>
                    </a:lnTo>
                    <a:lnTo>
                      <a:pt x="150" y="825"/>
                    </a:lnTo>
                    <a:lnTo>
                      <a:pt x="168" y="842"/>
                    </a:lnTo>
                    <a:lnTo>
                      <a:pt x="194" y="851"/>
                    </a:lnTo>
                    <a:lnTo>
                      <a:pt x="230" y="869"/>
                    </a:lnTo>
                    <a:lnTo>
                      <a:pt x="256" y="878"/>
                    </a:lnTo>
                    <a:lnTo>
                      <a:pt x="283" y="878"/>
                    </a:lnTo>
                    <a:close/>
                  </a:path>
                </a:pathLst>
              </a:custGeom>
              <a:solidFill>
                <a:srgbClr val="FF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Freeform 21"/>
              <p:cNvSpPr>
                <a:spLocks/>
              </p:cNvSpPr>
              <p:nvPr/>
            </p:nvSpPr>
            <p:spPr bwMode="auto">
              <a:xfrm>
                <a:off x="2033" y="2272"/>
                <a:ext cx="205" cy="340"/>
              </a:xfrm>
              <a:custGeom>
                <a:avLst/>
                <a:gdLst>
                  <a:gd name="T0" fmla="*/ 1 w 292"/>
                  <a:gd name="T1" fmla="*/ 0 h 452"/>
                  <a:gd name="T2" fmla="*/ 1 w 292"/>
                  <a:gd name="T3" fmla="*/ 0 h 452"/>
                  <a:gd name="T4" fmla="*/ 1 w 292"/>
                  <a:gd name="T5" fmla="*/ 2 h 452"/>
                  <a:gd name="T6" fmla="*/ 1 w 292"/>
                  <a:gd name="T7" fmla="*/ 2 h 452"/>
                  <a:gd name="T8" fmla="*/ 1 w 292"/>
                  <a:gd name="T9" fmla="*/ 2 h 452"/>
                  <a:gd name="T10" fmla="*/ 1 w 292"/>
                  <a:gd name="T11" fmla="*/ 3 h 452"/>
                  <a:gd name="T12" fmla="*/ 1 w 292"/>
                  <a:gd name="T13" fmla="*/ 4 h 452"/>
                  <a:gd name="T14" fmla="*/ 1 w 292"/>
                  <a:gd name="T15" fmla="*/ 4 h 452"/>
                  <a:gd name="T16" fmla="*/ 1 w 292"/>
                  <a:gd name="T17" fmla="*/ 5 h 452"/>
                  <a:gd name="T18" fmla="*/ 1 w 292"/>
                  <a:gd name="T19" fmla="*/ 5 h 452"/>
                  <a:gd name="T20" fmla="*/ 1 w 292"/>
                  <a:gd name="T21" fmla="*/ 5 h 452"/>
                  <a:gd name="T22" fmla="*/ 1 w 292"/>
                  <a:gd name="T23" fmla="*/ 5 h 452"/>
                  <a:gd name="T24" fmla="*/ 1 w 292"/>
                  <a:gd name="T25" fmla="*/ 6 h 452"/>
                  <a:gd name="T26" fmla="*/ 1 w 292"/>
                  <a:gd name="T27" fmla="*/ 6 h 452"/>
                  <a:gd name="T28" fmla="*/ 1 w 292"/>
                  <a:gd name="T29" fmla="*/ 6 h 452"/>
                  <a:gd name="T30" fmla="*/ 1 w 292"/>
                  <a:gd name="T31" fmla="*/ 6 h 452"/>
                  <a:gd name="T32" fmla="*/ 1 w 292"/>
                  <a:gd name="T33" fmla="*/ 6 h 452"/>
                  <a:gd name="T34" fmla="*/ 0 w 292"/>
                  <a:gd name="T35" fmla="*/ 6 h 452"/>
                  <a:gd name="T36" fmla="*/ 0 w 292"/>
                  <a:gd name="T37" fmla="*/ 6 h 452"/>
                  <a:gd name="T38" fmla="*/ 1 w 292"/>
                  <a:gd name="T39" fmla="*/ 6 h 452"/>
                  <a:gd name="T40" fmla="*/ 1 w 292"/>
                  <a:gd name="T41" fmla="*/ 6 h 452"/>
                  <a:gd name="T42" fmla="*/ 1 w 292"/>
                  <a:gd name="T43" fmla="*/ 6 h 452"/>
                  <a:gd name="T44" fmla="*/ 1 w 292"/>
                  <a:gd name="T45" fmla="*/ 6 h 452"/>
                  <a:gd name="T46" fmla="*/ 1 w 292"/>
                  <a:gd name="T47" fmla="*/ 6 h 452"/>
                  <a:gd name="T48" fmla="*/ 1 w 292"/>
                  <a:gd name="T49" fmla="*/ 6 h 452"/>
                  <a:gd name="T50" fmla="*/ 1 w 292"/>
                  <a:gd name="T51" fmla="*/ 5 h 452"/>
                  <a:gd name="T52" fmla="*/ 1 w 292"/>
                  <a:gd name="T53" fmla="*/ 5 h 452"/>
                  <a:gd name="T54" fmla="*/ 1 w 292"/>
                  <a:gd name="T55" fmla="*/ 5 h 452"/>
                  <a:gd name="T56" fmla="*/ 1 w 292"/>
                  <a:gd name="T57" fmla="*/ 4 h 452"/>
                  <a:gd name="T58" fmla="*/ 1 w 292"/>
                  <a:gd name="T59" fmla="*/ 4 h 452"/>
                  <a:gd name="T60" fmla="*/ 1 w 292"/>
                  <a:gd name="T61" fmla="*/ 3 h 452"/>
                  <a:gd name="T62" fmla="*/ 1 w 292"/>
                  <a:gd name="T63" fmla="*/ 2 h 452"/>
                  <a:gd name="T64" fmla="*/ 1 w 292"/>
                  <a:gd name="T65" fmla="*/ 2 h 452"/>
                  <a:gd name="T66" fmla="*/ 1 w 292"/>
                  <a:gd name="T67" fmla="*/ 2 h 452"/>
                  <a:gd name="T68" fmla="*/ 1 w 292"/>
                  <a:gd name="T69" fmla="*/ 0 h 452"/>
                  <a:gd name="T70" fmla="*/ 1 w 292"/>
                  <a:gd name="T71" fmla="*/ 0 h 452"/>
                  <a:gd name="T72" fmla="*/ 1 w 292"/>
                  <a:gd name="T73" fmla="*/ 0 h 45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92" h="452">
                    <a:moveTo>
                      <a:pt x="283" y="0"/>
                    </a:moveTo>
                    <a:lnTo>
                      <a:pt x="283" y="0"/>
                    </a:lnTo>
                    <a:lnTo>
                      <a:pt x="283" y="44"/>
                    </a:lnTo>
                    <a:lnTo>
                      <a:pt x="274" y="88"/>
                    </a:lnTo>
                    <a:lnTo>
                      <a:pt x="265" y="133"/>
                    </a:lnTo>
                    <a:lnTo>
                      <a:pt x="257" y="168"/>
                    </a:lnTo>
                    <a:lnTo>
                      <a:pt x="248" y="212"/>
                    </a:lnTo>
                    <a:lnTo>
                      <a:pt x="230" y="248"/>
                    </a:lnTo>
                    <a:lnTo>
                      <a:pt x="212" y="274"/>
                    </a:lnTo>
                    <a:lnTo>
                      <a:pt x="195" y="310"/>
                    </a:lnTo>
                    <a:lnTo>
                      <a:pt x="177" y="336"/>
                    </a:lnTo>
                    <a:lnTo>
                      <a:pt x="159" y="363"/>
                    </a:lnTo>
                    <a:lnTo>
                      <a:pt x="133" y="381"/>
                    </a:lnTo>
                    <a:lnTo>
                      <a:pt x="106" y="398"/>
                    </a:lnTo>
                    <a:lnTo>
                      <a:pt x="80" y="416"/>
                    </a:lnTo>
                    <a:lnTo>
                      <a:pt x="53" y="425"/>
                    </a:lnTo>
                    <a:lnTo>
                      <a:pt x="26" y="434"/>
                    </a:lnTo>
                    <a:lnTo>
                      <a:pt x="0" y="434"/>
                    </a:lnTo>
                    <a:lnTo>
                      <a:pt x="0" y="452"/>
                    </a:lnTo>
                    <a:lnTo>
                      <a:pt x="35" y="443"/>
                    </a:lnTo>
                    <a:lnTo>
                      <a:pt x="62" y="443"/>
                    </a:lnTo>
                    <a:lnTo>
                      <a:pt x="88" y="425"/>
                    </a:lnTo>
                    <a:lnTo>
                      <a:pt x="115" y="416"/>
                    </a:lnTo>
                    <a:lnTo>
                      <a:pt x="142" y="390"/>
                    </a:lnTo>
                    <a:lnTo>
                      <a:pt x="168" y="372"/>
                    </a:lnTo>
                    <a:lnTo>
                      <a:pt x="186" y="345"/>
                    </a:lnTo>
                    <a:lnTo>
                      <a:pt x="203" y="319"/>
                    </a:lnTo>
                    <a:lnTo>
                      <a:pt x="230" y="283"/>
                    </a:lnTo>
                    <a:lnTo>
                      <a:pt x="248" y="248"/>
                    </a:lnTo>
                    <a:lnTo>
                      <a:pt x="257" y="212"/>
                    </a:lnTo>
                    <a:lnTo>
                      <a:pt x="274" y="177"/>
                    </a:lnTo>
                    <a:lnTo>
                      <a:pt x="283" y="133"/>
                    </a:lnTo>
                    <a:lnTo>
                      <a:pt x="283" y="88"/>
                    </a:lnTo>
                    <a:lnTo>
                      <a:pt x="292" y="44"/>
                    </a:lnTo>
                    <a:lnTo>
                      <a:pt x="292" y="0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Freeform 22"/>
              <p:cNvSpPr>
                <a:spLocks/>
              </p:cNvSpPr>
              <p:nvPr/>
            </p:nvSpPr>
            <p:spPr bwMode="auto">
              <a:xfrm>
                <a:off x="2033" y="1940"/>
                <a:ext cx="205" cy="332"/>
              </a:xfrm>
              <a:custGeom>
                <a:avLst/>
                <a:gdLst>
                  <a:gd name="T0" fmla="*/ 0 w 292"/>
                  <a:gd name="T1" fmla="*/ 1 h 443"/>
                  <a:gd name="T2" fmla="*/ 0 w 292"/>
                  <a:gd name="T3" fmla="*/ 1 h 443"/>
                  <a:gd name="T4" fmla="*/ 1 w 292"/>
                  <a:gd name="T5" fmla="*/ 1 h 443"/>
                  <a:gd name="T6" fmla="*/ 1 w 292"/>
                  <a:gd name="T7" fmla="*/ 1 h 443"/>
                  <a:gd name="T8" fmla="*/ 1 w 292"/>
                  <a:gd name="T9" fmla="*/ 1 h 443"/>
                  <a:gd name="T10" fmla="*/ 1 w 292"/>
                  <a:gd name="T11" fmla="*/ 1 h 443"/>
                  <a:gd name="T12" fmla="*/ 1 w 292"/>
                  <a:gd name="T13" fmla="*/ 1 h 443"/>
                  <a:gd name="T14" fmla="*/ 1 w 292"/>
                  <a:gd name="T15" fmla="*/ 1 h 443"/>
                  <a:gd name="T16" fmla="*/ 1 w 292"/>
                  <a:gd name="T17" fmla="*/ 1 h 443"/>
                  <a:gd name="T18" fmla="*/ 1 w 292"/>
                  <a:gd name="T19" fmla="*/ 1 h 443"/>
                  <a:gd name="T20" fmla="*/ 1 w 292"/>
                  <a:gd name="T21" fmla="*/ 2 h 443"/>
                  <a:gd name="T22" fmla="*/ 1 w 292"/>
                  <a:gd name="T23" fmla="*/ 2 h 443"/>
                  <a:gd name="T24" fmla="*/ 1 w 292"/>
                  <a:gd name="T25" fmla="*/ 3 h 443"/>
                  <a:gd name="T26" fmla="*/ 1 w 292"/>
                  <a:gd name="T27" fmla="*/ 3 h 443"/>
                  <a:gd name="T28" fmla="*/ 1 w 292"/>
                  <a:gd name="T29" fmla="*/ 4 h 443"/>
                  <a:gd name="T30" fmla="*/ 1 w 292"/>
                  <a:gd name="T31" fmla="*/ 4 h 443"/>
                  <a:gd name="T32" fmla="*/ 1 w 292"/>
                  <a:gd name="T33" fmla="*/ 5 h 443"/>
                  <a:gd name="T34" fmla="*/ 1 w 292"/>
                  <a:gd name="T35" fmla="*/ 5 h 443"/>
                  <a:gd name="T36" fmla="*/ 1 w 292"/>
                  <a:gd name="T37" fmla="*/ 5 h 443"/>
                  <a:gd name="T38" fmla="*/ 1 w 292"/>
                  <a:gd name="T39" fmla="*/ 5 h 443"/>
                  <a:gd name="T40" fmla="*/ 1 w 292"/>
                  <a:gd name="T41" fmla="*/ 4 h 443"/>
                  <a:gd name="T42" fmla="*/ 1 w 292"/>
                  <a:gd name="T43" fmla="*/ 4 h 443"/>
                  <a:gd name="T44" fmla="*/ 1 w 292"/>
                  <a:gd name="T45" fmla="*/ 3 h 443"/>
                  <a:gd name="T46" fmla="*/ 1 w 292"/>
                  <a:gd name="T47" fmla="*/ 3 h 443"/>
                  <a:gd name="T48" fmla="*/ 1 w 292"/>
                  <a:gd name="T49" fmla="*/ 2 h 443"/>
                  <a:gd name="T50" fmla="*/ 1 w 292"/>
                  <a:gd name="T51" fmla="*/ 2 h 443"/>
                  <a:gd name="T52" fmla="*/ 1 w 292"/>
                  <a:gd name="T53" fmla="*/ 1 h 443"/>
                  <a:gd name="T54" fmla="*/ 1 w 292"/>
                  <a:gd name="T55" fmla="*/ 1 h 443"/>
                  <a:gd name="T56" fmla="*/ 1 w 292"/>
                  <a:gd name="T57" fmla="*/ 1 h 443"/>
                  <a:gd name="T58" fmla="*/ 1 w 292"/>
                  <a:gd name="T59" fmla="*/ 1 h 443"/>
                  <a:gd name="T60" fmla="*/ 1 w 292"/>
                  <a:gd name="T61" fmla="*/ 1 h 443"/>
                  <a:gd name="T62" fmla="*/ 1 w 292"/>
                  <a:gd name="T63" fmla="*/ 1 h 443"/>
                  <a:gd name="T64" fmla="*/ 1 w 292"/>
                  <a:gd name="T65" fmla="*/ 1 h 443"/>
                  <a:gd name="T66" fmla="*/ 1 w 292"/>
                  <a:gd name="T67" fmla="*/ 1 h 443"/>
                  <a:gd name="T68" fmla="*/ 0 w 292"/>
                  <a:gd name="T69" fmla="*/ 0 h 443"/>
                  <a:gd name="T70" fmla="*/ 0 w 292"/>
                  <a:gd name="T71" fmla="*/ 0 h 443"/>
                  <a:gd name="T72" fmla="*/ 0 w 292"/>
                  <a:gd name="T73" fmla="*/ 1 h 44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92" h="443">
                    <a:moveTo>
                      <a:pt x="0" y="17"/>
                    </a:moveTo>
                    <a:lnTo>
                      <a:pt x="0" y="17"/>
                    </a:lnTo>
                    <a:lnTo>
                      <a:pt x="26" y="17"/>
                    </a:lnTo>
                    <a:lnTo>
                      <a:pt x="53" y="26"/>
                    </a:lnTo>
                    <a:lnTo>
                      <a:pt x="80" y="35"/>
                    </a:lnTo>
                    <a:lnTo>
                      <a:pt x="106" y="53"/>
                    </a:lnTo>
                    <a:lnTo>
                      <a:pt x="133" y="71"/>
                    </a:lnTo>
                    <a:lnTo>
                      <a:pt x="159" y="88"/>
                    </a:lnTo>
                    <a:lnTo>
                      <a:pt x="177" y="115"/>
                    </a:lnTo>
                    <a:lnTo>
                      <a:pt x="195" y="141"/>
                    </a:lnTo>
                    <a:lnTo>
                      <a:pt x="212" y="168"/>
                    </a:lnTo>
                    <a:lnTo>
                      <a:pt x="230" y="203"/>
                    </a:lnTo>
                    <a:lnTo>
                      <a:pt x="248" y="239"/>
                    </a:lnTo>
                    <a:lnTo>
                      <a:pt x="257" y="274"/>
                    </a:lnTo>
                    <a:lnTo>
                      <a:pt x="265" y="319"/>
                    </a:lnTo>
                    <a:lnTo>
                      <a:pt x="274" y="354"/>
                    </a:lnTo>
                    <a:lnTo>
                      <a:pt x="283" y="398"/>
                    </a:lnTo>
                    <a:lnTo>
                      <a:pt x="283" y="443"/>
                    </a:lnTo>
                    <a:lnTo>
                      <a:pt x="292" y="443"/>
                    </a:lnTo>
                    <a:lnTo>
                      <a:pt x="292" y="398"/>
                    </a:lnTo>
                    <a:lnTo>
                      <a:pt x="283" y="354"/>
                    </a:lnTo>
                    <a:lnTo>
                      <a:pt x="283" y="319"/>
                    </a:lnTo>
                    <a:lnTo>
                      <a:pt x="274" y="274"/>
                    </a:lnTo>
                    <a:lnTo>
                      <a:pt x="257" y="239"/>
                    </a:lnTo>
                    <a:lnTo>
                      <a:pt x="248" y="203"/>
                    </a:lnTo>
                    <a:lnTo>
                      <a:pt x="230" y="168"/>
                    </a:lnTo>
                    <a:lnTo>
                      <a:pt x="203" y="133"/>
                    </a:lnTo>
                    <a:lnTo>
                      <a:pt x="186" y="106"/>
                    </a:lnTo>
                    <a:lnTo>
                      <a:pt x="168" y="79"/>
                    </a:lnTo>
                    <a:lnTo>
                      <a:pt x="142" y="62"/>
                    </a:lnTo>
                    <a:lnTo>
                      <a:pt x="115" y="35"/>
                    </a:lnTo>
                    <a:lnTo>
                      <a:pt x="88" y="26"/>
                    </a:lnTo>
                    <a:lnTo>
                      <a:pt x="62" y="8"/>
                    </a:lnTo>
                    <a:lnTo>
                      <a:pt x="35" y="8"/>
                    </a:lnTo>
                    <a:lnTo>
                      <a:pt x="0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Freeform 23"/>
              <p:cNvSpPr>
                <a:spLocks/>
              </p:cNvSpPr>
              <p:nvPr/>
            </p:nvSpPr>
            <p:spPr bwMode="auto">
              <a:xfrm>
                <a:off x="1828" y="1940"/>
                <a:ext cx="205" cy="332"/>
              </a:xfrm>
              <a:custGeom>
                <a:avLst/>
                <a:gdLst>
                  <a:gd name="T0" fmla="*/ 1 w 292"/>
                  <a:gd name="T1" fmla="*/ 5 h 443"/>
                  <a:gd name="T2" fmla="*/ 1 w 292"/>
                  <a:gd name="T3" fmla="*/ 5 h 443"/>
                  <a:gd name="T4" fmla="*/ 1 w 292"/>
                  <a:gd name="T5" fmla="*/ 5 h 443"/>
                  <a:gd name="T6" fmla="*/ 1 w 292"/>
                  <a:gd name="T7" fmla="*/ 4 h 443"/>
                  <a:gd name="T8" fmla="*/ 1 w 292"/>
                  <a:gd name="T9" fmla="*/ 4 h 443"/>
                  <a:gd name="T10" fmla="*/ 1 w 292"/>
                  <a:gd name="T11" fmla="*/ 3 h 443"/>
                  <a:gd name="T12" fmla="*/ 1 w 292"/>
                  <a:gd name="T13" fmla="*/ 3 h 443"/>
                  <a:gd name="T14" fmla="*/ 1 w 292"/>
                  <a:gd name="T15" fmla="*/ 2 h 443"/>
                  <a:gd name="T16" fmla="*/ 1 w 292"/>
                  <a:gd name="T17" fmla="*/ 2 h 443"/>
                  <a:gd name="T18" fmla="*/ 1 w 292"/>
                  <a:gd name="T19" fmla="*/ 1 h 443"/>
                  <a:gd name="T20" fmla="*/ 1 w 292"/>
                  <a:gd name="T21" fmla="*/ 1 h 443"/>
                  <a:gd name="T22" fmla="*/ 1 w 292"/>
                  <a:gd name="T23" fmla="*/ 1 h 443"/>
                  <a:gd name="T24" fmla="*/ 1 w 292"/>
                  <a:gd name="T25" fmla="*/ 1 h 443"/>
                  <a:gd name="T26" fmla="*/ 1 w 292"/>
                  <a:gd name="T27" fmla="*/ 1 h 443"/>
                  <a:gd name="T28" fmla="*/ 1 w 292"/>
                  <a:gd name="T29" fmla="*/ 1 h 443"/>
                  <a:gd name="T30" fmla="*/ 1 w 292"/>
                  <a:gd name="T31" fmla="*/ 1 h 443"/>
                  <a:gd name="T32" fmla="*/ 1 w 292"/>
                  <a:gd name="T33" fmla="*/ 1 h 443"/>
                  <a:gd name="T34" fmla="*/ 1 w 292"/>
                  <a:gd name="T35" fmla="*/ 1 h 443"/>
                  <a:gd name="T36" fmla="*/ 1 w 292"/>
                  <a:gd name="T37" fmla="*/ 0 h 443"/>
                  <a:gd name="T38" fmla="*/ 1 w 292"/>
                  <a:gd name="T39" fmla="*/ 1 h 443"/>
                  <a:gd name="T40" fmla="*/ 1 w 292"/>
                  <a:gd name="T41" fmla="*/ 1 h 443"/>
                  <a:gd name="T42" fmla="*/ 1 w 292"/>
                  <a:gd name="T43" fmla="*/ 1 h 443"/>
                  <a:gd name="T44" fmla="*/ 1 w 292"/>
                  <a:gd name="T45" fmla="*/ 1 h 443"/>
                  <a:gd name="T46" fmla="*/ 1 w 292"/>
                  <a:gd name="T47" fmla="*/ 1 h 443"/>
                  <a:gd name="T48" fmla="*/ 1 w 292"/>
                  <a:gd name="T49" fmla="*/ 1 h 443"/>
                  <a:gd name="T50" fmla="*/ 1 w 292"/>
                  <a:gd name="T51" fmla="*/ 1 h 443"/>
                  <a:gd name="T52" fmla="*/ 1 w 292"/>
                  <a:gd name="T53" fmla="*/ 1 h 443"/>
                  <a:gd name="T54" fmla="*/ 1 w 292"/>
                  <a:gd name="T55" fmla="*/ 2 h 443"/>
                  <a:gd name="T56" fmla="*/ 1 w 292"/>
                  <a:gd name="T57" fmla="*/ 2 h 443"/>
                  <a:gd name="T58" fmla="*/ 1 w 292"/>
                  <a:gd name="T59" fmla="*/ 3 h 443"/>
                  <a:gd name="T60" fmla="*/ 1 w 292"/>
                  <a:gd name="T61" fmla="*/ 3 h 443"/>
                  <a:gd name="T62" fmla="*/ 1 w 292"/>
                  <a:gd name="T63" fmla="*/ 4 h 443"/>
                  <a:gd name="T64" fmla="*/ 0 w 292"/>
                  <a:gd name="T65" fmla="*/ 4 h 443"/>
                  <a:gd name="T66" fmla="*/ 0 w 292"/>
                  <a:gd name="T67" fmla="*/ 5 h 443"/>
                  <a:gd name="T68" fmla="*/ 0 w 292"/>
                  <a:gd name="T69" fmla="*/ 5 h 443"/>
                  <a:gd name="T70" fmla="*/ 0 w 292"/>
                  <a:gd name="T71" fmla="*/ 5 h 443"/>
                  <a:gd name="T72" fmla="*/ 1 w 292"/>
                  <a:gd name="T73" fmla="*/ 5 h 44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92" h="443">
                    <a:moveTo>
                      <a:pt x="9" y="443"/>
                    </a:moveTo>
                    <a:lnTo>
                      <a:pt x="9" y="443"/>
                    </a:lnTo>
                    <a:lnTo>
                      <a:pt x="9" y="398"/>
                    </a:lnTo>
                    <a:lnTo>
                      <a:pt x="18" y="354"/>
                    </a:lnTo>
                    <a:lnTo>
                      <a:pt x="26" y="319"/>
                    </a:lnTo>
                    <a:lnTo>
                      <a:pt x="35" y="274"/>
                    </a:lnTo>
                    <a:lnTo>
                      <a:pt x="44" y="239"/>
                    </a:lnTo>
                    <a:lnTo>
                      <a:pt x="62" y="203"/>
                    </a:lnTo>
                    <a:lnTo>
                      <a:pt x="79" y="168"/>
                    </a:lnTo>
                    <a:lnTo>
                      <a:pt x="97" y="141"/>
                    </a:lnTo>
                    <a:lnTo>
                      <a:pt x="115" y="115"/>
                    </a:lnTo>
                    <a:lnTo>
                      <a:pt x="133" y="88"/>
                    </a:lnTo>
                    <a:lnTo>
                      <a:pt x="159" y="71"/>
                    </a:lnTo>
                    <a:lnTo>
                      <a:pt x="186" y="53"/>
                    </a:lnTo>
                    <a:lnTo>
                      <a:pt x="212" y="35"/>
                    </a:lnTo>
                    <a:lnTo>
                      <a:pt x="239" y="26"/>
                    </a:lnTo>
                    <a:lnTo>
                      <a:pt x="265" y="17"/>
                    </a:lnTo>
                    <a:lnTo>
                      <a:pt x="292" y="17"/>
                    </a:lnTo>
                    <a:lnTo>
                      <a:pt x="292" y="0"/>
                    </a:lnTo>
                    <a:lnTo>
                      <a:pt x="265" y="8"/>
                    </a:lnTo>
                    <a:lnTo>
                      <a:pt x="230" y="8"/>
                    </a:lnTo>
                    <a:lnTo>
                      <a:pt x="203" y="26"/>
                    </a:lnTo>
                    <a:lnTo>
                      <a:pt x="177" y="35"/>
                    </a:lnTo>
                    <a:lnTo>
                      <a:pt x="150" y="62"/>
                    </a:lnTo>
                    <a:lnTo>
                      <a:pt x="124" y="79"/>
                    </a:lnTo>
                    <a:lnTo>
                      <a:pt x="106" y="106"/>
                    </a:lnTo>
                    <a:lnTo>
                      <a:pt x="79" y="133"/>
                    </a:lnTo>
                    <a:lnTo>
                      <a:pt x="62" y="168"/>
                    </a:lnTo>
                    <a:lnTo>
                      <a:pt x="44" y="203"/>
                    </a:lnTo>
                    <a:lnTo>
                      <a:pt x="35" y="239"/>
                    </a:lnTo>
                    <a:lnTo>
                      <a:pt x="18" y="274"/>
                    </a:lnTo>
                    <a:lnTo>
                      <a:pt x="9" y="319"/>
                    </a:lnTo>
                    <a:lnTo>
                      <a:pt x="0" y="354"/>
                    </a:lnTo>
                    <a:lnTo>
                      <a:pt x="0" y="398"/>
                    </a:lnTo>
                    <a:lnTo>
                      <a:pt x="0" y="443"/>
                    </a:lnTo>
                    <a:lnTo>
                      <a:pt x="9" y="4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Freeform 24"/>
              <p:cNvSpPr>
                <a:spLocks/>
              </p:cNvSpPr>
              <p:nvPr/>
            </p:nvSpPr>
            <p:spPr bwMode="auto">
              <a:xfrm>
                <a:off x="1828" y="2272"/>
                <a:ext cx="205" cy="340"/>
              </a:xfrm>
              <a:custGeom>
                <a:avLst/>
                <a:gdLst>
                  <a:gd name="T0" fmla="*/ 1 w 292"/>
                  <a:gd name="T1" fmla="*/ 6 h 452"/>
                  <a:gd name="T2" fmla="*/ 1 w 292"/>
                  <a:gd name="T3" fmla="*/ 6 h 452"/>
                  <a:gd name="T4" fmla="*/ 1 w 292"/>
                  <a:gd name="T5" fmla="*/ 6 h 452"/>
                  <a:gd name="T6" fmla="*/ 1 w 292"/>
                  <a:gd name="T7" fmla="*/ 6 h 452"/>
                  <a:gd name="T8" fmla="*/ 1 w 292"/>
                  <a:gd name="T9" fmla="*/ 6 h 452"/>
                  <a:gd name="T10" fmla="*/ 1 w 292"/>
                  <a:gd name="T11" fmla="*/ 6 h 452"/>
                  <a:gd name="T12" fmla="*/ 1 w 292"/>
                  <a:gd name="T13" fmla="*/ 6 h 452"/>
                  <a:gd name="T14" fmla="*/ 1 w 292"/>
                  <a:gd name="T15" fmla="*/ 5 h 452"/>
                  <a:gd name="T16" fmla="*/ 1 w 292"/>
                  <a:gd name="T17" fmla="*/ 5 h 452"/>
                  <a:gd name="T18" fmla="*/ 1 w 292"/>
                  <a:gd name="T19" fmla="*/ 5 h 452"/>
                  <a:gd name="T20" fmla="*/ 1 w 292"/>
                  <a:gd name="T21" fmla="*/ 5 h 452"/>
                  <a:gd name="T22" fmla="*/ 1 w 292"/>
                  <a:gd name="T23" fmla="*/ 4 h 452"/>
                  <a:gd name="T24" fmla="*/ 1 w 292"/>
                  <a:gd name="T25" fmla="*/ 4 h 452"/>
                  <a:gd name="T26" fmla="*/ 1 w 292"/>
                  <a:gd name="T27" fmla="*/ 3 h 452"/>
                  <a:gd name="T28" fmla="*/ 1 w 292"/>
                  <a:gd name="T29" fmla="*/ 2 h 452"/>
                  <a:gd name="T30" fmla="*/ 1 w 292"/>
                  <a:gd name="T31" fmla="*/ 2 h 452"/>
                  <a:gd name="T32" fmla="*/ 1 w 292"/>
                  <a:gd name="T33" fmla="*/ 2 h 452"/>
                  <a:gd name="T34" fmla="*/ 1 w 292"/>
                  <a:gd name="T35" fmla="*/ 0 h 452"/>
                  <a:gd name="T36" fmla="*/ 0 w 292"/>
                  <a:gd name="T37" fmla="*/ 0 h 452"/>
                  <a:gd name="T38" fmla="*/ 0 w 292"/>
                  <a:gd name="T39" fmla="*/ 2 h 452"/>
                  <a:gd name="T40" fmla="*/ 0 w 292"/>
                  <a:gd name="T41" fmla="*/ 2 h 452"/>
                  <a:gd name="T42" fmla="*/ 1 w 292"/>
                  <a:gd name="T43" fmla="*/ 2 h 452"/>
                  <a:gd name="T44" fmla="*/ 1 w 292"/>
                  <a:gd name="T45" fmla="*/ 3 h 452"/>
                  <a:gd name="T46" fmla="*/ 1 w 292"/>
                  <a:gd name="T47" fmla="*/ 4 h 452"/>
                  <a:gd name="T48" fmla="*/ 1 w 292"/>
                  <a:gd name="T49" fmla="*/ 4 h 452"/>
                  <a:gd name="T50" fmla="*/ 1 w 292"/>
                  <a:gd name="T51" fmla="*/ 5 h 452"/>
                  <a:gd name="T52" fmla="*/ 1 w 292"/>
                  <a:gd name="T53" fmla="*/ 5 h 452"/>
                  <a:gd name="T54" fmla="*/ 1 w 292"/>
                  <a:gd name="T55" fmla="*/ 5 h 452"/>
                  <a:gd name="T56" fmla="*/ 1 w 292"/>
                  <a:gd name="T57" fmla="*/ 6 h 452"/>
                  <a:gd name="T58" fmla="*/ 1 w 292"/>
                  <a:gd name="T59" fmla="*/ 6 h 452"/>
                  <a:gd name="T60" fmla="*/ 1 w 292"/>
                  <a:gd name="T61" fmla="*/ 6 h 452"/>
                  <a:gd name="T62" fmla="*/ 1 w 292"/>
                  <a:gd name="T63" fmla="*/ 6 h 452"/>
                  <a:gd name="T64" fmla="*/ 1 w 292"/>
                  <a:gd name="T65" fmla="*/ 6 h 452"/>
                  <a:gd name="T66" fmla="*/ 1 w 292"/>
                  <a:gd name="T67" fmla="*/ 6 h 452"/>
                  <a:gd name="T68" fmla="*/ 1 w 292"/>
                  <a:gd name="T69" fmla="*/ 6 h 452"/>
                  <a:gd name="T70" fmla="*/ 1 w 292"/>
                  <a:gd name="T71" fmla="*/ 6 h 452"/>
                  <a:gd name="T72" fmla="*/ 1 w 292"/>
                  <a:gd name="T73" fmla="*/ 6 h 45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92" h="452">
                    <a:moveTo>
                      <a:pt x="292" y="434"/>
                    </a:moveTo>
                    <a:lnTo>
                      <a:pt x="292" y="434"/>
                    </a:lnTo>
                    <a:lnTo>
                      <a:pt x="265" y="434"/>
                    </a:lnTo>
                    <a:lnTo>
                      <a:pt x="239" y="425"/>
                    </a:lnTo>
                    <a:lnTo>
                      <a:pt x="212" y="416"/>
                    </a:lnTo>
                    <a:lnTo>
                      <a:pt x="186" y="398"/>
                    </a:lnTo>
                    <a:lnTo>
                      <a:pt x="159" y="381"/>
                    </a:lnTo>
                    <a:lnTo>
                      <a:pt x="133" y="363"/>
                    </a:lnTo>
                    <a:lnTo>
                      <a:pt x="115" y="336"/>
                    </a:lnTo>
                    <a:lnTo>
                      <a:pt x="97" y="310"/>
                    </a:lnTo>
                    <a:lnTo>
                      <a:pt x="79" y="274"/>
                    </a:lnTo>
                    <a:lnTo>
                      <a:pt x="62" y="248"/>
                    </a:lnTo>
                    <a:lnTo>
                      <a:pt x="44" y="212"/>
                    </a:lnTo>
                    <a:lnTo>
                      <a:pt x="35" y="168"/>
                    </a:lnTo>
                    <a:lnTo>
                      <a:pt x="26" y="133"/>
                    </a:lnTo>
                    <a:lnTo>
                      <a:pt x="18" y="88"/>
                    </a:lnTo>
                    <a:lnTo>
                      <a:pt x="9" y="44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0" y="88"/>
                    </a:lnTo>
                    <a:lnTo>
                      <a:pt x="9" y="133"/>
                    </a:lnTo>
                    <a:lnTo>
                      <a:pt x="18" y="177"/>
                    </a:lnTo>
                    <a:lnTo>
                      <a:pt x="35" y="212"/>
                    </a:lnTo>
                    <a:lnTo>
                      <a:pt x="44" y="248"/>
                    </a:lnTo>
                    <a:lnTo>
                      <a:pt x="62" y="283"/>
                    </a:lnTo>
                    <a:lnTo>
                      <a:pt x="79" y="319"/>
                    </a:lnTo>
                    <a:lnTo>
                      <a:pt x="106" y="345"/>
                    </a:lnTo>
                    <a:lnTo>
                      <a:pt x="124" y="372"/>
                    </a:lnTo>
                    <a:lnTo>
                      <a:pt x="150" y="390"/>
                    </a:lnTo>
                    <a:lnTo>
                      <a:pt x="177" y="416"/>
                    </a:lnTo>
                    <a:lnTo>
                      <a:pt x="203" y="425"/>
                    </a:lnTo>
                    <a:lnTo>
                      <a:pt x="230" y="443"/>
                    </a:lnTo>
                    <a:lnTo>
                      <a:pt x="265" y="443"/>
                    </a:lnTo>
                    <a:lnTo>
                      <a:pt x="292" y="452"/>
                    </a:lnTo>
                    <a:lnTo>
                      <a:pt x="292" y="4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Freeform 25"/>
              <p:cNvSpPr>
                <a:spLocks/>
              </p:cNvSpPr>
              <p:nvPr/>
            </p:nvSpPr>
            <p:spPr bwMode="auto">
              <a:xfrm>
                <a:off x="1685" y="2159"/>
                <a:ext cx="671" cy="240"/>
              </a:xfrm>
              <a:custGeom>
                <a:avLst/>
                <a:gdLst>
                  <a:gd name="T0" fmla="*/ 0 w 956"/>
                  <a:gd name="T1" fmla="*/ 5 h 319"/>
                  <a:gd name="T2" fmla="*/ 1 w 956"/>
                  <a:gd name="T3" fmla="*/ 5 h 319"/>
                  <a:gd name="T4" fmla="*/ 1 w 956"/>
                  <a:gd name="T5" fmla="*/ 5 h 319"/>
                  <a:gd name="T6" fmla="*/ 1 w 956"/>
                  <a:gd name="T7" fmla="*/ 5 h 319"/>
                  <a:gd name="T8" fmla="*/ 1 w 956"/>
                  <a:gd name="T9" fmla="*/ 5 h 319"/>
                  <a:gd name="T10" fmla="*/ 1 w 956"/>
                  <a:gd name="T11" fmla="*/ 5 h 319"/>
                  <a:gd name="T12" fmla="*/ 1 w 956"/>
                  <a:gd name="T13" fmla="*/ 5 h 319"/>
                  <a:gd name="T14" fmla="*/ 1 w 956"/>
                  <a:gd name="T15" fmla="*/ 5 h 319"/>
                  <a:gd name="T16" fmla="*/ 2 w 956"/>
                  <a:gd name="T17" fmla="*/ 5 h 319"/>
                  <a:gd name="T18" fmla="*/ 2 w 956"/>
                  <a:gd name="T19" fmla="*/ 5 h 319"/>
                  <a:gd name="T20" fmla="*/ 3 w 956"/>
                  <a:gd name="T21" fmla="*/ 5 h 319"/>
                  <a:gd name="T22" fmla="*/ 3 w 956"/>
                  <a:gd name="T23" fmla="*/ 5 h 319"/>
                  <a:gd name="T24" fmla="*/ 3 w 956"/>
                  <a:gd name="T25" fmla="*/ 5 h 319"/>
                  <a:gd name="T26" fmla="*/ 4 w 956"/>
                  <a:gd name="T27" fmla="*/ 5 h 319"/>
                  <a:gd name="T28" fmla="*/ 4 w 956"/>
                  <a:gd name="T29" fmla="*/ 5 h 319"/>
                  <a:gd name="T30" fmla="*/ 4 w 956"/>
                  <a:gd name="T31" fmla="*/ 5 h 319"/>
                  <a:gd name="T32" fmla="*/ 4 w 956"/>
                  <a:gd name="T33" fmla="*/ 2 h 319"/>
                  <a:gd name="T34" fmla="*/ 4 w 956"/>
                  <a:gd name="T35" fmla="*/ 2 h 319"/>
                  <a:gd name="T36" fmla="*/ 4 w 956"/>
                  <a:gd name="T37" fmla="*/ 2 h 319"/>
                  <a:gd name="T38" fmla="*/ 4 w 956"/>
                  <a:gd name="T39" fmla="*/ 2 h 319"/>
                  <a:gd name="T40" fmla="*/ 3 w 956"/>
                  <a:gd name="T41" fmla="*/ 2 h 319"/>
                  <a:gd name="T42" fmla="*/ 3 w 956"/>
                  <a:gd name="T43" fmla="*/ 0 h 319"/>
                  <a:gd name="T44" fmla="*/ 2 w 956"/>
                  <a:gd name="T45" fmla="*/ 0 h 319"/>
                  <a:gd name="T46" fmla="*/ 2 w 956"/>
                  <a:gd name="T47" fmla="*/ 0 h 319"/>
                  <a:gd name="T48" fmla="*/ 1 w 956"/>
                  <a:gd name="T49" fmla="*/ 2 h 319"/>
                  <a:gd name="T50" fmla="*/ 1 w 956"/>
                  <a:gd name="T51" fmla="*/ 2 h 319"/>
                  <a:gd name="T52" fmla="*/ 1 w 956"/>
                  <a:gd name="T53" fmla="*/ 2 h 319"/>
                  <a:gd name="T54" fmla="*/ 1 w 956"/>
                  <a:gd name="T55" fmla="*/ 2 h 319"/>
                  <a:gd name="T56" fmla="*/ 1 w 956"/>
                  <a:gd name="T57" fmla="*/ 2 h 319"/>
                  <a:gd name="T58" fmla="*/ 1 w 956"/>
                  <a:gd name="T59" fmla="*/ 2 h 319"/>
                  <a:gd name="T60" fmla="*/ 1 w 956"/>
                  <a:gd name="T61" fmla="*/ 2 h 319"/>
                  <a:gd name="T62" fmla="*/ 0 w 956"/>
                  <a:gd name="T63" fmla="*/ 2 h 319"/>
                  <a:gd name="T64" fmla="*/ 0 w 956"/>
                  <a:gd name="T65" fmla="*/ 2 h 3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56" h="319">
                    <a:moveTo>
                      <a:pt x="0" y="284"/>
                    </a:moveTo>
                    <a:lnTo>
                      <a:pt x="0" y="284"/>
                    </a:lnTo>
                    <a:lnTo>
                      <a:pt x="0" y="292"/>
                    </a:lnTo>
                    <a:lnTo>
                      <a:pt x="9" y="292"/>
                    </a:lnTo>
                    <a:lnTo>
                      <a:pt x="18" y="292"/>
                    </a:lnTo>
                    <a:lnTo>
                      <a:pt x="36" y="292"/>
                    </a:lnTo>
                    <a:lnTo>
                      <a:pt x="53" y="292"/>
                    </a:lnTo>
                    <a:lnTo>
                      <a:pt x="71" y="292"/>
                    </a:lnTo>
                    <a:lnTo>
                      <a:pt x="89" y="292"/>
                    </a:lnTo>
                    <a:lnTo>
                      <a:pt x="106" y="301"/>
                    </a:lnTo>
                    <a:lnTo>
                      <a:pt x="133" y="301"/>
                    </a:lnTo>
                    <a:lnTo>
                      <a:pt x="160" y="301"/>
                    </a:lnTo>
                    <a:lnTo>
                      <a:pt x="186" y="301"/>
                    </a:lnTo>
                    <a:lnTo>
                      <a:pt x="222" y="310"/>
                    </a:lnTo>
                    <a:lnTo>
                      <a:pt x="248" y="310"/>
                    </a:lnTo>
                    <a:lnTo>
                      <a:pt x="283" y="310"/>
                    </a:lnTo>
                    <a:lnTo>
                      <a:pt x="319" y="310"/>
                    </a:lnTo>
                    <a:lnTo>
                      <a:pt x="354" y="310"/>
                    </a:lnTo>
                    <a:lnTo>
                      <a:pt x="390" y="319"/>
                    </a:lnTo>
                    <a:lnTo>
                      <a:pt x="425" y="319"/>
                    </a:lnTo>
                    <a:lnTo>
                      <a:pt x="469" y="319"/>
                    </a:lnTo>
                    <a:lnTo>
                      <a:pt x="505" y="319"/>
                    </a:lnTo>
                    <a:lnTo>
                      <a:pt x="549" y="319"/>
                    </a:lnTo>
                    <a:lnTo>
                      <a:pt x="584" y="310"/>
                    </a:lnTo>
                    <a:lnTo>
                      <a:pt x="629" y="310"/>
                    </a:lnTo>
                    <a:lnTo>
                      <a:pt x="664" y="310"/>
                    </a:lnTo>
                    <a:lnTo>
                      <a:pt x="708" y="310"/>
                    </a:lnTo>
                    <a:lnTo>
                      <a:pt x="753" y="301"/>
                    </a:lnTo>
                    <a:lnTo>
                      <a:pt x="788" y="301"/>
                    </a:lnTo>
                    <a:lnTo>
                      <a:pt x="832" y="292"/>
                    </a:lnTo>
                    <a:lnTo>
                      <a:pt x="876" y="292"/>
                    </a:lnTo>
                    <a:lnTo>
                      <a:pt x="912" y="284"/>
                    </a:lnTo>
                    <a:lnTo>
                      <a:pt x="956" y="275"/>
                    </a:lnTo>
                    <a:lnTo>
                      <a:pt x="956" y="44"/>
                    </a:lnTo>
                    <a:lnTo>
                      <a:pt x="912" y="35"/>
                    </a:lnTo>
                    <a:lnTo>
                      <a:pt x="876" y="27"/>
                    </a:lnTo>
                    <a:lnTo>
                      <a:pt x="832" y="27"/>
                    </a:lnTo>
                    <a:lnTo>
                      <a:pt x="788" y="18"/>
                    </a:lnTo>
                    <a:lnTo>
                      <a:pt x="753" y="18"/>
                    </a:lnTo>
                    <a:lnTo>
                      <a:pt x="708" y="9"/>
                    </a:lnTo>
                    <a:lnTo>
                      <a:pt x="664" y="9"/>
                    </a:lnTo>
                    <a:lnTo>
                      <a:pt x="629" y="9"/>
                    </a:lnTo>
                    <a:lnTo>
                      <a:pt x="584" y="0"/>
                    </a:lnTo>
                    <a:lnTo>
                      <a:pt x="549" y="0"/>
                    </a:lnTo>
                    <a:lnTo>
                      <a:pt x="505" y="0"/>
                    </a:lnTo>
                    <a:lnTo>
                      <a:pt x="469" y="0"/>
                    </a:lnTo>
                    <a:lnTo>
                      <a:pt x="425" y="0"/>
                    </a:lnTo>
                    <a:lnTo>
                      <a:pt x="390" y="0"/>
                    </a:lnTo>
                    <a:lnTo>
                      <a:pt x="354" y="0"/>
                    </a:lnTo>
                    <a:lnTo>
                      <a:pt x="319" y="9"/>
                    </a:lnTo>
                    <a:lnTo>
                      <a:pt x="283" y="9"/>
                    </a:lnTo>
                    <a:lnTo>
                      <a:pt x="248" y="9"/>
                    </a:lnTo>
                    <a:lnTo>
                      <a:pt x="222" y="9"/>
                    </a:lnTo>
                    <a:lnTo>
                      <a:pt x="186" y="9"/>
                    </a:lnTo>
                    <a:lnTo>
                      <a:pt x="160" y="18"/>
                    </a:lnTo>
                    <a:lnTo>
                      <a:pt x="133" y="18"/>
                    </a:lnTo>
                    <a:lnTo>
                      <a:pt x="106" y="18"/>
                    </a:lnTo>
                    <a:lnTo>
                      <a:pt x="89" y="18"/>
                    </a:lnTo>
                    <a:lnTo>
                      <a:pt x="71" y="18"/>
                    </a:lnTo>
                    <a:lnTo>
                      <a:pt x="53" y="27"/>
                    </a:lnTo>
                    <a:lnTo>
                      <a:pt x="36" y="27"/>
                    </a:lnTo>
                    <a:lnTo>
                      <a:pt x="18" y="27"/>
                    </a:lnTo>
                    <a:lnTo>
                      <a:pt x="9" y="27"/>
                    </a:lnTo>
                    <a:lnTo>
                      <a:pt x="0" y="27"/>
                    </a:lnTo>
                    <a:lnTo>
                      <a:pt x="0" y="284"/>
                    </a:lnTo>
                    <a:close/>
                  </a:path>
                </a:pathLst>
              </a:custGeom>
              <a:solidFill>
                <a:srgbClr val="FFCC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26"/>
              <p:cNvSpPr>
                <a:spLocks/>
              </p:cNvSpPr>
              <p:nvPr/>
            </p:nvSpPr>
            <p:spPr bwMode="auto">
              <a:xfrm>
                <a:off x="1685" y="2359"/>
                <a:ext cx="678" cy="40"/>
              </a:xfrm>
              <a:custGeom>
                <a:avLst/>
                <a:gdLst>
                  <a:gd name="T0" fmla="*/ 5 w 965"/>
                  <a:gd name="T1" fmla="*/ 0 h 53"/>
                  <a:gd name="T2" fmla="*/ 4 w 965"/>
                  <a:gd name="T3" fmla="*/ 2 h 53"/>
                  <a:gd name="T4" fmla="*/ 4 w 965"/>
                  <a:gd name="T5" fmla="*/ 2 h 53"/>
                  <a:gd name="T6" fmla="*/ 4 w 965"/>
                  <a:gd name="T7" fmla="*/ 2 h 53"/>
                  <a:gd name="T8" fmla="*/ 3 w 965"/>
                  <a:gd name="T9" fmla="*/ 2 h 53"/>
                  <a:gd name="T10" fmla="*/ 3 w 965"/>
                  <a:gd name="T11" fmla="*/ 2 h 53"/>
                  <a:gd name="T12" fmla="*/ 3 w 965"/>
                  <a:gd name="T13" fmla="*/ 2 h 53"/>
                  <a:gd name="T14" fmla="*/ 2 w 965"/>
                  <a:gd name="T15" fmla="*/ 2 h 53"/>
                  <a:gd name="T16" fmla="*/ 1 w 965"/>
                  <a:gd name="T17" fmla="*/ 2 h 53"/>
                  <a:gd name="T18" fmla="*/ 1 w 965"/>
                  <a:gd name="T19" fmla="*/ 2 h 53"/>
                  <a:gd name="T20" fmla="*/ 1 w 965"/>
                  <a:gd name="T21" fmla="*/ 2 h 53"/>
                  <a:gd name="T22" fmla="*/ 1 w 965"/>
                  <a:gd name="T23" fmla="*/ 2 h 53"/>
                  <a:gd name="T24" fmla="*/ 1 w 965"/>
                  <a:gd name="T25" fmla="*/ 2 h 53"/>
                  <a:gd name="T26" fmla="*/ 1 w 965"/>
                  <a:gd name="T27" fmla="*/ 2 h 53"/>
                  <a:gd name="T28" fmla="*/ 1 w 965"/>
                  <a:gd name="T29" fmla="*/ 2 h 53"/>
                  <a:gd name="T30" fmla="*/ 1 w 965"/>
                  <a:gd name="T31" fmla="*/ 2 h 53"/>
                  <a:gd name="T32" fmla="*/ 0 w 965"/>
                  <a:gd name="T33" fmla="*/ 2 h 53"/>
                  <a:gd name="T34" fmla="*/ 0 w 965"/>
                  <a:gd name="T35" fmla="*/ 2 h 53"/>
                  <a:gd name="T36" fmla="*/ 1 w 965"/>
                  <a:gd name="T37" fmla="*/ 2 h 53"/>
                  <a:gd name="T38" fmla="*/ 1 w 965"/>
                  <a:gd name="T39" fmla="*/ 2 h 53"/>
                  <a:gd name="T40" fmla="*/ 1 w 965"/>
                  <a:gd name="T41" fmla="*/ 2 h 53"/>
                  <a:gd name="T42" fmla="*/ 1 w 965"/>
                  <a:gd name="T43" fmla="*/ 2 h 53"/>
                  <a:gd name="T44" fmla="*/ 1 w 965"/>
                  <a:gd name="T45" fmla="*/ 2 h 53"/>
                  <a:gd name="T46" fmla="*/ 1 w 965"/>
                  <a:gd name="T47" fmla="*/ 2 h 53"/>
                  <a:gd name="T48" fmla="*/ 1 w 965"/>
                  <a:gd name="T49" fmla="*/ 2 h 53"/>
                  <a:gd name="T50" fmla="*/ 2 w 965"/>
                  <a:gd name="T51" fmla="*/ 2 h 53"/>
                  <a:gd name="T52" fmla="*/ 2 w 965"/>
                  <a:gd name="T53" fmla="*/ 2 h 53"/>
                  <a:gd name="T54" fmla="*/ 3 w 965"/>
                  <a:gd name="T55" fmla="*/ 2 h 53"/>
                  <a:gd name="T56" fmla="*/ 3 w 965"/>
                  <a:gd name="T57" fmla="*/ 2 h 53"/>
                  <a:gd name="T58" fmla="*/ 3 w 965"/>
                  <a:gd name="T59" fmla="*/ 2 h 53"/>
                  <a:gd name="T60" fmla="*/ 4 w 965"/>
                  <a:gd name="T61" fmla="*/ 2 h 53"/>
                  <a:gd name="T62" fmla="*/ 4 w 965"/>
                  <a:gd name="T63" fmla="*/ 2 h 53"/>
                  <a:gd name="T64" fmla="*/ 4 w 965"/>
                  <a:gd name="T65" fmla="*/ 2 h 53"/>
                  <a:gd name="T66" fmla="*/ 5 w 965"/>
                  <a:gd name="T67" fmla="*/ 2 h 53"/>
                  <a:gd name="T68" fmla="*/ 5 w 965"/>
                  <a:gd name="T69" fmla="*/ 2 h 53"/>
                  <a:gd name="T70" fmla="*/ 4 w 965"/>
                  <a:gd name="T71" fmla="*/ 2 h 5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965" h="53">
                    <a:moveTo>
                      <a:pt x="947" y="9"/>
                    </a:moveTo>
                    <a:lnTo>
                      <a:pt x="956" y="0"/>
                    </a:lnTo>
                    <a:lnTo>
                      <a:pt x="912" y="9"/>
                    </a:lnTo>
                    <a:lnTo>
                      <a:pt x="876" y="18"/>
                    </a:lnTo>
                    <a:lnTo>
                      <a:pt x="832" y="26"/>
                    </a:lnTo>
                    <a:lnTo>
                      <a:pt x="788" y="26"/>
                    </a:lnTo>
                    <a:lnTo>
                      <a:pt x="753" y="26"/>
                    </a:lnTo>
                    <a:lnTo>
                      <a:pt x="708" y="35"/>
                    </a:lnTo>
                    <a:lnTo>
                      <a:pt x="664" y="35"/>
                    </a:lnTo>
                    <a:lnTo>
                      <a:pt x="629" y="35"/>
                    </a:lnTo>
                    <a:lnTo>
                      <a:pt x="584" y="44"/>
                    </a:lnTo>
                    <a:lnTo>
                      <a:pt x="549" y="44"/>
                    </a:lnTo>
                    <a:lnTo>
                      <a:pt x="505" y="44"/>
                    </a:lnTo>
                    <a:lnTo>
                      <a:pt x="469" y="44"/>
                    </a:lnTo>
                    <a:lnTo>
                      <a:pt x="425" y="44"/>
                    </a:lnTo>
                    <a:lnTo>
                      <a:pt x="390" y="44"/>
                    </a:lnTo>
                    <a:lnTo>
                      <a:pt x="354" y="44"/>
                    </a:lnTo>
                    <a:lnTo>
                      <a:pt x="319" y="44"/>
                    </a:lnTo>
                    <a:lnTo>
                      <a:pt x="283" y="35"/>
                    </a:lnTo>
                    <a:lnTo>
                      <a:pt x="248" y="35"/>
                    </a:lnTo>
                    <a:lnTo>
                      <a:pt x="222" y="35"/>
                    </a:lnTo>
                    <a:lnTo>
                      <a:pt x="186" y="35"/>
                    </a:lnTo>
                    <a:lnTo>
                      <a:pt x="160" y="26"/>
                    </a:lnTo>
                    <a:lnTo>
                      <a:pt x="133" y="26"/>
                    </a:lnTo>
                    <a:lnTo>
                      <a:pt x="106" y="26"/>
                    </a:lnTo>
                    <a:lnTo>
                      <a:pt x="89" y="26"/>
                    </a:lnTo>
                    <a:lnTo>
                      <a:pt x="71" y="26"/>
                    </a:lnTo>
                    <a:lnTo>
                      <a:pt x="53" y="18"/>
                    </a:lnTo>
                    <a:lnTo>
                      <a:pt x="36" y="18"/>
                    </a:lnTo>
                    <a:lnTo>
                      <a:pt x="18" y="18"/>
                    </a:lnTo>
                    <a:lnTo>
                      <a:pt x="9" y="18"/>
                    </a:lnTo>
                    <a:lnTo>
                      <a:pt x="0" y="18"/>
                    </a:lnTo>
                    <a:lnTo>
                      <a:pt x="0" y="26"/>
                    </a:lnTo>
                    <a:lnTo>
                      <a:pt x="9" y="26"/>
                    </a:lnTo>
                    <a:lnTo>
                      <a:pt x="18" y="26"/>
                    </a:lnTo>
                    <a:lnTo>
                      <a:pt x="36" y="35"/>
                    </a:lnTo>
                    <a:lnTo>
                      <a:pt x="53" y="35"/>
                    </a:lnTo>
                    <a:lnTo>
                      <a:pt x="71" y="35"/>
                    </a:lnTo>
                    <a:lnTo>
                      <a:pt x="89" y="35"/>
                    </a:lnTo>
                    <a:lnTo>
                      <a:pt x="106" y="35"/>
                    </a:lnTo>
                    <a:lnTo>
                      <a:pt x="133" y="44"/>
                    </a:lnTo>
                    <a:lnTo>
                      <a:pt x="160" y="44"/>
                    </a:lnTo>
                    <a:lnTo>
                      <a:pt x="186" y="44"/>
                    </a:lnTo>
                    <a:lnTo>
                      <a:pt x="222" y="44"/>
                    </a:lnTo>
                    <a:lnTo>
                      <a:pt x="248" y="53"/>
                    </a:lnTo>
                    <a:lnTo>
                      <a:pt x="283" y="53"/>
                    </a:lnTo>
                    <a:lnTo>
                      <a:pt x="319" y="53"/>
                    </a:lnTo>
                    <a:lnTo>
                      <a:pt x="354" y="53"/>
                    </a:lnTo>
                    <a:lnTo>
                      <a:pt x="390" y="53"/>
                    </a:lnTo>
                    <a:lnTo>
                      <a:pt x="425" y="53"/>
                    </a:lnTo>
                    <a:lnTo>
                      <a:pt x="469" y="53"/>
                    </a:lnTo>
                    <a:lnTo>
                      <a:pt x="505" y="53"/>
                    </a:lnTo>
                    <a:lnTo>
                      <a:pt x="549" y="53"/>
                    </a:lnTo>
                    <a:lnTo>
                      <a:pt x="584" y="53"/>
                    </a:lnTo>
                    <a:lnTo>
                      <a:pt x="629" y="53"/>
                    </a:lnTo>
                    <a:lnTo>
                      <a:pt x="664" y="53"/>
                    </a:lnTo>
                    <a:lnTo>
                      <a:pt x="708" y="44"/>
                    </a:lnTo>
                    <a:lnTo>
                      <a:pt x="753" y="44"/>
                    </a:lnTo>
                    <a:lnTo>
                      <a:pt x="788" y="35"/>
                    </a:lnTo>
                    <a:lnTo>
                      <a:pt x="832" y="35"/>
                    </a:lnTo>
                    <a:lnTo>
                      <a:pt x="876" y="26"/>
                    </a:lnTo>
                    <a:lnTo>
                      <a:pt x="912" y="26"/>
                    </a:lnTo>
                    <a:lnTo>
                      <a:pt x="956" y="18"/>
                    </a:lnTo>
                    <a:lnTo>
                      <a:pt x="965" y="9"/>
                    </a:lnTo>
                    <a:lnTo>
                      <a:pt x="956" y="18"/>
                    </a:lnTo>
                    <a:lnTo>
                      <a:pt x="965" y="18"/>
                    </a:lnTo>
                    <a:lnTo>
                      <a:pt x="965" y="9"/>
                    </a:lnTo>
                    <a:lnTo>
                      <a:pt x="947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 27"/>
              <p:cNvSpPr>
                <a:spLocks/>
              </p:cNvSpPr>
              <p:nvPr/>
            </p:nvSpPr>
            <p:spPr bwMode="auto">
              <a:xfrm>
                <a:off x="2350" y="2185"/>
                <a:ext cx="13" cy="181"/>
              </a:xfrm>
              <a:custGeom>
                <a:avLst/>
                <a:gdLst>
                  <a:gd name="T0" fmla="*/ 1 w 18"/>
                  <a:gd name="T1" fmla="*/ 2 h 240"/>
                  <a:gd name="T2" fmla="*/ 0 w 18"/>
                  <a:gd name="T3" fmla="*/ 2 h 240"/>
                  <a:gd name="T4" fmla="*/ 0 w 18"/>
                  <a:gd name="T5" fmla="*/ 4 h 240"/>
                  <a:gd name="T6" fmla="*/ 1 w 18"/>
                  <a:gd name="T7" fmla="*/ 4 h 240"/>
                  <a:gd name="T8" fmla="*/ 1 w 18"/>
                  <a:gd name="T9" fmla="*/ 2 h 240"/>
                  <a:gd name="T10" fmla="*/ 1 w 18"/>
                  <a:gd name="T11" fmla="*/ 0 h 240"/>
                  <a:gd name="T12" fmla="*/ 1 w 18"/>
                  <a:gd name="T13" fmla="*/ 2 h 240"/>
                  <a:gd name="T14" fmla="*/ 1 w 18"/>
                  <a:gd name="T15" fmla="*/ 0 h 240"/>
                  <a:gd name="T16" fmla="*/ 1 w 18"/>
                  <a:gd name="T17" fmla="*/ 0 h 240"/>
                  <a:gd name="T18" fmla="*/ 1 w 18"/>
                  <a:gd name="T19" fmla="*/ 2 h 2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" h="240">
                    <a:moveTo>
                      <a:pt x="9" y="18"/>
                    </a:moveTo>
                    <a:lnTo>
                      <a:pt x="0" y="9"/>
                    </a:lnTo>
                    <a:lnTo>
                      <a:pt x="0" y="240"/>
                    </a:lnTo>
                    <a:lnTo>
                      <a:pt x="18" y="240"/>
                    </a:lnTo>
                    <a:lnTo>
                      <a:pt x="18" y="9"/>
                    </a:lnTo>
                    <a:lnTo>
                      <a:pt x="9" y="0"/>
                    </a:lnTo>
                    <a:lnTo>
                      <a:pt x="18" y="9"/>
                    </a:lnTo>
                    <a:lnTo>
                      <a:pt x="18" y="0"/>
                    </a:lnTo>
                    <a:lnTo>
                      <a:pt x="9" y="0"/>
                    </a:lnTo>
                    <a:lnTo>
                      <a:pt x="9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28"/>
              <p:cNvSpPr>
                <a:spLocks/>
              </p:cNvSpPr>
              <p:nvPr/>
            </p:nvSpPr>
            <p:spPr bwMode="auto">
              <a:xfrm>
                <a:off x="1679" y="2152"/>
                <a:ext cx="677" cy="47"/>
              </a:xfrm>
              <a:custGeom>
                <a:avLst/>
                <a:gdLst>
                  <a:gd name="T0" fmla="*/ 1 w 965"/>
                  <a:gd name="T1" fmla="*/ 2 h 62"/>
                  <a:gd name="T2" fmla="*/ 1 w 965"/>
                  <a:gd name="T3" fmla="*/ 2 h 62"/>
                  <a:gd name="T4" fmla="*/ 1 w 965"/>
                  <a:gd name="T5" fmla="*/ 2 h 62"/>
                  <a:gd name="T6" fmla="*/ 1 w 965"/>
                  <a:gd name="T7" fmla="*/ 2 h 62"/>
                  <a:gd name="T8" fmla="*/ 1 w 965"/>
                  <a:gd name="T9" fmla="*/ 2 h 62"/>
                  <a:gd name="T10" fmla="*/ 1 w 965"/>
                  <a:gd name="T11" fmla="*/ 2 h 62"/>
                  <a:gd name="T12" fmla="*/ 1 w 965"/>
                  <a:gd name="T13" fmla="*/ 2 h 62"/>
                  <a:gd name="T14" fmla="*/ 1 w 965"/>
                  <a:gd name="T15" fmla="*/ 2 h 62"/>
                  <a:gd name="T16" fmla="*/ 1 w 965"/>
                  <a:gd name="T17" fmla="*/ 2 h 62"/>
                  <a:gd name="T18" fmla="*/ 2 w 965"/>
                  <a:gd name="T19" fmla="*/ 2 h 62"/>
                  <a:gd name="T20" fmla="*/ 3 w 965"/>
                  <a:gd name="T21" fmla="*/ 2 h 62"/>
                  <a:gd name="T22" fmla="*/ 3 w 965"/>
                  <a:gd name="T23" fmla="*/ 2 h 62"/>
                  <a:gd name="T24" fmla="*/ 3 w 965"/>
                  <a:gd name="T25" fmla="*/ 2 h 62"/>
                  <a:gd name="T26" fmla="*/ 4 w 965"/>
                  <a:gd name="T27" fmla="*/ 2 h 62"/>
                  <a:gd name="T28" fmla="*/ 4 w 965"/>
                  <a:gd name="T29" fmla="*/ 2 h 62"/>
                  <a:gd name="T30" fmla="*/ 4 w 965"/>
                  <a:gd name="T31" fmla="*/ 2 h 62"/>
                  <a:gd name="T32" fmla="*/ 5 w 965"/>
                  <a:gd name="T33" fmla="*/ 2 h 62"/>
                  <a:gd name="T34" fmla="*/ 4 w 965"/>
                  <a:gd name="T35" fmla="*/ 2 h 62"/>
                  <a:gd name="T36" fmla="*/ 4 w 965"/>
                  <a:gd name="T37" fmla="*/ 2 h 62"/>
                  <a:gd name="T38" fmla="*/ 4 w 965"/>
                  <a:gd name="T39" fmla="*/ 2 h 62"/>
                  <a:gd name="T40" fmla="*/ 3 w 965"/>
                  <a:gd name="T41" fmla="*/ 2 h 62"/>
                  <a:gd name="T42" fmla="*/ 3 w 965"/>
                  <a:gd name="T43" fmla="*/ 2 h 62"/>
                  <a:gd name="T44" fmla="*/ 3 w 965"/>
                  <a:gd name="T45" fmla="*/ 0 h 62"/>
                  <a:gd name="T46" fmla="*/ 2 w 965"/>
                  <a:gd name="T47" fmla="*/ 0 h 62"/>
                  <a:gd name="T48" fmla="*/ 2 w 965"/>
                  <a:gd name="T49" fmla="*/ 2 h 62"/>
                  <a:gd name="T50" fmla="*/ 1 w 965"/>
                  <a:gd name="T51" fmla="*/ 2 h 62"/>
                  <a:gd name="T52" fmla="*/ 1 w 965"/>
                  <a:gd name="T53" fmla="*/ 2 h 62"/>
                  <a:gd name="T54" fmla="*/ 1 w 965"/>
                  <a:gd name="T55" fmla="*/ 2 h 62"/>
                  <a:gd name="T56" fmla="*/ 1 w 965"/>
                  <a:gd name="T57" fmla="*/ 2 h 62"/>
                  <a:gd name="T58" fmla="*/ 1 w 965"/>
                  <a:gd name="T59" fmla="*/ 2 h 62"/>
                  <a:gd name="T60" fmla="*/ 1 w 965"/>
                  <a:gd name="T61" fmla="*/ 2 h 62"/>
                  <a:gd name="T62" fmla="*/ 1 w 965"/>
                  <a:gd name="T63" fmla="*/ 2 h 62"/>
                  <a:gd name="T64" fmla="*/ 1 w 965"/>
                  <a:gd name="T65" fmla="*/ 2 h 62"/>
                  <a:gd name="T66" fmla="*/ 0 w 965"/>
                  <a:gd name="T67" fmla="*/ 2 h 62"/>
                  <a:gd name="T68" fmla="*/ 0 w 965"/>
                  <a:gd name="T69" fmla="*/ 2 h 62"/>
                  <a:gd name="T70" fmla="*/ 1 w 965"/>
                  <a:gd name="T71" fmla="*/ 2 h 6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965" h="62">
                    <a:moveTo>
                      <a:pt x="18" y="36"/>
                    </a:moveTo>
                    <a:lnTo>
                      <a:pt x="9" y="44"/>
                    </a:lnTo>
                    <a:lnTo>
                      <a:pt x="18" y="44"/>
                    </a:lnTo>
                    <a:lnTo>
                      <a:pt x="27" y="44"/>
                    </a:lnTo>
                    <a:lnTo>
                      <a:pt x="45" y="44"/>
                    </a:lnTo>
                    <a:lnTo>
                      <a:pt x="62" y="36"/>
                    </a:lnTo>
                    <a:lnTo>
                      <a:pt x="80" y="36"/>
                    </a:lnTo>
                    <a:lnTo>
                      <a:pt x="98" y="36"/>
                    </a:lnTo>
                    <a:lnTo>
                      <a:pt x="115" y="36"/>
                    </a:lnTo>
                    <a:lnTo>
                      <a:pt x="142" y="27"/>
                    </a:lnTo>
                    <a:lnTo>
                      <a:pt x="169" y="27"/>
                    </a:lnTo>
                    <a:lnTo>
                      <a:pt x="195" y="27"/>
                    </a:lnTo>
                    <a:lnTo>
                      <a:pt x="231" y="27"/>
                    </a:lnTo>
                    <a:lnTo>
                      <a:pt x="257" y="27"/>
                    </a:lnTo>
                    <a:lnTo>
                      <a:pt x="292" y="18"/>
                    </a:lnTo>
                    <a:lnTo>
                      <a:pt x="328" y="18"/>
                    </a:lnTo>
                    <a:lnTo>
                      <a:pt x="363" y="18"/>
                    </a:lnTo>
                    <a:lnTo>
                      <a:pt x="399" y="18"/>
                    </a:lnTo>
                    <a:lnTo>
                      <a:pt x="434" y="18"/>
                    </a:lnTo>
                    <a:lnTo>
                      <a:pt x="478" y="18"/>
                    </a:lnTo>
                    <a:lnTo>
                      <a:pt x="514" y="18"/>
                    </a:lnTo>
                    <a:lnTo>
                      <a:pt x="558" y="18"/>
                    </a:lnTo>
                    <a:lnTo>
                      <a:pt x="593" y="18"/>
                    </a:lnTo>
                    <a:lnTo>
                      <a:pt x="638" y="18"/>
                    </a:lnTo>
                    <a:lnTo>
                      <a:pt x="673" y="27"/>
                    </a:lnTo>
                    <a:lnTo>
                      <a:pt x="717" y="27"/>
                    </a:lnTo>
                    <a:lnTo>
                      <a:pt x="762" y="27"/>
                    </a:lnTo>
                    <a:lnTo>
                      <a:pt x="797" y="36"/>
                    </a:lnTo>
                    <a:lnTo>
                      <a:pt x="841" y="36"/>
                    </a:lnTo>
                    <a:lnTo>
                      <a:pt x="885" y="44"/>
                    </a:lnTo>
                    <a:lnTo>
                      <a:pt x="921" y="53"/>
                    </a:lnTo>
                    <a:lnTo>
                      <a:pt x="965" y="62"/>
                    </a:lnTo>
                    <a:lnTo>
                      <a:pt x="965" y="44"/>
                    </a:lnTo>
                    <a:lnTo>
                      <a:pt x="921" y="36"/>
                    </a:lnTo>
                    <a:lnTo>
                      <a:pt x="885" y="36"/>
                    </a:lnTo>
                    <a:lnTo>
                      <a:pt x="841" y="27"/>
                    </a:lnTo>
                    <a:lnTo>
                      <a:pt x="797" y="18"/>
                    </a:lnTo>
                    <a:lnTo>
                      <a:pt x="762" y="18"/>
                    </a:lnTo>
                    <a:lnTo>
                      <a:pt x="717" y="9"/>
                    </a:lnTo>
                    <a:lnTo>
                      <a:pt x="673" y="9"/>
                    </a:lnTo>
                    <a:lnTo>
                      <a:pt x="638" y="9"/>
                    </a:lnTo>
                    <a:lnTo>
                      <a:pt x="593" y="9"/>
                    </a:lnTo>
                    <a:lnTo>
                      <a:pt x="558" y="0"/>
                    </a:lnTo>
                    <a:lnTo>
                      <a:pt x="514" y="0"/>
                    </a:lnTo>
                    <a:lnTo>
                      <a:pt x="478" y="0"/>
                    </a:lnTo>
                    <a:lnTo>
                      <a:pt x="434" y="0"/>
                    </a:lnTo>
                    <a:lnTo>
                      <a:pt x="399" y="0"/>
                    </a:lnTo>
                    <a:lnTo>
                      <a:pt x="363" y="9"/>
                    </a:lnTo>
                    <a:lnTo>
                      <a:pt x="328" y="9"/>
                    </a:lnTo>
                    <a:lnTo>
                      <a:pt x="292" y="9"/>
                    </a:lnTo>
                    <a:lnTo>
                      <a:pt x="257" y="9"/>
                    </a:lnTo>
                    <a:lnTo>
                      <a:pt x="231" y="9"/>
                    </a:lnTo>
                    <a:lnTo>
                      <a:pt x="195" y="18"/>
                    </a:lnTo>
                    <a:lnTo>
                      <a:pt x="169" y="18"/>
                    </a:lnTo>
                    <a:lnTo>
                      <a:pt x="142" y="18"/>
                    </a:lnTo>
                    <a:lnTo>
                      <a:pt x="115" y="18"/>
                    </a:lnTo>
                    <a:lnTo>
                      <a:pt x="98" y="27"/>
                    </a:lnTo>
                    <a:lnTo>
                      <a:pt x="80" y="27"/>
                    </a:lnTo>
                    <a:lnTo>
                      <a:pt x="62" y="27"/>
                    </a:lnTo>
                    <a:lnTo>
                      <a:pt x="45" y="27"/>
                    </a:lnTo>
                    <a:lnTo>
                      <a:pt x="27" y="27"/>
                    </a:lnTo>
                    <a:lnTo>
                      <a:pt x="18" y="27"/>
                    </a:lnTo>
                    <a:lnTo>
                      <a:pt x="9" y="27"/>
                    </a:lnTo>
                    <a:lnTo>
                      <a:pt x="9" y="36"/>
                    </a:lnTo>
                    <a:lnTo>
                      <a:pt x="0" y="36"/>
                    </a:lnTo>
                    <a:lnTo>
                      <a:pt x="9" y="36"/>
                    </a:lnTo>
                    <a:lnTo>
                      <a:pt x="0" y="36"/>
                    </a:lnTo>
                    <a:lnTo>
                      <a:pt x="18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29"/>
              <p:cNvSpPr>
                <a:spLocks/>
              </p:cNvSpPr>
              <p:nvPr/>
            </p:nvSpPr>
            <p:spPr bwMode="auto">
              <a:xfrm>
                <a:off x="1679" y="2179"/>
                <a:ext cx="12" cy="199"/>
              </a:xfrm>
              <a:custGeom>
                <a:avLst/>
                <a:gdLst>
                  <a:gd name="T0" fmla="*/ 1 w 18"/>
                  <a:gd name="T1" fmla="*/ 4 h 265"/>
                  <a:gd name="T2" fmla="*/ 1 w 18"/>
                  <a:gd name="T3" fmla="*/ 4 h 265"/>
                  <a:gd name="T4" fmla="*/ 1 w 18"/>
                  <a:gd name="T5" fmla="*/ 0 h 265"/>
                  <a:gd name="T6" fmla="*/ 0 w 18"/>
                  <a:gd name="T7" fmla="*/ 0 h 265"/>
                  <a:gd name="T8" fmla="*/ 0 w 18"/>
                  <a:gd name="T9" fmla="*/ 4 h 265"/>
                  <a:gd name="T10" fmla="*/ 1 w 18"/>
                  <a:gd name="T11" fmla="*/ 4 h 265"/>
                  <a:gd name="T12" fmla="*/ 0 w 18"/>
                  <a:gd name="T13" fmla="*/ 4 h 265"/>
                  <a:gd name="T14" fmla="*/ 0 w 18"/>
                  <a:gd name="T15" fmla="*/ 4 h 265"/>
                  <a:gd name="T16" fmla="*/ 1 w 18"/>
                  <a:gd name="T17" fmla="*/ 4 h 265"/>
                  <a:gd name="T18" fmla="*/ 1 w 18"/>
                  <a:gd name="T19" fmla="*/ 4 h 26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" h="265">
                    <a:moveTo>
                      <a:pt x="9" y="257"/>
                    </a:moveTo>
                    <a:lnTo>
                      <a:pt x="18" y="257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57"/>
                    </a:lnTo>
                    <a:lnTo>
                      <a:pt x="9" y="265"/>
                    </a:lnTo>
                    <a:lnTo>
                      <a:pt x="0" y="257"/>
                    </a:lnTo>
                    <a:lnTo>
                      <a:pt x="0" y="265"/>
                    </a:lnTo>
                    <a:lnTo>
                      <a:pt x="9" y="265"/>
                    </a:lnTo>
                    <a:lnTo>
                      <a:pt x="9" y="2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Freeform 30"/>
              <p:cNvSpPr>
                <a:spLocks/>
              </p:cNvSpPr>
              <p:nvPr/>
            </p:nvSpPr>
            <p:spPr bwMode="auto">
              <a:xfrm>
                <a:off x="1536" y="1640"/>
                <a:ext cx="211" cy="100"/>
              </a:xfrm>
              <a:custGeom>
                <a:avLst/>
                <a:gdLst>
                  <a:gd name="T0" fmla="*/ 0 w 301"/>
                  <a:gd name="T1" fmla="*/ 2 h 133"/>
                  <a:gd name="T2" fmla="*/ 0 w 301"/>
                  <a:gd name="T3" fmla="*/ 2 h 133"/>
                  <a:gd name="T4" fmla="*/ 1 w 301"/>
                  <a:gd name="T5" fmla="*/ 2 h 133"/>
                  <a:gd name="T6" fmla="*/ 1 w 301"/>
                  <a:gd name="T7" fmla="*/ 2 h 133"/>
                  <a:gd name="T8" fmla="*/ 1 w 301"/>
                  <a:gd name="T9" fmla="*/ 2 h 133"/>
                  <a:gd name="T10" fmla="*/ 1 w 301"/>
                  <a:gd name="T11" fmla="*/ 0 h 133"/>
                  <a:gd name="T12" fmla="*/ 1 w 301"/>
                  <a:gd name="T13" fmla="*/ 0 h 133"/>
                  <a:gd name="T14" fmla="*/ 1 w 301"/>
                  <a:gd name="T15" fmla="*/ 0 h 133"/>
                  <a:gd name="T16" fmla="*/ 1 w 301"/>
                  <a:gd name="T17" fmla="*/ 0 h 133"/>
                  <a:gd name="T18" fmla="*/ 1 w 301"/>
                  <a:gd name="T19" fmla="*/ 0 h 133"/>
                  <a:gd name="T20" fmla="*/ 1 w 301"/>
                  <a:gd name="T21" fmla="*/ 0 h 133"/>
                  <a:gd name="T22" fmla="*/ 1 w 301"/>
                  <a:gd name="T23" fmla="*/ 0 h 133"/>
                  <a:gd name="T24" fmla="*/ 1 w 301"/>
                  <a:gd name="T25" fmla="*/ 0 h 133"/>
                  <a:gd name="T26" fmla="*/ 1 w 301"/>
                  <a:gd name="T27" fmla="*/ 0 h 133"/>
                  <a:gd name="T28" fmla="*/ 1 w 301"/>
                  <a:gd name="T29" fmla="*/ 0 h 133"/>
                  <a:gd name="T30" fmla="*/ 1 w 301"/>
                  <a:gd name="T31" fmla="*/ 0 h 133"/>
                  <a:gd name="T32" fmla="*/ 1 w 301"/>
                  <a:gd name="T33" fmla="*/ 0 h 133"/>
                  <a:gd name="T34" fmla="*/ 1 w 301"/>
                  <a:gd name="T35" fmla="*/ 2 h 133"/>
                  <a:gd name="T36" fmla="*/ 1 w 301"/>
                  <a:gd name="T37" fmla="*/ 2 h 133"/>
                  <a:gd name="T38" fmla="*/ 1 w 301"/>
                  <a:gd name="T39" fmla="*/ 2 h 133"/>
                  <a:gd name="T40" fmla="*/ 1 w 301"/>
                  <a:gd name="T41" fmla="*/ 2 h 133"/>
                  <a:gd name="T42" fmla="*/ 1 w 301"/>
                  <a:gd name="T43" fmla="*/ 2 h 133"/>
                  <a:gd name="T44" fmla="*/ 1 w 301"/>
                  <a:gd name="T45" fmla="*/ 2 h 133"/>
                  <a:gd name="T46" fmla="*/ 1 w 301"/>
                  <a:gd name="T47" fmla="*/ 2 h 133"/>
                  <a:gd name="T48" fmla="*/ 1 w 301"/>
                  <a:gd name="T49" fmla="*/ 2 h 133"/>
                  <a:gd name="T50" fmla="*/ 1 w 301"/>
                  <a:gd name="T51" fmla="*/ 2 h 133"/>
                  <a:gd name="T52" fmla="*/ 1 w 301"/>
                  <a:gd name="T53" fmla="*/ 2 h 133"/>
                  <a:gd name="T54" fmla="*/ 1 w 301"/>
                  <a:gd name="T55" fmla="*/ 2 h 133"/>
                  <a:gd name="T56" fmla="*/ 1 w 301"/>
                  <a:gd name="T57" fmla="*/ 2 h 133"/>
                  <a:gd name="T58" fmla="*/ 1 w 301"/>
                  <a:gd name="T59" fmla="*/ 2 h 133"/>
                  <a:gd name="T60" fmla="*/ 1 w 301"/>
                  <a:gd name="T61" fmla="*/ 2 h 133"/>
                  <a:gd name="T62" fmla="*/ 1 w 301"/>
                  <a:gd name="T63" fmla="*/ 2 h 133"/>
                  <a:gd name="T64" fmla="*/ 1 w 301"/>
                  <a:gd name="T65" fmla="*/ 2 h 133"/>
                  <a:gd name="T66" fmla="*/ 1 w 301"/>
                  <a:gd name="T67" fmla="*/ 2 h 133"/>
                  <a:gd name="T68" fmla="*/ 1 w 301"/>
                  <a:gd name="T69" fmla="*/ 2 h 133"/>
                  <a:gd name="T70" fmla="*/ 1 w 301"/>
                  <a:gd name="T71" fmla="*/ 2 h 133"/>
                  <a:gd name="T72" fmla="*/ 1 w 301"/>
                  <a:gd name="T73" fmla="*/ 2 h 133"/>
                  <a:gd name="T74" fmla="*/ 1 w 301"/>
                  <a:gd name="T75" fmla="*/ 2 h 133"/>
                  <a:gd name="T76" fmla="*/ 1 w 301"/>
                  <a:gd name="T77" fmla="*/ 2 h 133"/>
                  <a:gd name="T78" fmla="*/ 1 w 301"/>
                  <a:gd name="T79" fmla="*/ 2 h 133"/>
                  <a:gd name="T80" fmla="*/ 1 w 301"/>
                  <a:gd name="T81" fmla="*/ 2 h 133"/>
                  <a:gd name="T82" fmla="*/ 1 w 301"/>
                  <a:gd name="T83" fmla="*/ 2 h 133"/>
                  <a:gd name="T84" fmla="*/ 1 w 301"/>
                  <a:gd name="T85" fmla="*/ 2 h 133"/>
                  <a:gd name="T86" fmla="*/ 1 w 301"/>
                  <a:gd name="T87" fmla="*/ 2 h 133"/>
                  <a:gd name="T88" fmla="*/ 1 w 301"/>
                  <a:gd name="T89" fmla="*/ 2 h 133"/>
                  <a:gd name="T90" fmla="*/ 1 w 301"/>
                  <a:gd name="T91" fmla="*/ 2 h 133"/>
                  <a:gd name="T92" fmla="*/ 1 w 301"/>
                  <a:gd name="T93" fmla="*/ 2 h 133"/>
                  <a:gd name="T94" fmla="*/ 1 w 301"/>
                  <a:gd name="T95" fmla="*/ 2 h 133"/>
                  <a:gd name="T96" fmla="*/ 1 w 301"/>
                  <a:gd name="T97" fmla="*/ 2 h 133"/>
                  <a:gd name="T98" fmla="*/ 1 w 301"/>
                  <a:gd name="T99" fmla="*/ 2 h 133"/>
                  <a:gd name="T100" fmla="*/ 1 w 301"/>
                  <a:gd name="T101" fmla="*/ 2 h 133"/>
                  <a:gd name="T102" fmla="*/ 1 w 301"/>
                  <a:gd name="T103" fmla="*/ 2 h 133"/>
                  <a:gd name="T104" fmla="*/ 0 w 301"/>
                  <a:gd name="T105" fmla="*/ 2 h 13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301" h="133">
                    <a:moveTo>
                      <a:pt x="0" y="62"/>
                    </a:moveTo>
                    <a:lnTo>
                      <a:pt x="0" y="44"/>
                    </a:lnTo>
                    <a:lnTo>
                      <a:pt x="9" y="35"/>
                    </a:lnTo>
                    <a:lnTo>
                      <a:pt x="18" y="18"/>
                    </a:lnTo>
                    <a:lnTo>
                      <a:pt x="35" y="9"/>
                    </a:lnTo>
                    <a:lnTo>
                      <a:pt x="53" y="0"/>
                    </a:lnTo>
                    <a:lnTo>
                      <a:pt x="80" y="0"/>
                    </a:lnTo>
                    <a:lnTo>
                      <a:pt x="97" y="0"/>
                    </a:lnTo>
                    <a:lnTo>
                      <a:pt x="115" y="0"/>
                    </a:lnTo>
                    <a:lnTo>
                      <a:pt x="133" y="0"/>
                    </a:lnTo>
                    <a:lnTo>
                      <a:pt x="141" y="0"/>
                    </a:lnTo>
                    <a:lnTo>
                      <a:pt x="150" y="0"/>
                    </a:lnTo>
                    <a:lnTo>
                      <a:pt x="168" y="0"/>
                    </a:lnTo>
                    <a:lnTo>
                      <a:pt x="177" y="0"/>
                    </a:lnTo>
                    <a:lnTo>
                      <a:pt x="186" y="0"/>
                    </a:lnTo>
                    <a:lnTo>
                      <a:pt x="203" y="0"/>
                    </a:lnTo>
                    <a:lnTo>
                      <a:pt x="212" y="0"/>
                    </a:lnTo>
                    <a:lnTo>
                      <a:pt x="221" y="9"/>
                    </a:lnTo>
                    <a:lnTo>
                      <a:pt x="230" y="9"/>
                    </a:lnTo>
                    <a:lnTo>
                      <a:pt x="248" y="9"/>
                    </a:lnTo>
                    <a:lnTo>
                      <a:pt x="257" y="9"/>
                    </a:lnTo>
                    <a:lnTo>
                      <a:pt x="265" y="9"/>
                    </a:lnTo>
                    <a:lnTo>
                      <a:pt x="274" y="18"/>
                    </a:lnTo>
                    <a:lnTo>
                      <a:pt x="292" y="18"/>
                    </a:lnTo>
                    <a:lnTo>
                      <a:pt x="301" y="18"/>
                    </a:lnTo>
                    <a:lnTo>
                      <a:pt x="301" y="26"/>
                    </a:lnTo>
                    <a:lnTo>
                      <a:pt x="301" y="35"/>
                    </a:lnTo>
                    <a:lnTo>
                      <a:pt x="301" y="44"/>
                    </a:lnTo>
                    <a:lnTo>
                      <a:pt x="292" y="53"/>
                    </a:lnTo>
                    <a:lnTo>
                      <a:pt x="283" y="62"/>
                    </a:lnTo>
                    <a:lnTo>
                      <a:pt x="265" y="62"/>
                    </a:lnTo>
                    <a:lnTo>
                      <a:pt x="257" y="71"/>
                    </a:lnTo>
                    <a:lnTo>
                      <a:pt x="248" y="80"/>
                    </a:lnTo>
                    <a:lnTo>
                      <a:pt x="239" y="88"/>
                    </a:lnTo>
                    <a:lnTo>
                      <a:pt x="221" y="88"/>
                    </a:lnTo>
                    <a:lnTo>
                      <a:pt x="212" y="97"/>
                    </a:lnTo>
                    <a:lnTo>
                      <a:pt x="203" y="106"/>
                    </a:lnTo>
                    <a:lnTo>
                      <a:pt x="186" y="106"/>
                    </a:lnTo>
                    <a:lnTo>
                      <a:pt x="177" y="115"/>
                    </a:lnTo>
                    <a:lnTo>
                      <a:pt x="159" y="115"/>
                    </a:lnTo>
                    <a:lnTo>
                      <a:pt x="150" y="124"/>
                    </a:lnTo>
                    <a:lnTo>
                      <a:pt x="133" y="124"/>
                    </a:lnTo>
                    <a:lnTo>
                      <a:pt x="124" y="133"/>
                    </a:lnTo>
                    <a:lnTo>
                      <a:pt x="106" y="133"/>
                    </a:lnTo>
                    <a:lnTo>
                      <a:pt x="88" y="133"/>
                    </a:lnTo>
                    <a:lnTo>
                      <a:pt x="71" y="133"/>
                    </a:lnTo>
                    <a:lnTo>
                      <a:pt x="53" y="124"/>
                    </a:lnTo>
                    <a:lnTo>
                      <a:pt x="44" y="115"/>
                    </a:lnTo>
                    <a:lnTo>
                      <a:pt x="26" y="106"/>
                    </a:lnTo>
                    <a:lnTo>
                      <a:pt x="18" y="88"/>
                    </a:lnTo>
                    <a:lnTo>
                      <a:pt x="9" y="8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C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Freeform 31"/>
              <p:cNvSpPr>
                <a:spLocks/>
              </p:cNvSpPr>
              <p:nvPr/>
            </p:nvSpPr>
            <p:spPr bwMode="auto">
              <a:xfrm>
                <a:off x="1536" y="1633"/>
                <a:ext cx="81" cy="53"/>
              </a:xfrm>
              <a:custGeom>
                <a:avLst/>
                <a:gdLst>
                  <a:gd name="T0" fmla="*/ 1 w 115"/>
                  <a:gd name="T1" fmla="*/ 0 h 71"/>
                  <a:gd name="T2" fmla="*/ 1 w 115"/>
                  <a:gd name="T3" fmla="*/ 0 h 71"/>
                  <a:gd name="T4" fmla="*/ 1 w 115"/>
                  <a:gd name="T5" fmla="*/ 0 h 71"/>
                  <a:gd name="T6" fmla="*/ 1 w 115"/>
                  <a:gd name="T7" fmla="*/ 0 h 71"/>
                  <a:gd name="T8" fmla="*/ 1 w 115"/>
                  <a:gd name="T9" fmla="*/ 1 h 71"/>
                  <a:gd name="T10" fmla="*/ 1 w 115"/>
                  <a:gd name="T11" fmla="*/ 1 h 71"/>
                  <a:gd name="T12" fmla="*/ 1 w 115"/>
                  <a:gd name="T13" fmla="*/ 1 h 71"/>
                  <a:gd name="T14" fmla="*/ 0 w 115"/>
                  <a:gd name="T15" fmla="*/ 1 h 71"/>
                  <a:gd name="T16" fmla="*/ 0 w 115"/>
                  <a:gd name="T17" fmla="*/ 1 h 71"/>
                  <a:gd name="T18" fmla="*/ 0 w 115"/>
                  <a:gd name="T19" fmla="*/ 1 h 71"/>
                  <a:gd name="T20" fmla="*/ 1 w 115"/>
                  <a:gd name="T21" fmla="*/ 1 h 71"/>
                  <a:gd name="T22" fmla="*/ 1 w 115"/>
                  <a:gd name="T23" fmla="*/ 1 h 71"/>
                  <a:gd name="T24" fmla="*/ 1 w 115"/>
                  <a:gd name="T25" fmla="*/ 1 h 71"/>
                  <a:gd name="T26" fmla="*/ 1 w 115"/>
                  <a:gd name="T27" fmla="*/ 1 h 71"/>
                  <a:gd name="T28" fmla="*/ 1 w 115"/>
                  <a:gd name="T29" fmla="*/ 1 h 71"/>
                  <a:gd name="T30" fmla="*/ 1 w 115"/>
                  <a:gd name="T31" fmla="*/ 1 h 71"/>
                  <a:gd name="T32" fmla="*/ 1 w 115"/>
                  <a:gd name="T33" fmla="*/ 1 h 71"/>
                  <a:gd name="T34" fmla="*/ 1 w 115"/>
                  <a:gd name="T35" fmla="*/ 1 h 71"/>
                  <a:gd name="T36" fmla="*/ 1 w 115"/>
                  <a:gd name="T37" fmla="*/ 1 h 71"/>
                  <a:gd name="T38" fmla="*/ 1 w 115"/>
                  <a:gd name="T39" fmla="*/ 1 h 71"/>
                  <a:gd name="T40" fmla="*/ 1 w 115"/>
                  <a:gd name="T41" fmla="*/ 0 h 7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5" h="71">
                    <a:moveTo>
                      <a:pt x="115" y="0"/>
                    </a:moveTo>
                    <a:lnTo>
                      <a:pt x="115" y="0"/>
                    </a:lnTo>
                    <a:lnTo>
                      <a:pt x="97" y="0"/>
                    </a:lnTo>
                    <a:lnTo>
                      <a:pt x="80" y="0"/>
                    </a:lnTo>
                    <a:lnTo>
                      <a:pt x="53" y="9"/>
                    </a:lnTo>
                    <a:lnTo>
                      <a:pt x="35" y="18"/>
                    </a:lnTo>
                    <a:lnTo>
                      <a:pt x="18" y="27"/>
                    </a:lnTo>
                    <a:lnTo>
                      <a:pt x="0" y="35"/>
                    </a:lnTo>
                    <a:lnTo>
                      <a:pt x="0" y="53"/>
                    </a:lnTo>
                    <a:lnTo>
                      <a:pt x="0" y="71"/>
                    </a:lnTo>
                    <a:lnTo>
                      <a:pt x="9" y="71"/>
                    </a:lnTo>
                    <a:lnTo>
                      <a:pt x="9" y="62"/>
                    </a:lnTo>
                    <a:lnTo>
                      <a:pt x="18" y="44"/>
                    </a:lnTo>
                    <a:lnTo>
                      <a:pt x="26" y="35"/>
                    </a:lnTo>
                    <a:lnTo>
                      <a:pt x="44" y="27"/>
                    </a:lnTo>
                    <a:lnTo>
                      <a:pt x="62" y="18"/>
                    </a:lnTo>
                    <a:lnTo>
                      <a:pt x="80" y="18"/>
                    </a:lnTo>
                    <a:lnTo>
                      <a:pt x="97" y="9"/>
                    </a:lnTo>
                    <a:lnTo>
                      <a:pt x="115" y="9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32"/>
              <p:cNvSpPr>
                <a:spLocks/>
              </p:cNvSpPr>
              <p:nvPr/>
            </p:nvSpPr>
            <p:spPr bwMode="auto">
              <a:xfrm>
                <a:off x="1617" y="1633"/>
                <a:ext cx="130" cy="26"/>
              </a:xfrm>
              <a:custGeom>
                <a:avLst/>
                <a:gdLst>
                  <a:gd name="T0" fmla="*/ 1 w 186"/>
                  <a:gd name="T1" fmla="*/ 1 h 35"/>
                  <a:gd name="T2" fmla="*/ 1 w 186"/>
                  <a:gd name="T3" fmla="*/ 1 h 35"/>
                  <a:gd name="T4" fmla="*/ 1 w 186"/>
                  <a:gd name="T5" fmla="*/ 1 h 35"/>
                  <a:gd name="T6" fmla="*/ 1 w 186"/>
                  <a:gd name="T7" fmla="*/ 1 h 35"/>
                  <a:gd name="T8" fmla="*/ 1 w 186"/>
                  <a:gd name="T9" fmla="*/ 1 h 35"/>
                  <a:gd name="T10" fmla="*/ 1 w 186"/>
                  <a:gd name="T11" fmla="*/ 1 h 35"/>
                  <a:gd name="T12" fmla="*/ 1 w 186"/>
                  <a:gd name="T13" fmla="*/ 1 h 35"/>
                  <a:gd name="T14" fmla="*/ 1 w 186"/>
                  <a:gd name="T15" fmla="*/ 1 h 35"/>
                  <a:gd name="T16" fmla="*/ 1 w 186"/>
                  <a:gd name="T17" fmla="*/ 1 h 35"/>
                  <a:gd name="T18" fmla="*/ 1 w 186"/>
                  <a:gd name="T19" fmla="*/ 1 h 35"/>
                  <a:gd name="T20" fmla="*/ 1 w 186"/>
                  <a:gd name="T21" fmla="*/ 1 h 35"/>
                  <a:gd name="T22" fmla="*/ 1 w 186"/>
                  <a:gd name="T23" fmla="*/ 0 h 35"/>
                  <a:gd name="T24" fmla="*/ 1 w 186"/>
                  <a:gd name="T25" fmla="*/ 0 h 35"/>
                  <a:gd name="T26" fmla="*/ 1 w 186"/>
                  <a:gd name="T27" fmla="*/ 0 h 35"/>
                  <a:gd name="T28" fmla="*/ 1 w 186"/>
                  <a:gd name="T29" fmla="*/ 0 h 35"/>
                  <a:gd name="T30" fmla="*/ 1 w 186"/>
                  <a:gd name="T31" fmla="*/ 0 h 35"/>
                  <a:gd name="T32" fmla="*/ 1 w 186"/>
                  <a:gd name="T33" fmla="*/ 0 h 35"/>
                  <a:gd name="T34" fmla="*/ 0 w 186"/>
                  <a:gd name="T35" fmla="*/ 0 h 35"/>
                  <a:gd name="T36" fmla="*/ 0 w 186"/>
                  <a:gd name="T37" fmla="*/ 1 h 35"/>
                  <a:gd name="T38" fmla="*/ 1 w 186"/>
                  <a:gd name="T39" fmla="*/ 1 h 35"/>
                  <a:gd name="T40" fmla="*/ 1 w 186"/>
                  <a:gd name="T41" fmla="*/ 1 h 35"/>
                  <a:gd name="T42" fmla="*/ 1 w 186"/>
                  <a:gd name="T43" fmla="*/ 1 h 35"/>
                  <a:gd name="T44" fmla="*/ 1 w 186"/>
                  <a:gd name="T45" fmla="*/ 1 h 35"/>
                  <a:gd name="T46" fmla="*/ 1 w 186"/>
                  <a:gd name="T47" fmla="*/ 1 h 35"/>
                  <a:gd name="T48" fmla="*/ 1 w 186"/>
                  <a:gd name="T49" fmla="*/ 1 h 35"/>
                  <a:gd name="T50" fmla="*/ 1 w 186"/>
                  <a:gd name="T51" fmla="*/ 1 h 35"/>
                  <a:gd name="T52" fmla="*/ 1 w 186"/>
                  <a:gd name="T53" fmla="*/ 1 h 35"/>
                  <a:gd name="T54" fmla="*/ 1 w 186"/>
                  <a:gd name="T55" fmla="*/ 1 h 35"/>
                  <a:gd name="T56" fmla="*/ 1 w 186"/>
                  <a:gd name="T57" fmla="*/ 1 h 35"/>
                  <a:gd name="T58" fmla="*/ 1 w 186"/>
                  <a:gd name="T59" fmla="*/ 1 h 35"/>
                  <a:gd name="T60" fmla="*/ 1 w 186"/>
                  <a:gd name="T61" fmla="*/ 1 h 35"/>
                  <a:gd name="T62" fmla="*/ 1 w 186"/>
                  <a:gd name="T63" fmla="*/ 1 h 35"/>
                  <a:gd name="T64" fmla="*/ 1 w 186"/>
                  <a:gd name="T65" fmla="*/ 1 h 35"/>
                  <a:gd name="T66" fmla="*/ 1 w 186"/>
                  <a:gd name="T67" fmla="*/ 1 h 35"/>
                  <a:gd name="T68" fmla="*/ 1 w 186"/>
                  <a:gd name="T69" fmla="*/ 1 h 35"/>
                  <a:gd name="T70" fmla="*/ 1 w 186"/>
                  <a:gd name="T71" fmla="*/ 1 h 35"/>
                  <a:gd name="T72" fmla="*/ 1 w 186"/>
                  <a:gd name="T73" fmla="*/ 1 h 3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6" h="35">
                    <a:moveTo>
                      <a:pt x="186" y="27"/>
                    </a:moveTo>
                    <a:lnTo>
                      <a:pt x="186" y="27"/>
                    </a:lnTo>
                    <a:lnTo>
                      <a:pt x="177" y="18"/>
                    </a:lnTo>
                    <a:lnTo>
                      <a:pt x="159" y="18"/>
                    </a:lnTo>
                    <a:lnTo>
                      <a:pt x="150" y="18"/>
                    </a:lnTo>
                    <a:lnTo>
                      <a:pt x="142" y="9"/>
                    </a:lnTo>
                    <a:lnTo>
                      <a:pt x="133" y="9"/>
                    </a:lnTo>
                    <a:lnTo>
                      <a:pt x="115" y="9"/>
                    </a:lnTo>
                    <a:lnTo>
                      <a:pt x="106" y="9"/>
                    </a:lnTo>
                    <a:lnTo>
                      <a:pt x="97" y="9"/>
                    </a:lnTo>
                    <a:lnTo>
                      <a:pt x="88" y="9"/>
                    </a:lnTo>
                    <a:lnTo>
                      <a:pt x="71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5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18" y="9"/>
                    </a:lnTo>
                    <a:lnTo>
                      <a:pt x="26" y="18"/>
                    </a:lnTo>
                    <a:lnTo>
                      <a:pt x="35" y="18"/>
                    </a:lnTo>
                    <a:lnTo>
                      <a:pt x="53" y="18"/>
                    </a:lnTo>
                    <a:lnTo>
                      <a:pt x="62" y="18"/>
                    </a:lnTo>
                    <a:lnTo>
                      <a:pt x="71" y="18"/>
                    </a:lnTo>
                    <a:lnTo>
                      <a:pt x="88" y="18"/>
                    </a:lnTo>
                    <a:lnTo>
                      <a:pt x="97" y="18"/>
                    </a:lnTo>
                    <a:lnTo>
                      <a:pt x="106" y="18"/>
                    </a:lnTo>
                    <a:lnTo>
                      <a:pt x="115" y="18"/>
                    </a:lnTo>
                    <a:lnTo>
                      <a:pt x="133" y="27"/>
                    </a:lnTo>
                    <a:lnTo>
                      <a:pt x="142" y="27"/>
                    </a:lnTo>
                    <a:lnTo>
                      <a:pt x="150" y="27"/>
                    </a:lnTo>
                    <a:lnTo>
                      <a:pt x="159" y="27"/>
                    </a:lnTo>
                    <a:lnTo>
                      <a:pt x="177" y="35"/>
                    </a:lnTo>
                    <a:lnTo>
                      <a:pt x="186" y="35"/>
                    </a:lnTo>
                    <a:lnTo>
                      <a:pt x="186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 33"/>
              <p:cNvSpPr>
                <a:spLocks/>
              </p:cNvSpPr>
              <p:nvPr/>
            </p:nvSpPr>
            <p:spPr bwMode="auto">
              <a:xfrm>
                <a:off x="1741" y="1653"/>
                <a:ext cx="13" cy="20"/>
              </a:xfrm>
              <a:custGeom>
                <a:avLst/>
                <a:gdLst>
                  <a:gd name="T0" fmla="*/ 1 w 18"/>
                  <a:gd name="T1" fmla="*/ 2 h 26"/>
                  <a:gd name="T2" fmla="*/ 1 w 18"/>
                  <a:gd name="T3" fmla="*/ 2 h 26"/>
                  <a:gd name="T4" fmla="*/ 1 w 18"/>
                  <a:gd name="T5" fmla="*/ 2 h 26"/>
                  <a:gd name="T6" fmla="*/ 1 w 18"/>
                  <a:gd name="T7" fmla="*/ 2 h 26"/>
                  <a:gd name="T8" fmla="*/ 1 w 18"/>
                  <a:gd name="T9" fmla="*/ 2 h 26"/>
                  <a:gd name="T10" fmla="*/ 1 w 18"/>
                  <a:gd name="T11" fmla="*/ 0 h 26"/>
                  <a:gd name="T12" fmla="*/ 1 w 18"/>
                  <a:gd name="T13" fmla="*/ 2 h 26"/>
                  <a:gd name="T14" fmla="*/ 0 w 18"/>
                  <a:gd name="T15" fmla="*/ 2 h 26"/>
                  <a:gd name="T16" fmla="*/ 1 w 18"/>
                  <a:gd name="T17" fmla="*/ 2 h 26"/>
                  <a:gd name="T18" fmla="*/ 1 w 18"/>
                  <a:gd name="T19" fmla="*/ 2 h 26"/>
                  <a:gd name="T20" fmla="*/ 1 w 18"/>
                  <a:gd name="T21" fmla="*/ 2 h 26"/>
                  <a:gd name="T22" fmla="*/ 1 w 18"/>
                  <a:gd name="T23" fmla="*/ 2 h 26"/>
                  <a:gd name="T24" fmla="*/ 1 w 18"/>
                  <a:gd name="T25" fmla="*/ 2 h 2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8" h="26">
                    <a:moveTo>
                      <a:pt x="18" y="26"/>
                    </a:moveTo>
                    <a:lnTo>
                      <a:pt x="9" y="26"/>
                    </a:lnTo>
                    <a:lnTo>
                      <a:pt x="18" y="17"/>
                    </a:lnTo>
                    <a:lnTo>
                      <a:pt x="18" y="8"/>
                    </a:lnTo>
                    <a:lnTo>
                      <a:pt x="9" y="0"/>
                    </a:lnTo>
                    <a:lnTo>
                      <a:pt x="9" y="8"/>
                    </a:lnTo>
                    <a:lnTo>
                      <a:pt x="0" y="8"/>
                    </a:lnTo>
                    <a:lnTo>
                      <a:pt x="9" y="17"/>
                    </a:lnTo>
                    <a:lnTo>
                      <a:pt x="18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Freeform 34"/>
              <p:cNvSpPr>
                <a:spLocks/>
              </p:cNvSpPr>
              <p:nvPr/>
            </p:nvSpPr>
            <p:spPr bwMode="auto">
              <a:xfrm>
                <a:off x="1610" y="1666"/>
                <a:ext cx="144" cy="81"/>
              </a:xfrm>
              <a:custGeom>
                <a:avLst/>
                <a:gdLst>
                  <a:gd name="T0" fmla="*/ 1 w 204"/>
                  <a:gd name="T1" fmla="*/ 2 h 107"/>
                  <a:gd name="T2" fmla="*/ 1 w 204"/>
                  <a:gd name="T3" fmla="*/ 2 h 107"/>
                  <a:gd name="T4" fmla="*/ 1 w 204"/>
                  <a:gd name="T5" fmla="*/ 2 h 107"/>
                  <a:gd name="T6" fmla="*/ 1 w 204"/>
                  <a:gd name="T7" fmla="*/ 2 h 107"/>
                  <a:gd name="T8" fmla="*/ 1 w 204"/>
                  <a:gd name="T9" fmla="*/ 2 h 107"/>
                  <a:gd name="T10" fmla="*/ 1 w 204"/>
                  <a:gd name="T11" fmla="*/ 2 h 107"/>
                  <a:gd name="T12" fmla="*/ 1 w 204"/>
                  <a:gd name="T13" fmla="*/ 2 h 107"/>
                  <a:gd name="T14" fmla="*/ 1 w 204"/>
                  <a:gd name="T15" fmla="*/ 2 h 107"/>
                  <a:gd name="T16" fmla="*/ 1 w 204"/>
                  <a:gd name="T17" fmla="*/ 2 h 107"/>
                  <a:gd name="T18" fmla="*/ 1 w 204"/>
                  <a:gd name="T19" fmla="*/ 2 h 107"/>
                  <a:gd name="T20" fmla="*/ 1 w 204"/>
                  <a:gd name="T21" fmla="*/ 2 h 107"/>
                  <a:gd name="T22" fmla="*/ 1 w 204"/>
                  <a:gd name="T23" fmla="*/ 2 h 107"/>
                  <a:gd name="T24" fmla="*/ 1 w 204"/>
                  <a:gd name="T25" fmla="*/ 2 h 107"/>
                  <a:gd name="T26" fmla="*/ 1 w 204"/>
                  <a:gd name="T27" fmla="*/ 2 h 107"/>
                  <a:gd name="T28" fmla="*/ 1 w 204"/>
                  <a:gd name="T29" fmla="*/ 2 h 107"/>
                  <a:gd name="T30" fmla="*/ 1 w 204"/>
                  <a:gd name="T31" fmla="*/ 2 h 107"/>
                  <a:gd name="T32" fmla="*/ 1 w 204"/>
                  <a:gd name="T33" fmla="*/ 2 h 107"/>
                  <a:gd name="T34" fmla="*/ 1 w 204"/>
                  <a:gd name="T35" fmla="*/ 2 h 107"/>
                  <a:gd name="T36" fmla="*/ 1 w 204"/>
                  <a:gd name="T37" fmla="*/ 0 h 107"/>
                  <a:gd name="T38" fmla="*/ 1 w 204"/>
                  <a:gd name="T39" fmla="*/ 2 h 107"/>
                  <a:gd name="T40" fmla="*/ 1 w 204"/>
                  <a:gd name="T41" fmla="*/ 2 h 107"/>
                  <a:gd name="T42" fmla="*/ 1 w 204"/>
                  <a:gd name="T43" fmla="*/ 2 h 107"/>
                  <a:gd name="T44" fmla="*/ 1 w 204"/>
                  <a:gd name="T45" fmla="*/ 2 h 107"/>
                  <a:gd name="T46" fmla="*/ 1 w 204"/>
                  <a:gd name="T47" fmla="*/ 2 h 107"/>
                  <a:gd name="T48" fmla="*/ 1 w 204"/>
                  <a:gd name="T49" fmla="*/ 2 h 107"/>
                  <a:gd name="T50" fmla="*/ 1 w 204"/>
                  <a:gd name="T51" fmla="*/ 2 h 107"/>
                  <a:gd name="T52" fmla="*/ 1 w 204"/>
                  <a:gd name="T53" fmla="*/ 2 h 107"/>
                  <a:gd name="T54" fmla="*/ 1 w 204"/>
                  <a:gd name="T55" fmla="*/ 2 h 107"/>
                  <a:gd name="T56" fmla="*/ 1 w 204"/>
                  <a:gd name="T57" fmla="*/ 2 h 107"/>
                  <a:gd name="T58" fmla="*/ 1 w 204"/>
                  <a:gd name="T59" fmla="*/ 2 h 107"/>
                  <a:gd name="T60" fmla="*/ 1 w 204"/>
                  <a:gd name="T61" fmla="*/ 2 h 107"/>
                  <a:gd name="T62" fmla="*/ 1 w 204"/>
                  <a:gd name="T63" fmla="*/ 2 h 107"/>
                  <a:gd name="T64" fmla="*/ 1 w 204"/>
                  <a:gd name="T65" fmla="*/ 2 h 107"/>
                  <a:gd name="T66" fmla="*/ 1 w 204"/>
                  <a:gd name="T67" fmla="*/ 2 h 107"/>
                  <a:gd name="T68" fmla="*/ 0 w 204"/>
                  <a:gd name="T69" fmla="*/ 2 h 107"/>
                  <a:gd name="T70" fmla="*/ 0 w 204"/>
                  <a:gd name="T71" fmla="*/ 2 h 107"/>
                  <a:gd name="T72" fmla="*/ 1 w 204"/>
                  <a:gd name="T73" fmla="*/ 2 h 10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04" h="107">
                    <a:moveTo>
                      <a:pt x="9" y="107"/>
                    </a:moveTo>
                    <a:lnTo>
                      <a:pt x="9" y="107"/>
                    </a:lnTo>
                    <a:lnTo>
                      <a:pt x="18" y="98"/>
                    </a:lnTo>
                    <a:lnTo>
                      <a:pt x="35" y="98"/>
                    </a:lnTo>
                    <a:lnTo>
                      <a:pt x="44" y="98"/>
                    </a:lnTo>
                    <a:lnTo>
                      <a:pt x="62" y="89"/>
                    </a:lnTo>
                    <a:lnTo>
                      <a:pt x="71" y="89"/>
                    </a:lnTo>
                    <a:lnTo>
                      <a:pt x="80" y="80"/>
                    </a:lnTo>
                    <a:lnTo>
                      <a:pt x="97" y="71"/>
                    </a:lnTo>
                    <a:lnTo>
                      <a:pt x="106" y="71"/>
                    </a:lnTo>
                    <a:lnTo>
                      <a:pt x="124" y="62"/>
                    </a:lnTo>
                    <a:lnTo>
                      <a:pt x="133" y="53"/>
                    </a:lnTo>
                    <a:lnTo>
                      <a:pt x="142" y="53"/>
                    </a:lnTo>
                    <a:lnTo>
                      <a:pt x="159" y="45"/>
                    </a:lnTo>
                    <a:lnTo>
                      <a:pt x="168" y="36"/>
                    </a:lnTo>
                    <a:lnTo>
                      <a:pt x="177" y="27"/>
                    </a:lnTo>
                    <a:lnTo>
                      <a:pt x="186" y="18"/>
                    </a:lnTo>
                    <a:lnTo>
                      <a:pt x="204" y="9"/>
                    </a:lnTo>
                    <a:lnTo>
                      <a:pt x="195" y="0"/>
                    </a:lnTo>
                    <a:lnTo>
                      <a:pt x="177" y="9"/>
                    </a:lnTo>
                    <a:lnTo>
                      <a:pt x="168" y="18"/>
                    </a:lnTo>
                    <a:lnTo>
                      <a:pt x="159" y="27"/>
                    </a:lnTo>
                    <a:lnTo>
                      <a:pt x="151" y="36"/>
                    </a:lnTo>
                    <a:lnTo>
                      <a:pt x="133" y="36"/>
                    </a:lnTo>
                    <a:lnTo>
                      <a:pt x="124" y="45"/>
                    </a:lnTo>
                    <a:lnTo>
                      <a:pt x="115" y="53"/>
                    </a:lnTo>
                    <a:lnTo>
                      <a:pt x="106" y="53"/>
                    </a:lnTo>
                    <a:lnTo>
                      <a:pt x="89" y="62"/>
                    </a:lnTo>
                    <a:lnTo>
                      <a:pt x="80" y="71"/>
                    </a:lnTo>
                    <a:lnTo>
                      <a:pt x="71" y="71"/>
                    </a:lnTo>
                    <a:lnTo>
                      <a:pt x="53" y="80"/>
                    </a:lnTo>
                    <a:lnTo>
                      <a:pt x="44" y="80"/>
                    </a:lnTo>
                    <a:lnTo>
                      <a:pt x="27" y="89"/>
                    </a:lnTo>
                    <a:lnTo>
                      <a:pt x="18" y="89"/>
                    </a:lnTo>
                    <a:lnTo>
                      <a:pt x="0" y="89"/>
                    </a:lnTo>
                    <a:lnTo>
                      <a:pt x="9" y="1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Freeform 35"/>
              <p:cNvSpPr>
                <a:spLocks/>
              </p:cNvSpPr>
              <p:nvPr/>
            </p:nvSpPr>
            <p:spPr bwMode="auto">
              <a:xfrm>
                <a:off x="1536" y="1686"/>
                <a:ext cx="81" cy="61"/>
              </a:xfrm>
              <a:custGeom>
                <a:avLst/>
                <a:gdLst>
                  <a:gd name="T0" fmla="*/ 0 w 115"/>
                  <a:gd name="T1" fmla="*/ 0 h 80"/>
                  <a:gd name="T2" fmla="*/ 0 w 115"/>
                  <a:gd name="T3" fmla="*/ 2 h 80"/>
                  <a:gd name="T4" fmla="*/ 1 w 115"/>
                  <a:gd name="T5" fmla="*/ 2 h 80"/>
                  <a:gd name="T6" fmla="*/ 1 w 115"/>
                  <a:gd name="T7" fmla="*/ 2 h 80"/>
                  <a:gd name="T8" fmla="*/ 1 w 115"/>
                  <a:gd name="T9" fmla="*/ 2 h 80"/>
                  <a:gd name="T10" fmla="*/ 1 w 115"/>
                  <a:gd name="T11" fmla="*/ 2 h 80"/>
                  <a:gd name="T12" fmla="*/ 1 w 115"/>
                  <a:gd name="T13" fmla="*/ 2 h 80"/>
                  <a:gd name="T14" fmla="*/ 1 w 115"/>
                  <a:gd name="T15" fmla="*/ 2 h 80"/>
                  <a:gd name="T16" fmla="*/ 1 w 115"/>
                  <a:gd name="T17" fmla="*/ 2 h 80"/>
                  <a:gd name="T18" fmla="*/ 1 w 115"/>
                  <a:gd name="T19" fmla="*/ 2 h 80"/>
                  <a:gd name="T20" fmla="*/ 1 w 115"/>
                  <a:gd name="T21" fmla="*/ 2 h 80"/>
                  <a:gd name="T22" fmla="*/ 1 w 115"/>
                  <a:gd name="T23" fmla="*/ 2 h 80"/>
                  <a:gd name="T24" fmla="*/ 1 w 115"/>
                  <a:gd name="T25" fmla="*/ 2 h 80"/>
                  <a:gd name="T26" fmla="*/ 1 w 115"/>
                  <a:gd name="T27" fmla="*/ 2 h 80"/>
                  <a:gd name="T28" fmla="*/ 1 w 115"/>
                  <a:gd name="T29" fmla="*/ 2 h 80"/>
                  <a:gd name="T30" fmla="*/ 1 w 115"/>
                  <a:gd name="T31" fmla="*/ 2 h 80"/>
                  <a:gd name="T32" fmla="*/ 1 w 115"/>
                  <a:gd name="T33" fmla="*/ 2 h 80"/>
                  <a:gd name="T34" fmla="*/ 1 w 115"/>
                  <a:gd name="T35" fmla="*/ 0 h 80"/>
                  <a:gd name="T36" fmla="*/ 0 w 115"/>
                  <a:gd name="T37" fmla="*/ 0 h 8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5" h="80">
                    <a:moveTo>
                      <a:pt x="0" y="0"/>
                    </a:moveTo>
                    <a:lnTo>
                      <a:pt x="0" y="18"/>
                    </a:lnTo>
                    <a:lnTo>
                      <a:pt x="9" y="35"/>
                    </a:lnTo>
                    <a:lnTo>
                      <a:pt x="26" y="44"/>
                    </a:lnTo>
                    <a:lnTo>
                      <a:pt x="35" y="62"/>
                    </a:lnTo>
                    <a:lnTo>
                      <a:pt x="53" y="71"/>
                    </a:lnTo>
                    <a:lnTo>
                      <a:pt x="71" y="80"/>
                    </a:lnTo>
                    <a:lnTo>
                      <a:pt x="88" y="80"/>
                    </a:lnTo>
                    <a:lnTo>
                      <a:pt x="115" y="80"/>
                    </a:lnTo>
                    <a:lnTo>
                      <a:pt x="106" y="62"/>
                    </a:lnTo>
                    <a:lnTo>
                      <a:pt x="88" y="71"/>
                    </a:lnTo>
                    <a:lnTo>
                      <a:pt x="71" y="62"/>
                    </a:lnTo>
                    <a:lnTo>
                      <a:pt x="62" y="62"/>
                    </a:lnTo>
                    <a:lnTo>
                      <a:pt x="44" y="53"/>
                    </a:lnTo>
                    <a:lnTo>
                      <a:pt x="35" y="44"/>
                    </a:lnTo>
                    <a:lnTo>
                      <a:pt x="26" y="26"/>
                    </a:lnTo>
                    <a:lnTo>
                      <a:pt x="18" y="18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36"/>
              <p:cNvSpPr>
                <a:spLocks/>
              </p:cNvSpPr>
              <p:nvPr/>
            </p:nvSpPr>
            <p:spPr bwMode="auto">
              <a:xfrm>
                <a:off x="1654" y="1447"/>
                <a:ext cx="100" cy="226"/>
              </a:xfrm>
              <a:custGeom>
                <a:avLst/>
                <a:gdLst>
                  <a:gd name="T0" fmla="*/ 1 w 142"/>
                  <a:gd name="T1" fmla="*/ 5 h 301"/>
                  <a:gd name="T2" fmla="*/ 1 w 142"/>
                  <a:gd name="T3" fmla="*/ 5 h 301"/>
                  <a:gd name="T4" fmla="*/ 1 w 142"/>
                  <a:gd name="T5" fmla="*/ 4 h 301"/>
                  <a:gd name="T6" fmla="*/ 1 w 142"/>
                  <a:gd name="T7" fmla="*/ 4 h 301"/>
                  <a:gd name="T8" fmla="*/ 1 w 142"/>
                  <a:gd name="T9" fmla="*/ 4 h 301"/>
                  <a:gd name="T10" fmla="*/ 1 w 142"/>
                  <a:gd name="T11" fmla="*/ 3 h 301"/>
                  <a:gd name="T12" fmla="*/ 1 w 142"/>
                  <a:gd name="T13" fmla="*/ 3 h 301"/>
                  <a:gd name="T14" fmla="*/ 1 w 142"/>
                  <a:gd name="T15" fmla="*/ 2 h 301"/>
                  <a:gd name="T16" fmla="*/ 1 w 142"/>
                  <a:gd name="T17" fmla="*/ 2 h 301"/>
                  <a:gd name="T18" fmla="*/ 0 w 142"/>
                  <a:gd name="T19" fmla="*/ 2 h 301"/>
                  <a:gd name="T20" fmla="*/ 0 w 142"/>
                  <a:gd name="T21" fmla="*/ 2 h 301"/>
                  <a:gd name="T22" fmla="*/ 1 w 142"/>
                  <a:gd name="T23" fmla="*/ 2 h 301"/>
                  <a:gd name="T24" fmla="*/ 1 w 142"/>
                  <a:gd name="T25" fmla="*/ 2 h 301"/>
                  <a:gd name="T26" fmla="*/ 1 w 142"/>
                  <a:gd name="T27" fmla="*/ 2 h 301"/>
                  <a:gd name="T28" fmla="*/ 1 w 142"/>
                  <a:gd name="T29" fmla="*/ 2 h 301"/>
                  <a:gd name="T30" fmla="*/ 1 w 142"/>
                  <a:gd name="T31" fmla="*/ 2 h 301"/>
                  <a:gd name="T32" fmla="*/ 1 w 142"/>
                  <a:gd name="T33" fmla="*/ 2 h 301"/>
                  <a:gd name="T34" fmla="*/ 1 w 142"/>
                  <a:gd name="T35" fmla="*/ 0 h 301"/>
                  <a:gd name="T36" fmla="*/ 1 w 142"/>
                  <a:gd name="T37" fmla="*/ 2 h 301"/>
                  <a:gd name="T38" fmla="*/ 1 w 142"/>
                  <a:gd name="T39" fmla="*/ 2 h 301"/>
                  <a:gd name="T40" fmla="*/ 1 w 142"/>
                  <a:gd name="T41" fmla="*/ 2 h 301"/>
                  <a:gd name="T42" fmla="*/ 1 w 142"/>
                  <a:gd name="T43" fmla="*/ 2 h 301"/>
                  <a:gd name="T44" fmla="*/ 1 w 142"/>
                  <a:gd name="T45" fmla="*/ 2 h 301"/>
                  <a:gd name="T46" fmla="*/ 1 w 142"/>
                  <a:gd name="T47" fmla="*/ 2 h 301"/>
                  <a:gd name="T48" fmla="*/ 1 w 142"/>
                  <a:gd name="T49" fmla="*/ 2 h 301"/>
                  <a:gd name="T50" fmla="*/ 1 w 142"/>
                  <a:gd name="T51" fmla="*/ 3 h 301"/>
                  <a:gd name="T52" fmla="*/ 1 w 142"/>
                  <a:gd name="T53" fmla="*/ 3 h 301"/>
                  <a:gd name="T54" fmla="*/ 1 w 142"/>
                  <a:gd name="T55" fmla="*/ 4 h 301"/>
                  <a:gd name="T56" fmla="*/ 1 w 142"/>
                  <a:gd name="T57" fmla="*/ 5 h 301"/>
                  <a:gd name="T58" fmla="*/ 1 w 142"/>
                  <a:gd name="T59" fmla="*/ 5 h 301"/>
                  <a:gd name="T60" fmla="*/ 1 w 142"/>
                  <a:gd name="T61" fmla="*/ 5 h 301"/>
                  <a:gd name="T62" fmla="*/ 1 w 142"/>
                  <a:gd name="T63" fmla="*/ 5 h 301"/>
                  <a:gd name="T64" fmla="*/ 1 w 142"/>
                  <a:gd name="T65" fmla="*/ 5 h 30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42" h="301">
                    <a:moveTo>
                      <a:pt x="106" y="301"/>
                    </a:moveTo>
                    <a:lnTo>
                      <a:pt x="89" y="283"/>
                    </a:lnTo>
                    <a:lnTo>
                      <a:pt x="71" y="257"/>
                    </a:lnTo>
                    <a:lnTo>
                      <a:pt x="62" y="239"/>
                    </a:lnTo>
                    <a:lnTo>
                      <a:pt x="44" y="213"/>
                    </a:lnTo>
                    <a:lnTo>
                      <a:pt x="35" y="195"/>
                    </a:lnTo>
                    <a:lnTo>
                      <a:pt x="27" y="168"/>
                    </a:lnTo>
                    <a:lnTo>
                      <a:pt x="18" y="142"/>
                    </a:lnTo>
                    <a:lnTo>
                      <a:pt x="9" y="115"/>
                    </a:lnTo>
                    <a:lnTo>
                      <a:pt x="0" y="97"/>
                    </a:lnTo>
                    <a:lnTo>
                      <a:pt x="0" y="80"/>
                    </a:lnTo>
                    <a:lnTo>
                      <a:pt x="9" y="62"/>
                    </a:lnTo>
                    <a:lnTo>
                      <a:pt x="18" y="44"/>
                    </a:lnTo>
                    <a:lnTo>
                      <a:pt x="27" y="35"/>
                    </a:lnTo>
                    <a:lnTo>
                      <a:pt x="44" y="18"/>
                    </a:lnTo>
                    <a:lnTo>
                      <a:pt x="53" y="9"/>
                    </a:lnTo>
                    <a:lnTo>
                      <a:pt x="71" y="9"/>
                    </a:lnTo>
                    <a:lnTo>
                      <a:pt x="80" y="0"/>
                    </a:lnTo>
                    <a:lnTo>
                      <a:pt x="97" y="9"/>
                    </a:lnTo>
                    <a:lnTo>
                      <a:pt x="115" y="18"/>
                    </a:lnTo>
                    <a:lnTo>
                      <a:pt x="124" y="35"/>
                    </a:lnTo>
                    <a:lnTo>
                      <a:pt x="133" y="53"/>
                    </a:lnTo>
                    <a:lnTo>
                      <a:pt x="142" y="80"/>
                    </a:lnTo>
                    <a:lnTo>
                      <a:pt x="142" y="97"/>
                    </a:lnTo>
                    <a:lnTo>
                      <a:pt x="142" y="115"/>
                    </a:lnTo>
                    <a:lnTo>
                      <a:pt x="142" y="159"/>
                    </a:lnTo>
                    <a:lnTo>
                      <a:pt x="142" y="204"/>
                    </a:lnTo>
                    <a:lnTo>
                      <a:pt x="133" y="257"/>
                    </a:lnTo>
                    <a:lnTo>
                      <a:pt x="133" y="301"/>
                    </a:lnTo>
                    <a:lnTo>
                      <a:pt x="124" y="301"/>
                    </a:lnTo>
                    <a:lnTo>
                      <a:pt x="115" y="301"/>
                    </a:lnTo>
                    <a:lnTo>
                      <a:pt x="106" y="301"/>
                    </a:lnTo>
                    <a:close/>
                  </a:path>
                </a:pathLst>
              </a:custGeom>
              <a:solidFill>
                <a:srgbClr val="CC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37"/>
              <p:cNvSpPr>
                <a:spLocks/>
              </p:cNvSpPr>
              <p:nvPr/>
            </p:nvSpPr>
            <p:spPr bwMode="auto">
              <a:xfrm>
                <a:off x="1654" y="1533"/>
                <a:ext cx="81" cy="140"/>
              </a:xfrm>
              <a:custGeom>
                <a:avLst/>
                <a:gdLst>
                  <a:gd name="T0" fmla="*/ 0 w 115"/>
                  <a:gd name="T1" fmla="*/ 0 h 186"/>
                  <a:gd name="T2" fmla="*/ 0 w 115"/>
                  <a:gd name="T3" fmla="*/ 0 h 186"/>
                  <a:gd name="T4" fmla="*/ 1 w 115"/>
                  <a:gd name="T5" fmla="*/ 2 h 186"/>
                  <a:gd name="T6" fmla="*/ 1 w 115"/>
                  <a:gd name="T7" fmla="*/ 2 h 186"/>
                  <a:gd name="T8" fmla="*/ 1 w 115"/>
                  <a:gd name="T9" fmla="*/ 2 h 186"/>
                  <a:gd name="T10" fmla="*/ 1 w 115"/>
                  <a:gd name="T11" fmla="*/ 2 h 186"/>
                  <a:gd name="T12" fmla="*/ 1 w 115"/>
                  <a:gd name="T13" fmla="*/ 2 h 186"/>
                  <a:gd name="T14" fmla="*/ 1 w 115"/>
                  <a:gd name="T15" fmla="*/ 2 h 186"/>
                  <a:gd name="T16" fmla="*/ 1 w 115"/>
                  <a:gd name="T17" fmla="*/ 3 h 186"/>
                  <a:gd name="T18" fmla="*/ 1 w 115"/>
                  <a:gd name="T19" fmla="*/ 3 h 186"/>
                  <a:gd name="T20" fmla="*/ 1 w 115"/>
                  <a:gd name="T21" fmla="*/ 3 h 186"/>
                  <a:gd name="T22" fmla="*/ 1 w 115"/>
                  <a:gd name="T23" fmla="*/ 3 h 186"/>
                  <a:gd name="T24" fmla="*/ 1 w 115"/>
                  <a:gd name="T25" fmla="*/ 2 h 186"/>
                  <a:gd name="T26" fmla="*/ 1 w 115"/>
                  <a:gd name="T27" fmla="*/ 2 h 186"/>
                  <a:gd name="T28" fmla="*/ 1 w 115"/>
                  <a:gd name="T29" fmla="*/ 2 h 186"/>
                  <a:gd name="T30" fmla="*/ 1 w 115"/>
                  <a:gd name="T31" fmla="*/ 2 h 186"/>
                  <a:gd name="T32" fmla="*/ 1 w 115"/>
                  <a:gd name="T33" fmla="*/ 2 h 186"/>
                  <a:gd name="T34" fmla="*/ 1 w 115"/>
                  <a:gd name="T35" fmla="*/ 2 h 186"/>
                  <a:gd name="T36" fmla="*/ 1 w 115"/>
                  <a:gd name="T37" fmla="*/ 0 h 186"/>
                  <a:gd name="T38" fmla="*/ 1 w 115"/>
                  <a:gd name="T39" fmla="*/ 0 h 186"/>
                  <a:gd name="T40" fmla="*/ 0 w 115"/>
                  <a:gd name="T41" fmla="*/ 0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5" h="186">
                    <a:moveTo>
                      <a:pt x="0" y="0"/>
                    </a:moveTo>
                    <a:lnTo>
                      <a:pt x="0" y="0"/>
                    </a:lnTo>
                    <a:lnTo>
                      <a:pt x="9" y="27"/>
                    </a:lnTo>
                    <a:lnTo>
                      <a:pt x="18" y="53"/>
                    </a:lnTo>
                    <a:lnTo>
                      <a:pt x="27" y="80"/>
                    </a:lnTo>
                    <a:lnTo>
                      <a:pt x="44" y="98"/>
                    </a:lnTo>
                    <a:lnTo>
                      <a:pt x="53" y="124"/>
                    </a:lnTo>
                    <a:lnTo>
                      <a:pt x="71" y="151"/>
                    </a:lnTo>
                    <a:lnTo>
                      <a:pt x="89" y="168"/>
                    </a:lnTo>
                    <a:lnTo>
                      <a:pt x="97" y="186"/>
                    </a:lnTo>
                    <a:lnTo>
                      <a:pt x="115" y="177"/>
                    </a:lnTo>
                    <a:lnTo>
                      <a:pt x="97" y="160"/>
                    </a:lnTo>
                    <a:lnTo>
                      <a:pt x="80" y="142"/>
                    </a:lnTo>
                    <a:lnTo>
                      <a:pt x="62" y="115"/>
                    </a:lnTo>
                    <a:lnTo>
                      <a:pt x="53" y="98"/>
                    </a:lnTo>
                    <a:lnTo>
                      <a:pt x="44" y="71"/>
                    </a:lnTo>
                    <a:lnTo>
                      <a:pt x="27" y="53"/>
                    </a:lnTo>
                    <a:lnTo>
                      <a:pt x="18" y="27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Freeform 38"/>
              <p:cNvSpPr>
                <a:spLocks/>
              </p:cNvSpPr>
              <p:nvPr/>
            </p:nvSpPr>
            <p:spPr bwMode="auto">
              <a:xfrm>
                <a:off x="1648" y="1447"/>
                <a:ext cx="56" cy="86"/>
              </a:xfrm>
              <a:custGeom>
                <a:avLst/>
                <a:gdLst>
                  <a:gd name="T0" fmla="*/ 1 w 80"/>
                  <a:gd name="T1" fmla="*/ 0 h 115"/>
                  <a:gd name="T2" fmla="*/ 1 w 80"/>
                  <a:gd name="T3" fmla="*/ 0 h 115"/>
                  <a:gd name="T4" fmla="*/ 1 w 80"/>
                  <a:gd name="T5" fmla="*/ 1 h 115"/>
                  <a:gd name="T6" fmla="*/ 1 w 80"/>
                  <a:gd name="T7" fmla="*/ 1 h 115"/>
                  <a:gd name="T8" fmla="*/ 1 w 80"/>
                  <a:gd name="T9" fmla="*/ 1 h 115"/>
                  <a:gd name="T10" fmla="*/ 1 w 80"/>
                  <a:gd name="T11" fmla="*/ 1 h 115"/>
                  <a:gd name="T12" fmla="*/ 1 w 80"/>
                  <a:gd name="T13" fmla="*/ 1 h 115"/>
                  <a:gd name="T14" fmla="*/ 1 w 80"/>
                  <a:gd name="T15" fmla="*/ 1 h 115"/>
                  <a:gd name="T16" fmla="*/ 0 w 80"/>
                  <a:gd name="T17" fmla="*/ 1 h 115"/>
                  <a:gd name="T18" fmla="*/ 1 w 80"/>
                  <a:gd name="T19" fmla="*/ 1 h 115"/>
                  <a:gd name="T20" fmla="*/ 1 w 80"/>
                  <a:gd name="T21" fmla="*/ 1 h 115"/>
                  <a:gd name="T22" fmla="*/ 1 w 80"/>
                  <a:gd name="T23" fmla="*/ 1 h 115"/>
                  <a:gd name="T24" fmla="*/ 1 w 80"/>
                  <a:gd name="T25" fmla="*/ 1 h 115"/>
                  <a:gd name="T26" fmla="*/ 1 w 80"/>
                  <a:gd name="T27" fmla="*/ 1 h 115"/>
                  <a:gd name="T28" fmla="*/ 1 w 80"/>
                  <a:gd name="T29" fmla="*/ 1 h 115"/>
                  <a:gd name="T30" fmla="*/ 1 w 80"/>
                  <a:gd name="T31" fmla="*/ 1 h 115"/>
                  <a:gd name="T32" fmla="*/ 1 w 80"/>
                  <a:gd name="T33" fmla="*/ 1 h 115"/>
                  <a:gd name="T34" fmla="*/ 1 w 80"/>
                  <a:gd name="T35" fmla="*/ 1 h 115"/>
                  <a:gd name="T36" fmla="*/ 1 w 80"/>
                  <a:gd name="T37" fmla="*/ 1 h 115"/>
                  <a:gd name="T38" fmla="*/ 1 w 80"/>
                  <a:gd name="T39" fmla="*/ 1 h 115"/>
                  <a:gd name="T40" fmla="*/ 1 w 80"/>
                  <a:gd name="T41" fmla="*/ 0 h 1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0" h="115">
                    <a:moveTo>
                      <a:pt x="71" y="0"/>
                    </a:moveTo>
                    <a:lnTo>
                      <a:pt x="71" y="0"/>
                    </a:lnTo>
                    <a:lnTo>
                      <a:pt x="62" y="9"/>
                    </a:lnTo>
                    <a:lnTo>
                      <a:pt x="44" y="18"/>
                    </a:lnTo>
                    <a:lnTo>
                      <a:pt x="36" y="26"/>
                    </a:lnTo>
                    <a:lnTo>
                      <a:pt x="18" y="44"/>
                    </a:lnTo>
                    <a:lnTo>
                      <a:pt x="9" y="62"/>
                    </a:lnTo>
                    <a:lnTo>
                      <a:pt x="9" y="80"/>
                    </a:lnTo>
                    <a:lnTo>
                      <a:pt x="0" y="97"/>
                    </a:lnTo>
                    <a:lnTo>
                      <a:pt x="9" y="115"/>
                    </a:lnTo>
                    <a:lnTo>
                      <a:pt x="18" y="115"/>
                    </a:lnTo>
                    <a:lnTo>
                      <a:pt x="18" y="97"/>
                    </a:lnTo>
                    <a:lnTo>
                      <a:pt x="18" y="80"/>
                    </a:lnTo>
                    <a:lnTo>
                      <a:pt x="27" y="62"/>
                    </a:lnTo>
                    <a:lnTo>
                      <a:pt x="36" y="53"/>
                    </a:lnTo>
                    <a:lnTo>
                      <a:pt x="44" y="35"/>
                    </a:lnTo>
                    <a:lnTo>
                      <a:pt x="53" y="26"/>
                    </a:lnTo>
                    <a:lnTo>
                      <a:pt x="62" y="18"/>
                    </a:lnTo>
                    <a:lnTo>
                      <a:pt x="80" y="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Freeform 39"/>
              <p:cNvSpPr>
                <a:spLocks/>
              </p:cNvSpPr>
              <p:nvPr/>
            </p:nvSpPr>
            <p:spPr bwMode="auto">
              <a:xfrm>
                <a:off x="1698" y="1447"/>
                <a:ext cx="61" cy="86"/>
              </a:xfrm>
              <a:custGeom>
                <a:avLst/>
                <a:gdLst>
                  <a:gd name="T0" fmla="*/ 1 w 88"/>
                  <a:gd name="T1" fmla="*/ 1 h 115"/>
                  <a:gd name="T2" fmla="*/ 1 w 88"/>
                  <a:gd name="T3" fmla="*/ 1 h 115"/>
                  <a:gd name="T4" fmla="*/ 1 w 88"/>
                  <a:gd name="T5" fmla="*/ 1 h 115"/>
                  <a:gd name="T6" fmla="*/ 1 w 88"/>
                  <a:gd name="T7" fmla="*/ 1 h 115"/>
                  <a:gd name="T8" fmla="*/ 1 w 88"/>
                  <a:gd name="T9" fmla="*/ 1 h 115"/>
                  <a:gd name="T10" fmla="*/ 1 w 88"/>
                  <a:gd name="T11" fmla="*/ 1 h 115"/>
                  <a:gd name="T12" fmla="*/ 1 w 88"/>
                  <a:gd name="T13" fmla="*/ 1 h 115"/>
                  <a:gd name="T14" fmla="*/ 1 w 88"/>
                  <a:gd name="T15" fmla="*/ 0 h 115"/>
                  <a:gd name="T16" fmla="*/ 1 w 88"/>
                  <a:gd name="T17" fmla="*/ 0 h 115"/>
                  <a:gd name="T18" fmla="*/ 0 w 88"/>
                  <a:gd name="T19" fmla="*/ 0 h 115"/>
                  <a:gd name="T20" fmla="*/ 1 w 88"/>
                  <a:gd name="T21" fmla="*/ 1 h 115"/>
                  <a:gd name="T22" fmla="*/ 1 w 88"/>
                  <a:gd name="T23" fmla="*/ 1 h 115"/>
                  <a:gd name="T24" fmla="*/ 1 w 88"/>
                  <a:gd name="T25" fmla="*/ 1 h 115"/>
                  <a:gd name="T26" fmla="*/ 1 w 88"/>
                  <a:gd name="T27" fmla="*/ 1 h 115"/>
                  <a:gd name="T28" fmla="*/ 1 w 88"/>
                  <a:gd name="T29" fmla="*/ 1 h 115"/>
                  <a:gd name="T30" fmla="*/ 1 w 88"/>
                  <a:gd name="T31" fmla="*/ 1 h 115"/>
                  <a:gd name="T32" fmla="*/ 1 w 88"/>
                  <a:gd name="T33" fmla="*/ 1 h 115"/>
                  <a:gd name="T34" fmla="*/ 1 w 88"/>
                  <a:gd name="T35" fmla="*/ 1 h 115"/>
                  <a:gd name="T36" fmla="*/ 1 w 88"/>
                  <a:gd name="T37" fmla="*/ 1 h 115"/>
                  <a:gd name="T38" fmla="*/ 1 w 88"/>
                  <a:gd name="T39" fmla="*/ 1 h 115"/>
                  <a:gd name="T40" fmla="*/ 1 w 88"/>
                  <a:gd name="T41" fmla="*/ 1 h 1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8" h="115">
                    <a:moveTo>
                      <a:pt x="88" y="115"/>
                    </a:moveTo>
                    <a:lnTo>
                      <a:pt x="88" y="115"/>
                    </a:lnTo>
                    <a:lnTo>
                      <a:pt x="88" y="97"/>
                    </a:lnTo>
                    <a:lnTo>
                      <a:pt x="80" y="71"/>
                    </a:lnTo>
                    <a:lnTo>
                      <a:pt x="80" y="53"/>
                    </a:lnTo>
                    <a:lnTo>
                      <a:pt x="71" y="35"/>
                    </a:lnTo>
                    <a:lnTo>
                      <a:pt x="53" y="18"/>
                    </a:lnTo>
                    <a:lnTo>
                      <a:pt x="44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9" y="9"/>
                    </a:lnTo>
                    <a:lnTo>
                      <a:pt x="18" y="9"/>
                    </a:lnTo>
                    <a:lnTo>
                      <a:pt x="35" y="18"/>
                    </a:lnTo>
                    <a:lnTo>
                      <a:pt x="44" y="26"/>
                    </a:lnTo>
                    <a:lnTo>
                      <a:pt x="53" y="44"/>
                    </a:lnTo>
                    <a:lnTo>
                      <a:pt x="62" y="53"/>
                    </a:lnTo>
                    <a:lnTo>
                      <a:pt x="71" y="80"/>
                    </a:lnTo>
                    <a:lnTo>
                      <a:pt x="71" y="97"/>
                    </a:lnTo>
                    <a:lnTo>
                      <a:pt x="71" y="115"/>
                    </a:lnTo>
                    <a:lnTo>
                      <a:pt x="88" y="1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Freeform 40"/>
              <p:cNvSpPr>
                <a:spLocks/>
              </p:cNvSpPr>
              <p:nvPr/>
            </p:nvSpPr>
            <p:spPr bwMode="auto">
              <a:xfrm>
                <a:off x="1741" y="1533"/>
                <a:ext cx="18" cy="140"/>
              </a:xfrm>
              <a:custGeom>
                <a:avLst/>
                <a:gdLst>
                  <a:gd name="T0" fmla="*/ 1 w 26"/>
                  <a:gd name="T1" fmla="*/ 3 h 186"/>
                  <a:gd name="T2" fmla="*/ 1 w 26"/>
                  <a:gd name="T3" fmla="*/ 3 h 186"/>
                  <a:gd name="T4" fmla="*/ 1 w 26"/>
                  <a:gd name="T5" fmla="*/ 2 h 186"/>
                  <a:gd name="T6" fmla="*/ 1 w 26"/>
                  <a:gd name="T7" fmla="*/ 2 h 186"/>
                  <a:gd name="T8" fmla="*/ 1 w 26"/>
                  <a:gd name="T9" fmla="*/ 2 h 186"/>
                  <a:gd name="T10" fmla="*/ 1 w 26"/>
                  <a:gd name="T11" fmla="*/ 0 h 186"/>
                  <a:gd name="T12" fmla="*/ 1 w 26"/>
                  <a:gd name="T13" fmla="*/ 0 h 186"/>
                  <a:gd name="T14" fmla="*/ 1 w 26"/>
                  <a:gd name="T15" fmla="*/ 2 h 186"/>
                  <a:gd name="T16" fmla="*/ 1 w 26"/>
                  <a:gd name="T17" fmla="*/ 2 h 186"/>
                  <a:gd name="T18" fmla="*/ 1 w 26"/>
                  <a:gd name="T19" fmla="*/ 2 h 186"/>
                  <a:gd name="T20" fmla="*/ 0 w 26"/>
                  <a:gd name="T21" fmla="*/ 3 h 186"/>
                  <a:gd name="T22" fmla="*/ 0 w 26"/>
                  <a:gd name="T23" fmla="*/ 3 h 186"/>
                  <a:gd name="T24" fmla="*/ 1 w 26"/>
                  <a:gd name="T25" fmla="*/ 3 h 1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6" h="186">
                    <a:moveTo>
                      <a:pt x="9" y="186"/>
                    </a:moveTo>
                    <a:lnTo>
                      <a:pt x="9" y="186"/>
                    </a:lnTo>
                    <a:lnTo>
                      <a:pt x="18" y="142"/>
                    </a:lnTo>
                    <a:lnTo>
                      <a:pt x="26" y="89"/>
                    </a:lnTo>
                    <a:lnTo>
                      <a:pt x="26" y="44"/>
                    </a:lnTo>
                    <a:lnTo>
                      <a:pt x="26" y="0"/>
                    </a:lnTo>
                    <a:lnTo>
                      <a:pt x="9" y="0"/>
                    </a:lnTo>
                    <a:lnTo>
                      <a:pt x="9" y="44"/>
                    </a:lnTo>
                    <a:lnTo>
                      <a:pt x="9" y="89"/>
                    </a:lnTo>
                    <a:lnTo>
                      <a:pt x="9" y="142"/>
                    </a:lnTo>
                    <a:lnTo>
                      <a:pt x="0" y="177"/>
                    </a:lnTo>
                    <a:lnTo>
                      <a:pt x="9" y="1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Freeform 41"/>
              <p:cNvSpPr>
                <a:spLocks/>
              </p:cNvSpPr>
              <p:nvPr/>
            </p:nvSpPr>
            <p:spPr bwMode="auto">
              <a:xfrm>
                <a:off x="1722" y="1666"/>
                <a:ext cx="25" cy="14"/>
              </a:xfrm>
              <a:custGeom>
                <a:avLst/>
                <a:gdLst>
                  <a:gd name="T0" fmla="*/ 0 w 36"/>
                  <a:gd name="T1" fmla="*/ 2 h 18"/>
                  <a:gd name="T2" fmla="*/ 0 w 36"/>
                  <a:gd name="T3" fmla="*/ 2 h 18"/>
                  <a:gd name="T4" fmla="*/ 1 w 36"/>
                  <a:gd name="T5" fmla="*/ 2 h 18"/>
                  <a:gd name="T6" fmla="*/ 1 w 36"/>
                  <a:gd name="T7" fmla="*/ 2 h 18"/>
                  <a:gd name="T8" fmla="*/ 1 w 36"/>
                  <a:gd name="T9" fmla="*/ 2 h 18"/>
                  <a:gd name="T10" fmla="*/ 1 w 36"/>
                  <a:gd name="T11" fmla="*/ 2 h 18"/>
                  <a:gd name="T12" fmla="*/ 1 w 36"/>
                  <a:gd name="T13" fmla="*/ 0 h 18"/>
                  <a:gd name="T14" fmla="*/ 1 w 36"/>
                  <a:gd name="T15" fmla="*/ 0 h 18"/>
                  <a:gd name="T16" fmla="*/ 1 w 36"/>
                  <a:gd name="T17" fmla="*/ 0 h 18"/>
                  <a:gd name="T18" fmla="*/ 1 w 36"/>
                  <a:gd name="T19" fmla="*/ 0 h 18"/>
                  <a:gd name="T20" fmla="*/ 1 w 36"/>
                  <a:gd name="T21" fmla="*/ 2 h 18"/>
                  <a:gd name="T22" fmla="*/ 1 w 36"/>
                  <a:gd name="T23" fmla="*/ 0 h 18"/>
                  <a:gd name="T24" fmla="*/ 0 w 36"/>
                  <a:gd name="T25" fmla="*/ 2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6" h="18">
                    <a:moveTo>
                      <a:pt x="0" y="9"/>
                    </a:moveTo>
                    <a:lnTo>
                      <a:pt x="0" y="9"/>
                    </a:lnTo>
                    <a:lnTo>
                      <a:pt x="18" y="18"/>
                    </a:lnTo>
                    <a:lnTo>
                      <a:pt x="27" y="18"/>
                    </a:lnTo>
                    <a:lnTo>
                      <a:pt x="36" y="9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9"/>
                    </a:lnTo>
                    <a:lnTo>
                      <a:pt x="18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Freeform 42"/>
              <p:cNvSpPr>
                <a:spLocks/>
              </p:cNvSpPr>
              <p:nvPr/>
            </p:nvSpPr>
            <p:spPr bwMode="auto">
              <a:xfrm>
                <a:off x="2269" y="1447"/>
                <a:ext cx="113" cy="212"/>
              </a:xfrm>
              <a:custGeom>
                <a:avLst/>
                <a:gdLst>
                  <a:gd name="T0" fmla="*/ 1 w 160"/>
                  <a:gd name="T1" fmla="*/ 3 h 283"/>
                  <a:gd name="T2" fmla="*/ 0 w 160"/>
                  <a:gd name="T3" fmla="*/ 3 h 283"/>
                  <a:gd name="T4" fmla="*/ 0 w 160"/>
                  <a:gd name="T5" fmla="*/ 2 h 283"/>
                  <a:gd name="T6" fmla="*/ 1 w 160"/>
                  <a:gd name="T7" fmla="*/ 1 h 283"/>
                  <a:gd name="T8" fmla="*/ 1 w 160"/>
                  <a:gd name="T9" fmla="*/ 1 h 283"/>
                  <a:gd name="T10" fmla="*/ 1 w 160"/>
                  <a:gd name="T11" fmla="*/ 1 h 283"/>
                  <a:gd name="T12" fmla="*/ 1 w 160"/>
                  <a:gd name="T13" fmla="*/ 1 h 283"/>
                  <a:gd name="T14" fmla="*/ 1 w 160"/>
                  <a:gd name="T15" fmla="*/ 1 h 283"/>
                  <a:gd name="T16" fmla="*/ 1 w 160"/>
                  <a:gd name="T17" fmla="*/ 1 h 283"/>
                  <a:gd name="T18" fmla="*/ 1 w 160"/>
                  <a:gd name="T19" fmla="*/ 1 h 283"/>
                  <a:gd name="T20" fmla="*/ 1 w 160"/>
                  <a:gd name="T21" fmla="*/ 0 h 283"/>
                  <a:gd name="T22" fmla="*/ 1 w 160"/>
                  <a:gd name="T23" fmla="*/ 0 h 283"/>
                  <a:gd name="T24" fmla="*/ 1 w 160"/>
                  <a:gd name="T25" fmla="*/ 0 h 283"/>
                  <a:gd name="T26" fmla="*/ 1 w 160"/>
                  <a:gd name="T27" fmla="*/ 1 h 283"/>
                  <a:gd name="T28" fmla="*/ 1 w 160"/>
                  <a:gd name="T29" fmla="*/ 1 h 283"/>
                  <a:gd name="T30" fmla="*/ 1 w 160"/>
                  <a:gd name="T31" fmla="*/ 1 h 283"/>
                  <a:gd name="T32" fmla="*/ 1 w 160"/>
                  <a:gd name="T33" fmla="*/ 1 h 283"/>
                  <a:gd name="T34" fmla="*/ 1 w 160"/>
                  <a:gd name="T35" fmla="*/ 1 h 283"/>
                  <a:gd name="T36" fmla="*/ 1 w 160"/>
                  <a:gd name="T37" fmla="*/ 1 h 283"/>
                  <a:gd name="T38" fmla="*/ 1 w 160"/>
                  <a:gd name="T39" fmla="*/ 1 h 283"/>
                  <a:gd name="T40" fmla="*/ 1 w 160"/>
                  <a:gd name="T41" fmla="*/ 1 h 283"/>
                  <a:gd name="T42" fmla="*/ 1 w 160"/>
                  <a:gd name="T43" fmla="*/ 2 h 283"/>
                  <a:gd name="T44" fmla="*/ 1 w 160"/>
                  <a:gd name="T45" fmla="*/ 2 h 283"/>
                  <a:gd name="T46" fmla="*/ 1 w 160"/>
                  <a:gd name="T47" fmla="*/ 2 h 283"/>
                  <a:gd name="T48" fmla="*/ 1 w 160"/>
                  <a:gd name="T49" fmla="*/ 3 h 283"/>
                  <a:gd name="T50" fmla="*/ 1 w 160"/>
                  <a:gd name="T51" fmla="*/ 3 h 283"/>
                  <a:gd name="T52" fmla="*/ 1 w 160"/>
                  <a:gd name="T53" fmla="*/ 3 h 283"/>
                  <a:gd name="T54" fmla="*/ 1 w 160"/>
                  <a:gd name="T55" fmla="*/ 3 h 283"/>
                  <a:gd name="T56" fmla="*/ 1 w 160"/>
                  <a:gd name="T57" fmla="*/ 4 h 283"/>
                  <a:gd name="T58" fmla="*/ 1 w 160"/>
                  <a:gd name="T59" fmla="*/ 4 h 283"/>
                  <a:gd name="T60" fmla="*/ 1 w 160"/>
                  <a:gd name="T61" fmla="*/ 4 h 283"/>
                  <a:gd name="T62" fmla="*/ 1 w 160"/>
                  <a:gd name="T63" fmla="*/ 4 h 283"/>
                  <a:gd name="T64" fmla="*/ 1 w 160"/>
                  <a:gd name="T65" fmla="*/ 3 h 28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60" h="283">
                    <a:moveTo>
                      <a:pt x="9" y="275"/>
                    </a:moveTo>
                    <a:lnTo>
                      <a:pt x="0" y="221"/>
                    </a:lnTo>
                    <a:lnTo>
                      <a:pt x="0" y="168"/>
                    </a:lnTo>
                    <a:lnTo>
                      <a:pt x="9" y="124"/>
                    </a:lnTo>
                    <a:lnTo>
                      <a:pt x="18" y="71"/>
                    </a:lnTo>
                    <a:lnTo>
                      <a:pt x="27" y="53"/>
                    </a:lnTo>
                    <a:lnTo>
                      <a:pt x="36" y="35"/>
                    </a:lnTo>
                    <a:lnTo>
                      <a:pt x="44" y="26"/>
                    </a:lnTo>
                    <a:lnTo>
                      <a:pt x="62" y="18"/>
                    </a:lnTo>
                    <a:lnTo>
                      <a:pt x="80" y="9"/>
                    </a:lnTo>
                    <a:lnTo>
                      <a:pt x="98" y="0"/>
                    </a:lnTo>
                    <a:lnTo>
                      <a:pt x="115" y="0"/>
                    </a:lnTo>
                    <a:lnTo>
                      <a:pt x="124" y="0"/>
                    </a:lnTo>
                    <a:lnTo>
                      <a:pt x="142" y="9"/>
                    </a:lnTo>
                    <a:lnTo>
                      <a:pt x="151" y="26"/>
                    </a:lnTo>
                    <a:lnTo>
                      <a:pt x="160" y="35"/>
                    </a:lnTo>
                    <a:lnTo>
                      <a:pt x="160" y="62"/>
                    </a:lnTo>
                    <a:lnTo>
                      <a:pt x="160" y="80"/>
                    </a:lnTo>
                    <a:lnTo>
                      <a:pt x="151" y="97"/>
                    </a:lnTo>
                    <a:lnTo>
                      <a:pt x="142" y="115"/>
                    </a:lnTo>
                    <a:lnTo>
                      <a:pt x="133" y="142"/>
                    </a:lnTo>
                    <a:lnTo>
                      <a:pt x="124" y="159"/>
                    </a:lnTo>
                    <a:lnTo>
                      <a:pt x="115" y="177"/>
                    </a:lnTo>
                    <a:lnTo>
                      <a:pt x="98" y="195"/>
                    </a:lnTo>
                    <a:lnTo>
                      <a:pt x="89" y="213"/>
                    </a:lnTo>
                    <a:lnTo>
                      <a:pt x="71" y="230"/>
                    </a:lnTo>
                    <a:lnTo>
                      <a:pt x="62" y="248"/>
                    </a:lnTo>
                    <a:lnTo>
                      <a:pt x="44" y="266"/>
                    </a:lnTo>
                    <a:lnTo>
                      <a:pt x="36" y="283"/>
                    </a:lnTo>
                    <a:lnTo>
                      <a:pt x="27" y="283"/>
                    </a:lnTo>
                    <a:lnTo>
                      <a:pt x="18" y="283"/>
                    </a:lnTo>
                    <a:lnTo>
                      <a:pt x="9" y="275"/>
                    </a:lnTo>
                    <a:close/>
                  </a:path>
                </a:pathLst>
              </a:custGeom>
              <a:solidFill>
                <a:srgbClr val="CC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Freeform 43"/>
              <p:cNvSpPr>
                <a:spLocks/>
              </p:cNvSpPr>
              <p:nvPr/>
            </p:nvSpPr>
            <p:spPr bwMode="auto">
              <a:xfrm>
                <a:off x="2263" y="1493"/>
                <a:ext cx="25" cy="166"/>
              </a:xfrm>
              <a:custGeom>
                <a:avLst/>
                <a:gdLst>
                  <a:gd name="T0" fmla="*/ 1 w 36"/>
                  <a:gd name="T1" fmla="*/ 0 h 221"/>
                  <a:gd name="T2" fmla="*/ 1 w 36"/>
                  <a:gd name="T3" fmla="*/ 0 h 221"/>
                  <a:gd name="T4" fmla="*/ 1 w 36"/>
                  <a:gd name="T5" fmla="*/ 2 h 221"/>
                  <a:gd name="T6" fmla="*/ 0 w 36"/>
                  <a:gd name="T7" fmla="*/ 2 h 221"/>
                  <a:gd name="T8" fmla="*/ 1 w 36"/>
                  <a:gd name="T9" fmla="*/ 3 h 221"/>
                  <a:gd name="T10" fmla="*/ 1 w 36"/>
                  <a:gd name="T11" fmla="*/ 4 h 221"/>
                  <a:gd name="T12" fmla="*/ 1 w 36"/>
                  <a:gd name="T13" fmla="*/ 4 h 221"/>
                  <a:gd name="T14" fmla="*/ 1 w 36"/>
                  <a:gd name="T15" fmla="*/ 3 h 221"/>
                  <a:gd name="T16" fmla="*/ 1 w 36"/>
                  <a:gd name="T17" fmla="*/ 2 h 221"/>
                  <a:gd name="T18" fmla="*/ 1 w 36"/>
                  <a:gd name="T19" fmla="*/ 2 h 221"/>
                  <a:gd name="T20" fmla="*/ 1 w 36"/>
                  <a:gd name="T21" fmla="*/ 2 h 221"/>
                  <a:gd name="T22" fmla="*/ 1 w 36"/>
                  <a:gd name="T23" fmla="*/ 2 h 221"/>
                  <a:gd name="T24" fmla="*/ 1 w 36"/>
                  <a:gd name="T25" fmla="*/ 0 h 2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6" h="221">
                    <a:moveTo>
                      <a:pt x="18" y="0"/>
                    </a:moveTo>
                    <a:lnTo>
                      <a:pt x="18" y="0"/>
                    </a:lnTo>
                    <a:lnTo>
                      <a:pt x="9" y="62"/>
                    </a:lnTo>
                    <a:lnTo>
                      <a:pt x="0" y="106"/>
                    </a:lnTo>
                    <a:lnTo>
                      <a:pt x="9" y="159"/>
                    </a:lnTo>
                    <a:lnTo>
                      <a:pt x="9" y="221"/>
                    </a:lnTo>
                    <a:lnTo>
                      <a:pt x="27" y="213"/>
                    </a:lnTo>
                    <a:lnTo>
                      <a:pt x="18" y="159"/>
                    </a:lnTo>
                    <a:lnTo>
                      <a:pt x="18" y="106"/>
                    </a:lnTo>
                    <a:lnTo>
                      <a:pt x="18" y="62"/>
                    </a:lnTo>
                    <a:lnTo>
                      <a:pt x="36" y="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Freeform 44"/>
              <p:cNvSpPr>
                <a:spLocks/>
              </p:cNvSpPr>
              <p:nvPr/>
            </p:nvSpPr>
            <p:spPr bwMode="auto">
              <a:xfrm>
                <a:off x="2276" y="1440"/>
                <a:ext cx="80" cy="60"/>
              </a:xfrm>
              <a:custGeom>
                <a:avLst/>
                <a:gdLst>
                  <a:gd name="T0" fmla="*/ 1 w 115"/>
                  <a:gd name="T1" fmla="*/ 2 h 80"/>
                  <a:gd name="T2" fmla="*/ 1 w 115"/>
                  <a:gd name="T3" fmla="*/ 2 h 80"/>
                  <a:gd name="T4" fmla="*/ 1 w 115"/>
                  <a:gd name="T5" fmla="*/ 0 h 80"/>
                  <a:gd name="T6" fmla="*/ 1 w 115"/>
                  <a:gd name="T7" fmla="*/ 2 h 80"/>
                  <a:gd name="T8" fmla="*/ 1 w 115"/>
                  <a:gd name="T9" fmla="*/ 2 h 80"/>
                  <a:gd name="T10" fmla="*/ 1 w 115"/>
                  <a:gd name="T11" fmla="*/ 2 h 80"/>
                  <a:gd name="T12" fmla="*/ 1 w 115"/>
                  <a:gd name="T13" fmla="*/ 2 h 80"/>
                  <a:gd name="T14" fmla="*/ 1 w 115"/>
                  <a:gd name="T15" fmla="*/ 2 h 80"/>
                  <a:gd name="T16" fmla="*/ 1 w 115"/>
                  <a:gd name="T17" fmla="*/ 2 h 80"/>
                  <a:gd name="T18" fmla="*/ 0 w 115"/>
                  <a:gd name="T19" fmla="*/ 2 h 80"/>
                  <a:gd name="T20" fmla="*/ 1 w 115"/>
                  <a:gd name="T21" fmla="*/ 2 h 80"/>
                  <a:gd name="T22" fmla="*/ 1 w 115"/>
                  <a:gd name="T23" fmla="*/ 2 h 80"/>
                  <a:gd name="T24" fmla="*/ 1 w 115"/>
                  <a:gd name="T25" fmla="*/ 2 h 80"/>
                  <a:gd name="T26" fmla="*/ 1 w 115"/>
                  <a:gd name="T27" fmla="*/ 2 h 80"/>
                  <a:gd name="T28" fmla="*/ 1 w 115"/>
                  <a:gd name="T29" fmla="*/ 2 h 80"/>
                  <a:gd name="T30" fmla="*/ 1 w 115"/>
                  <a:gd name="T31" fmla="*/ 2 h 80"/>
                  <a:gd name="T32" fmla="*/ 1 w 115"/>
                  <a:gd name="T33" fmla="*/ 2 h 80"/>
                  <a:gd name="T34" fmla="*/ 1 w 115"/>
                  <a:gd name="T35" fmla="*/ 2 h 80"/>
                  <a:gd name="T36" fmla="*/ 1 w 115"/>
                  <a:gd name="T37" fmla="*/ 2 h 80"/>
                  <a:gd name="T38" fmla="*/ 1 w 115"/>
                  <a:gd name="T39" fmla="*/ 2 h 80"/>
                  <a:gd name="T40" fmla="*/ 1 w 115"/>
                  <a:gd name="T41" fmla="*/ 2 h 8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5" h="80">
                    <a:moveTo>
                      <a:pt x="115" y="9"/>
                    </a:moveTo>
                    <a:lnTo>
                      <a:pt x="115" y="9"/>
                    </a:lnTo>
                    <a:lnTo>
                      <a:pt x="106" y="0"/>
                    </a:lnTo>
                    <a:lnTo>
                      <a:pt x="80" y="9"/>
                    </a:lnTo>
                    <a:lnTo>
                      <a:pt x="71" y="9"/>
                    </a:lnTo>
                    <a:lnTo>
                      <a:pt x="53" y="18"/>
                    </a:lnTo>
                    <a:lnTo>
                      <a:pt x="35" y="27"/>
                    </a:lnTo>
                    <a:lnTo>
                      <a:pt x="18" y="44"/>
                    </a:lnTo>
                    <a:lnTo>
                      <a:pt x="9" y="53"/>
                    </a:lnTo>
                    <a:lnTo>
                      <a:pt x="0" y="71"/>
                    </a:lnTo>
                    <a:lnTo>
                      <a:pt x="18" y="80"/>
                    </a:lnTo>
                    <a:lnTo>
                      <a:pt x="18" y="62"/>
                    </a:lnTo>
                    <a:lnTo>
                      <a:pt x="27" y="53"/>
                    </a:lnTo>
                    <a:lnTo>
                      <a:pt x="44" y="35"/>
                    </a:lnTo>
                    <a:lnTo>
                      <a:pt x="53" y="27"/>
                    </a:lnTo>
                    <a:lnTo>
                      <a:pt x="71" y="27"/>
                    </a:lnTo>
                    <a:lnTo>
                      <a:pt x="89" y="18"/>
                    </a:lnTo>
                    <a:lnTo>
                      <a:pt x="106" y="18"/>
                    </a:lnTo>
                    <a:lnTo>
                      <a:pt x="115" y="18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45"/>
              <p:cNvSpPr>
                <a:spLocks/>
              </p:cNvSpPr>
              <p:nvPr/>
            </p:nvSpPr>
            <p:spPr bwMode="auto">
              <a:xfrm>
                <a:off x="2356" y="1447"/>
                <a:ext cx="31" cy="106"/>
              </a:xfrm>
              <a:custGeom>
                <a:avLst/>
                <a:gdLst>
                  <a:gd name="T0" fmla="*/ 1 w 44"/>
                  <a:gd name="T1" fmla="*/ 1 h 142"/>
                  <a:gd name="T2" fmla="*/ 1 w 44"/>
                  <a:gd name="T3" fmla="*/ 1 h 142"/>
                  <a:gd name="T4" fmla="*/ 1 w 44"/>
                  <a:gd name="T5" fmla="*/ 1 h 142"/>
                  <a:gd name="T6" fmla="*/ 1 w 44"/>
                  <a:gd name="T7" fmla="*/ 1 h 142"/>
                  <a:gd name="T8" fmla="*/ 1 w 44"/>
                  <a:gd name="T9" fmla="*/ 1 h 142"/>
                  <a:gd name="T10" fmla="*/ 1 w 44"/>
                  <a:gd name="T11" fmla="*/ 1 h 142"/>
                  <a:gd name="T12" fmla="*/ 1 w 44"/>
                  <a:gd name="T13" fmla="*/ 1 h 142"/>
                  <a:gd name="T14" fmla="*/ 1 w 44"/>
                  <a:gd name="T15" fmla="*/ 1 h 142"/>
                  <a:gd name="T16" fmla="*/ 1 w 44"/>
                  <a:gd name="T17" fmla="*/ 1 h 142"/>
                  <a:gd name="T18" fmla="*/ 0 w 44"/>
                  <a:gd name="T19" fmla="*/ 0 h 142"/>
                  <a:gd name="T20" fmla="*/ 0 w 44"/>
                  <a:gd name="T21" fmla="*/ 1 h 142"/>
                  <a:gd name="T22" fmla="*/ 1 w 44"/>
                  <a:gd name="T23" fmla="*/ 1 h 142"/>
                  <a:gd name="T24" fmla="*/ 1 w 44"/>
                  <a:gd name="T25" fmla="*/ 1 h 142"/>
                  <a:gd name="T26" fmla="*/ 1 w 44"/>
                  <a:gd name="T27" fmla="*/ 1 h 142"/>
                  <a:gd name="T28" fmla="*/ 1 w 44"/>
                  <a:gd name="T29" fmla="*/ 1 h 142"/>
                  <a:gd name="T30" fmla="*/ 1 w 44"/>
                  <a:gd name="T31" fmla="*/ 1 h 142"/>
                  <a:gd name="T32" fmla="*/ 1 w 44"/>
                  <a:gd name="T33" fmla="*/ 1 h 142"/>
                  <a:gd name="T34" fmla="*/ 1 w 44"/>
                  <a:gd name="T35" fmla="*/ 1 h 142"/>
                  <a:gd name="T36" fmla="*/ 1 w 44"/>
                  <a:gd name="T37" fmla="*/ 1 h 142"/>
                  <a:gd name="T38" fmla="*/ 1 w 44"/>
                  <a:gd name="T39" fmla="*/ 1 h 142"/>
                  <a:gd name="T40" fmla="*/ 1 w 44"/>
                  <a:gd name="T41" fmla="*/ 1 h 14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4" h="142">
                    <a:moveTo>
                      <a:pt x="18" y="142"/>
                    </a:moveTo>
                    <a:lnTo>
                      <a:pt x="18" y="142"/>
                    </a:lnTo>
                    <a:lnTo>
                      <a:pt x="27" y="124"/>
                    </a:lnTo>
                    <a:lnTo>
                      <a:pt x="36" y="97"/>
                    </a:lnTo>
                    <a:lnTo>
                      <a:pt x="36" y="80"/>
                    </a:lnTo>
                    <a:lnTo>
                      <a:pt x="44" y="62"/>
                    </a:lnTo>
                    <a:lnTo>
                      <a:pt x="36" y="35"/>
                    </a:lnTo>
                    <a:lnTo>
                      <a:pt x="36" y="18"/>
                    </a:lnTo>
                    <a:lnTo>
                      <a:pt x="18" y="9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9" y="18"/>
                    </a:lnTo>
                    <a:lnTo>
                      <a:pt x="18" y="26"/>
                    </a:lnTo>
                    <a:lnTo>
                      <a:pt x="27" y="44"/>
                    </a:lnTo>
                    <a:lnTo>
                      <a:pt x="27" y="62"/>
                    </a:lnTo>
                    <a:lnTo>
                      <a:pt x="27" y="80"/>
                    </a:lnTo>
                    <a:lnTo>
                      <a:pt x="18" y="97"/>
                    </a:lnTo>
                    <a:lnTo>
                      <a:pt x="18" y="115"/>
                    </a:lnTo>
                    <a:lnTo>
                      <a:pt x="9" y="133"/>
                    </a:lnTo>
                    <a:lnTo>
                      <a:pt x="18" y="1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46"/>
              <p:cNvSpPr>
                <a:spLocks/>
              </p:cNvSpPr>
              <p:nvPr/>
            </p:nvSpPr>
            <p:spPr bwMode="auto">
              <a:xfrm>
                <a:off x="2288" y="1547"/>
                <a:ext cx="81" cy="119"/>
              </a:xfrm>
              <a:custGeom>
                <a:avLst/>
                <a:gdLst>
                  <a:gd name="T0" fmla="*/ 1 w 115"/>
                  <a:gd name="T1" fmla="*/ 2 h 159"/>
                  <a:gd name="T2" fmla="*/ 1 w 115"/>
                  <a:gd name="T3" fmla="*/ 2 h 159"/>
                  <a:gd name="T4" fmla="*/ 1 w 115"/>
                  <a:gd name="T5" fmla="*/ 1 h 159"/>
                  <a:gd name="T6" fmla="*/ 1 w 115"/>
                  <a:gd name="T7" fmla="*/ 1 h 159"/>
                  <a:gd name="T8" fmla="*/ 1 w 115"/>
                  <a:gd name="T9" fmla="*/ 1 h 159"/>
                  <a:gd name="T10" fmla="*/ 1 w 115"/>
                  <a:gd name="T11" fmla="*/ 1 h 159"/>
                  <a:gd name="T12" fmla="*/ 1 w 115"/>
                  <a:gd name="T13" fmla="*/ 1 h 159"/>
                  <a:gd name="T14" fmla="*/ 1 w 115"/>
                  <a:gd name="T15" fmla="*/ 1 h 159"/>
                  <a:gd name="T16" fmla="*/ 1 w 115"/>
                  <a:gd name="T17" fmla="*/ 1 h 159"/>
                  <a:gd name="T18" fmla="*/ 1 w 115"/>
                  <a:gd name="T19" fmla="*/ 1 h 159"/>
                  <a:gd name="T20" fmla="*/ 1 w 115"/>
                  <a:gd name="T21" fmla="*/ 0 h 159"/>
                  <a:gd name="T22" fmla="*/ 1 w 115"/>
                  <a:gd name="T23" fmla="*/ 1 h 159"/>
                  <a:gd name="T24" fmla="*/ 1 w 115"/>
                  <a:gd name="T25" fmla="*/ 1 h 159"/>
                  <a:gd name="T26" fmla="*/ 1 w 115"/>
                  <a:gd name="T27" fmla="*/ 1 h 159"/>
                  <a:gd name="T28" fmla="*/ 1 w 115"/>
                  <a:gd name="T29" fmla="*/ 1 h 159"/>
                  <a:gd name="T30" fmla="*/ 1 w 115"/>
                  <a:gd name="T31" fmla="*/ 1 h 159"/>
                  <a:gd name="T32" fmla="*/ 1 w 115"/>
                  <a:gd name="T33" fmla="*/ 1 h 159"/>
                  <a:gd name="T34" fmla="*/ 1 w 115"/>
                  <a:gd name="T35" fmla="*/ 1 h 159"/>
                  <a:gd name="T36" fmla="*/ 0 w 115"/>
                  <a:gd name="T37" fmla="*/ 1 h 159"/>
                  <a:gd name="T38" fmla="*/ 0 w 115"/>
                  <a:gd name="T39" fmla="*/ 1 h 159"/>
                  <a:gd name="T40" fmla="*/ 1 w 115"/>
                  <a:gd name="T41" fmla="*/ 2 h 1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5" h="159">
                    <a:moveTo>
                      <a:pt x="9" y="159"/>
                    </a:moveTo>
                    <a:lnTo>
                      <a:pt x="9" y="159"/>
                    </a:lnTo>
                    <a:lnTo>
                      <a:pt x="26" y="142"/>
                    </a:lnTo>
                    <a:lnTo>
                      <a:pt x="44" y="124"/>
                    </a:lnTo>
                    <a:lnTo>
                      <a:pt x="53" y="106"/>
                    </a:lnTo>
                    <a:lnTo>
                      <a:pt x="62" y="88"/>
                    </a:lnTo>
                    <a:lnTo>
                      <a:pt x="79" y="62"/>
                    </a:lnTo>
                    <a:lnTo>
                      <a:pt x="88" y="44"/>
                    </a:lnTo>
                    <a:lnTo>
                      <a:pt x="106" y="26"/>
                    </a:lnTo>
                    <a:lnTo>
                      <a:pt x="115" y="9"/>
                    </a:lnTo>
                    <a:lnTo>
                      <a:pt x="106" y="0"/>
                    </a:lnTo>
                    <a:lnTo>
                      <a:pt x="88" y="18"/>
                    </a:lnTo>
                    <a:lnTo>
                      <a:pt x="79" y="44"/>
                    </a:lnTo>
                    <a:lnTo>
                      <a:pt x="71" y="62"/>
                    </a:lnTo>
                    <a:lnTo>
                      <a:pt x="53" y="80"/>
                    </a:lnTo>
                    <a:lnTo>
                      <a:pt x="44" y="97"/>
                    </a:lnTo>
                    <a:lnTo>
                      <a:pt x="26" y="115"/>
                    </a:lnTo>
                    <a:lnTo>
                      <a:pt x="17" y="133"/>
                    </a:lnTo>
                    <a:lnTo>
                      <a:pt x="0" y="150"/>
                    </a:lnTo>
                    <a:lnTo>
                      <a:pt x="9" y="1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47"/>
              <p:cNvSpPr>
                <a:spLocks/>
              </p:cNvSpPr>
              <p:nvPr/>
            </p:nvSpPr>
            <p:spPr bwMode="auto">
              <a:xfrm>
                <a:off x="2269" y="1653"/>
                <a:ext cx="26" cy="13"/>
              </a:xfrm>
              <a:custGeom>
                <a:avLst/>
                <a:gdLst>
                  <a:gd name="T0" fmla="*/ 0 w 36"/>
                  <a:gd name="T1" fmla="*/ 2 h 17"/>
                  <a:gd name="T2" fmla="*/ 0 w 36"/>
                  <a:gd name="T3" fmla="*/ 2 h 17"/>
                  <a:gd name="T4" fmla="*/ 1 w 36"/>
                  <a:gd name="T5" fmla="*/ 2 h 17"/>
                  <a:gd name="T6" fmla="*/ 1 w 36"/>
                  <a:gd name="T7" fmla="*/ 2 h 17"/>
                  <a:gd name="T8" fmla="*/ 1 w 36"/>
                  <a:gd name="T9" fmla="*/ 2 h 17"/>
                  <a:gd name="T10" fmla="*/ 1 w 36"/>
                  <a:gd name="T11" fmla="*/ 2 h 17"/>
                  <a:gd name="T12" fmla="*/ 1 w 36"/>
                  <a:gd name="T13" fmla="*/ 2 h 17"/>
                  <a:gd name="T14" fmla="*/ 1 w 36"/>
                  <a:gd name="T15" fmla="*/ 2 h 17"/>
                  <a:gd name="T16" fmla="*/ 1 w 36"/>
                  <a:gd name="T17" fmla="*/ 2 h 17"/>
                  <a:gd name="T18" fmla="*/ 1 w 36"/>
                  <a:gd name="T19" fmla="*/ 0 h 17"/>
                  <a:gd name="T20" fmla="*/ 1 w 36"/>
                  <a:gd name="T21" fmla="*/ 0 h 17"/>
                  <a:gd name="T22" fmla="*/ 1 w 36"/>
                  <a:gd name="T23" fmla="*/ 0 h 17"/>
                  <a:gd name="T24" fmla="*/ 0 w 36"/>
                  <a:gd name="T25" fmla="*/ 2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6" h="17">
                    <a:moveTo>
                      <a:pt x="0" y="8"/>
                    </a:moveTo>
                    <a:lnTo>
                      <a:pt x="0" y="8"/>
                    </a:lnTo>
                    <a:lnTo>
                      <a:pt x="9" y="17"/>
                    </a:lnTo>
                    <a:lnTo>
                      <a:pt x="18" y="17"/>
                    </a:lnTo>
                    <a:lnTo>
                      <a:pt x="27" y="17"/>
                    </a:lnTo>
                    <a:lnTo>
                      <a:pt x="36" y="17"/>
                    </a:lnTo>
                    <a:lnTo>
                      <a:pt x="27" y="8"/>
                    </a:lnTo>
                    <a:lnTo>
                      <a:pt x="18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48"/>
              <p:cNvSpPr>
                <a:spLocks/>
              </p:cNvSpPr>
              <p:nvPr/>
            </p:nvSpPr>
            <p:spPr bwMode="auto">
              <a:xfrm>
                <a:off x="2282" y="1626"/>
                <a:ext cx="205" cy="114"/>
              </a:xfrm>
              <a:custGeom>
                <a:avLst/>
                <a:gdLst>
                  <a:gd name="T0" fmla="*/ 1 w 292"/>
                  <a:gd name="T1" fmla="*/ 2 h 151"/>
                  <a:gd name="T2" fmla="*/ 1 w 292"/>
                  <a:gd name="T3" fmla="*/ 2 h 151"/>
                  <a:gd name="T4" fmla="*/ 1 w 292"/>
                  <a:gd name="T5" fmla="*/ 2 h 151"/>
                  <a:gd name="T6" fmla="*/ 1 w 292"/>
                  <a:gd name="T7" fmla="*/ 2 h 151"/>
                  <a:gd name="T8" fmla="*/ 1 w 292"/>
                  <a:gd name="T9" fmla="*/ 2 h 151"/>
                  <a:gd name="T10" fmla="*/ 1 w 292"/>
                  <a:gd name="T11" fmla="*/ 0 h 151"/>
                  <a:gd name="T12" fmla="*/ 1 w 292"/>
                  <a:gd name="T13" fmla="*/ 0 h 151"/>
                  <a:gd name="T14" fmla="*/ 1 w 292"/>
                  <a:gd name="T15" fmla="*/ 0 h 151"/>
                  <a:gd name="T16" fmla="*/ 1 w 292"/>
                  <a:gd name="T17" fmla="*/ 0 h 151"/>
                  <a:gd name="T18" fmla="*/ 1 w 292"/>
                  <a:gd name="T19" fmla="*/ 0 h 151"/>
                  <a:gd name="T20" fmla="*/ 1 w 292"/>
                  <a:gd name="T21" fmla="*/ 0 h 151"/>
                  <a:gd name="T22" fmla="*/ 1 w 292"/>
                  <a:gd name="T23" fmla="*/ 0 h 151"/>
                  <a:gd name="T24" fmla="*/ 1 w 292"/>
                  <a:gd name="T25" fmla="*/ 0 h 151"/>
                  <a:gd name="T26" fmla="*/ 1 w 292"/>
                  <a:gd name="T27" fmla="*/ 0 h 151"/>
                  <a:gd name="T28" fmla="*/ 1 w 292"/>
                  <a:gd name="T29" fmla="*/ 0 h 151"/>
                  <a:gd name="T30" fmla="*/ 1 w 292"/>
                  <a:gd name="T31" fmla="*/ 2 h 151"/>
                  <a:gd name="T32" fmla="*/ 1 w 292"/>
                  <a:gd name="T33" fmla="*/ 2 h 151"/>
                  <a:gd name="T34" fmla="*/ 1 w 292"/>
                  <a:gd name="T35" fmla="*/ 2 h 151"/>
                  <a:gd name="T36" fmla="*/ 1 w 292"/>
                  <a:gd name="T37" fmla="*/ 2 h 151"/>
                  <a:gd name="T38" fmla="*/ 1 w 292"/>
                  <a:gd name="T39" fmla="*/ 2 h 151"/>
                  <a:gd name="T40" fmla="*/ 1 w 292"/>
                  <a:gd name="T41" fmla="*/ 2 h 151"/>
                  <a:gd name="T42" fmla="*/ 1 w 292"/>
                  <a:gd name="T43" fmla="*/ 2 h 151"/>
                  <a:gd name="T44" fmla="*/ 1 w 292"/>
                  <a:gd name="T45" fmla="*/ 2 h 151"/>
                  <a:gd name="T46" fmla="*/ 1 w 292"/>
                  <a:gd name="T47" fmla="*/ 2 h 151"/>
                  <a:gd name="T48" fmla="*/ 1 w 292"/>
                  <a:gd name="T49" fmla="*/ 2 h 151"/>
                  <a:gd name="T50" fmla="*/ 1 w 292"/>
                  <a:gd name="T51" fmla="*/ 2 h 151"/>
                  <a:gd name="T52" fmla="*/ 1 w 292"/>
                  <a:gd name="T53" fmla="*/ 2 h 151"/>
                  <a:gd name="T54" fmla="*/ 1 w 292"/>
                  <a:gd name="T55" fmla="*/ 2 h 151"/>
                  <a:gd name="T56" fmla="*/ 1 w 292"/>
                  <a:gd name="T57" fmla="*/ 2 h 151"/>
                  <a:gd name="T58" fmla="*/ 1 w 292"/>
                  <a:gd name="T59" fmla="*/ 2 h 151"/>
                  <a:gd name="T60" fmla="*/ 1 w 292"/>
                  <a:gd name="T61" fmla="*/ 2 h 151"/>
                  <a:gd name="T62" fmla="*/ 1 w 292"/>
                  <a:gd name="T63" fmla="*/ 2 h 151"/>
                  <a:gd name="T64" fmla="*/ 1 w 292"/>
                  <a:gd name="T65" fmla="*/ 2 h 151"/>
                  <a:gd name="T66" fmla="*/ 1 w 292"/>
                  <a:gd name="T67" fmla="*/ 2 h 151"/>
                  <a:gd name="T68" fmla="*/ 1 w 292"/>
                  <a:gd name="T69" fmla="*/ 2 h 151"/>
                  <a:gd name="T70" fmla="*/ 1 w 292"/>
                  <a:gd name="T71" fmla="*/ 2 h 151"/>
                  <a:gd name="T72" fmla="*/ 1 w 292"/>
                  <a:gd name="T73" fmla="*/ 2 h 151"/>
                  <a:gd name="T74" fmla="*/ 1 w 292"/>
                  <a:gd name="T75" fmla="*/ 2 h 151"/>
                  <a:gd name="T76" fmla="*/ 1 w 292"/>
                  <a:gd name="T77" fmla="*/ 2 h 151"/>
                  <a:gd name="T78" fmla="*/ 1 w 292"/>
                  <a:gd name="T79" fmla="*/ 2 h 151"/>
                  <a:gd name="T80" fmla="*/ 0 w 292"/>
                  <a:gd name="T81" fmla="*/ 2 h 151"/>
                  <a:gd name="T82" fmla="*/ 0 w 292"/>
                  <a:gd name="T83" fmla="*/ 2 h 151"/>
                  <a:gd name="T84" fmla="*/ 0 w 292"/>
                  <a:gd name="T85" fmla="*/ 2 h 151"/>
                  <a:gd name="T86" fmla="*/ 0 w 292"/>
                  <a:gd name="T87" fmla="*/ 2 h 151"/>
                  <a:gd name="T88" fmla="*/ 1 w 292"/>
                  <a:gd name="T89" fmla="*/ 2 h 15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92" h="151">
                    <a:moveTo>
                      <a:pt x="9" y="18"/>
                    </a:moveTo>
                    <a:lnTo>
                      <a:pt x="18" y="9"/>
                    </a:lnTo>
                    <a:lnTo>
                      <a:pt x="26" y="9"/>
                    </a:lnTo>
                    <a:lnTo>
                      <a:pt x="44" y="9"/>
                    </a:lnTo>
                    <a:lnTo>
                      <a:pt x="53" y="9"/>
                    </a:lnTo>
                    <a:lnTo>
                      <a:pt x="71" y="0"/>
                    </a:lnTo>
                    <a:lnTo>
                      <a:pt x="80" y="0"/>
                    </a:lnTo>
                    <a:lnTo>
                      <a:pt x="97" y="0"/>
                    </a:lnTo>
                    <a:lnTo>
                      <a:pt x="106" y="0"/>
                    </a:lnTo>
                    <a:lnTo>
                      <a:pt x="124" y="0"/>
                    </a:lnTo>
                    <a:lnTo>
                      <a:pt x="133" y="0"/>
                    </a:lnTo>
                    <a:lnTo>
                      <a:pt x="150" y="0"/>
                    </a:lnTo>
                    <a:lnTo>
                      <a:pt x="159" y="0"/>
                    </a:lnTo>
                    <a:lnTo>
                      <a:pt x="177" y="0"/>
                    </a:lnTo>
                    <a:lnTo>
                      <a:pt x="186" y="0"/>
                    </a:lnTo>
                    <a:lnTo>
                      <a:pt x="203" y="9"/>
                    </a:lnTo>
                    <a:lnTo>
                      <a:pt x="212" y="9"/>
                    </a:lnTo>
                    <a:lnTo>
                      <a:pt x="239" y="18"/>
                    </a:lnTo>
                    <a:lnTo>
                      <a:pt x="248" y="27"/>
                    </a:lnTo>
                    <a:lnTo>
                      <a:pt x="265" y="36"/>
                    </a:lnTo>
                    <a:lnTo>
                      <a:pt x="274" y="53"/>
                    </a:lnTo>
                    <a:lnTo>
                      <a:pt x="283" y="62"/>
                    </a:lnTo>
                    <a:lnTo>
                      <a:pt x="283" y="80"/>
                    </a:lnTo>
                    <a:lnTo>
                      <a:pt x="292" y="98"/>
                    </a:lnTo>
                    <a:lnTo>
                      <a:pt x="283" y="115"/>
                    </a:lnTo>
                    <a:lnTo>
                      <a:pt x="283" y="133"/>
                    </a:lnTo>
                    <a:lnTo>
                      <a:pt x="265" y="142"/>
                    </a:lnTo>
                    <a:lnTo>
                      <a:pt x="257" y="151"/>
                    </a:lnTo>
                    <a:lnTo>
                      <a:pt x="239" y="151"/>
                    </a:lnTo>
                    <a:lnTo>
                      <a:pt x="212" y="151"/>
                    </a:lnTo>
                    <a:lnTo>
                      <a:pt x="195" y="142"/>
                    </a:lnTo>
                    <a:lnTo>
                      <a:pt x="168" y="142"/>
                    </a:lnTo>
                    <a:lnTo>
                      <a:pt x="150" y="133"/>
                    </a:lnTo>
                    <a:lnTo>
                      <a:pt x="133" y="124"/>
                    </a:lnTo>
                    <a:lnTo>
                      <a:pt x="115" y="106"/>
                    </a:lnTo>
                    <a:lnTo>
                      <a:pt x="97" y="98"/>
                    </a:lnTo>
                    <a:lnTo>
                      <a:pt x="71" y="89"/>
                    </a:lnTo>
                    <a:lnTo>
                      <a:pt x="53" y="80"/>
                    </a:lnTo>
                    <a:lnTo>
                      <a:pt x="35" y="62"/>
                    </a:lnTo>
                    <a:lnTo>
                      <a:pt x="18" y="53"/>
                    </a:lnTo>
                    <a:lnTo>
                      <a:pt x="0" y="36"/>
                    </a:lnTo>
                    <a:lnTo>
                      <a:pt x="0" y="27"/>
                    </a:lnTo>
                    <a:lnTo>
                      <a:pt x="0" y="18"/>
                    </a:lnTo>
                    <a:lnTo>
                      <a:pt x="9" y="18"/>
                    </a:lnTo>
                    <a:close/>
                  </a:path>
                </a:pathLst>
              </a:custGeom>
              <a:solidFill>
                <a:srgbClr val="CC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49"/>
              <p:cNvSpPr>
                <a:spLocks/>
              </p:cNvSpPr>
              <p:nvPr/>
            </p:nvSpPr>
            <p:spPr bwMode="auto">
              <a:xfrm>
                <a:off x="2282" y="1620"/>
                <a:ext cx="155" cy="20"/>
              </a:xfrm>
              <a:custGeom>
                <a:avLst/>
                <a:gdLst>
                  <a:gd name="T0" fmla="*/ 1 w 221"/>
                  <a:gd name="T1" fmla="*/ 1 h 27"/>
                  <a:gd name="T2" fmla="*/ 1 w 221"/>
                  <a:gd name="T3" fmla="*/ 1 h 27"/>
                  <a:gd name="T4" fmla="*/ 1 w 221"/>
                  <a:gd name="T5" fmla="*/ 1 h 27"/>
                  <a:gd name="T6" fmla="*/ 1 w 221"/>
                  <a:gd name="T7" fmla="*/ 1 h 27"/>
                  <a:gd name="T8" fmla="*/ 1 w 221"/>
                  <a:gd name="T9" fmla="*/ 1 h 27"/>
                  <a:gd name="T10" fmla="*/ 1 w 221"/>
                  <a:gd name="T11" fmla="*/ 0 h 27"/>
                  <a:gd name="T12" fmla="*/ 1 w 221"/>
                  <a:gd name="T13" fmla="*/ 0 h 27"/>
                  <a:gd name="T14" fmla="*/ 1 w 221"/>
                  <a:gd name="T15" fmla="*/ 0 h 27"/>
                  <a:gd name="T16" fmla="*/ 1 w 221"/>
                  <a:gd name="T17" fmla="*/ 0 h 27"/>
                  <a:gd name="T18" fmla="*/ 1 w 221"/>
                  <a:gd name="T19" fmla="*/ 0 h 27"/>
                  <a:gd name="T20" fmla="*/ 1 w 221"/>
                  <a:gd name="T21" fmla="*/ 0 h 27"/>
                  <a:gd name="T22" fmla="*/ 1 w 221"/>
                  <a:gd name="T23" fmla="*/ 1 h 27"/>
                  <a:gd name="T24" fmla="*/ 1 w 221"/>
                  <a:gd name="T25" fmla="*/ 1 h 27"/>
                  <a:gd name="T26" fmla="*/ 1 w 221"/>
                  <a:gd name="T27" fmla="*/ 1 h 27"/>
                  <a:gd name="T28" fmla="*/ 1 w 221"/>
                  <a:gd name="T29" fmla="*/ 1 h 27"/>
                  <a:gd name="T30" fmla="*/ 1 w 221"/>
                  <a:gd name="T31" fmla="*/ 1 h 27"/>
                  <a:gd name="T32" fmla="*/ 1 w 221"/>
                  <a:gd name="T33" fmla="*/ 1 h 27"/>
                  <a:gd name="T34" fmla="*/ 0 w 221"/>
                  <a:gd name="T35" fmla="*/ 1 h 27"/>
                  <a:gd name="T36" fmla="*/ 1 w 221"/>
                  <a:gd name="T37" fmla="*/ 1 h 27"/>
                  <a:gd name="T38" fmla="*/ 1 w 221"/>
                  <a:gd name="T39" fmla="*/ 1 h 27"/>
                  <a:gd name="T40" fmla="*/ 1 w 221"/>
                  <a:gd name="T41" fmla="*/ 1 h 27"/>
                  <a:gd name="T42" fmla="*/ 1 w 221"/>
                  <a:gd name="T43" fmla="*/ 1 h 27"/>
                  <a:gd name="T44" fmla="*/ 1 w 221"/>
                  <a:gd name="T45" fmla="*/ 1 h 27"/>
                  <a:gd name="T46" fmla="*/ 1 w 221"/>
                  <a:gd name="T47" fmla="*/ 1 h 27"/>
                  <a:gd name="T48" fmla="*/ 1 w 221"/>
                  <a:gd name="T49" fmla="*/ 1 h 27"/>
                  <a:gd name="T50" fmla="*/ 1 w 221"/>
                  <a:gd name="T51" fmla="*/ 1 h 27"/>
                  <a:gd name="T52" fmla="*/ 1 w 221"/>
                  <a:gd name="T53" fmla="*/ 1 h 27"/>
                  <a:gd name="T54" fmla="*/ 1 w 221"/>
                  <a:gd name="T55" fmla="*/ 1 h 27"/>
                  <a:gd name="T56" fmla="*/ 1 w 221"/>
                  <a:gd name="T57" fmla="*/ 1 h 27"/>
                  <a:gd name="T58" fmla="*/ 1 w 221"/>
                  <a:gd name="T59" fmla="*/ 1 h 27"/>
                  <a:gd name="T60" fmla="*/ 1 w 221"/>
                  <a:gd name="T61" fmla="*/ 1 h 27"/>
                  <a:gd name="T62" fmla="*/ 1 w 221"/>
                  <a:gd name="T63" fmla="*/ 1 h 27"/>
                  <a:gd name="T64" fmla="*/ 1 w 221"/>
                  <a:gd name="T65" fmla="*/ 1 h 27"/>
                  <a:gd name="T66" fmla="*/ 1 w 221"/>
                  <a:gd name="T67" fmla="*/ 1 h 27"/>
                  <a:gd name="T68" fmla="*/ 1 w 221"/>
                  <a:gd name="T69" fmla="*/ 1 h 27"/>
                  <a:gd name="T70" fmla="*/ 1 w 221"/>
                  <a:gd name="T71" fmla="*/ 1 h 27"/>
                  <a:gd name="T72" fmla="*/ 1 w 221"/>
                  <a:gd name="T73" fmla="*/ 1 h 2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21" h="27">
                    <a:moveTo>
                      <a:pt x="221" y="9"/>
                    </a:moveTo>
                    <a:lnTo>
                      <a:pt x="221" y="9"/>
                    </a:lnTo>
                    <a:lnTo>
                      <a:pt x="203" y="9"/>
                    </a:lnTo>
                    <a:lnTo>
                      <a:pt x="186" y="9"/>
                    </a:lnTo>
                    <a:lnTo>
                      <a:pt x="177" y="9"/>
                    </a:lnTo>
                    <a:lnTo>
                      <a:pt x="159" y="0"/>
                    </a:lnTo>
                    <a:lnTo>
                      <a:pt x="150" y="0"/>
                    </a:lnTo>
                    <a:lnTo>
                      <a:pt x="133" y="0"/>
                    </a:lnTo>
                    <a:lnTo>
                      <a:pt x="124" y="0"/>
                    </a:lnTo>
                    <a:lnTo>
                      <a:pt x="106" y="0"/>
                    </a:lnTo>
                    <a:lnTo>
                      <a:pt x="97" y="0"/>
                    </a:lnTo>
                    <a:lnTo>
                      <a:pt x="80" y="9"/>
                    </a:lnTo>
                    <a:lnTo>
                      <a:pt x="71" y="9"/>
                    </a:lnTo>
                    <a:lnTo>
                      <a:pt x="53" y="9"/>
                    </a:lnTo>
                    <a:lnTo>
                      <a:pt x="44" y="9"/>
                    </a:lnTo>
                    <a:lnTo>
                      <a:pt x="26" y="9"/>
                    </a:lnTo>
                    <a:lnTo>
                      <a:pt x="18" y="18"/>
                    </a:lnTo>
                    <a:lnTo>
                      <a:pt x="0" y="18"/>
                    </a:lnTo>
                    <a:lnTo>
                      <a:pt x="9" y="27"/>
                    </a:lnTo>
                    <a:lnTo>
                      <a:pt x="18" y="27"/>
                    </a:lnTo>
                    <a:lnTo>
                      <a:pt x="35" y="27"/>
                    </a:lnTo>
                    <a:lnTo>
                      <a:pt x="44" y="27"/>
                    </a:lnTo>
                    <a:lnTo>
                      <a:pt x="62" y="18"/>
                    </a:lnTo>
                    <a:lnTo>
                      <a:pt x="71" y="18"/>
                    </a:lnTo>
                    <a:lnTo>
                      <a:pt x="80" y="18"/>
                    </a:lnTo>
                    <a:lnTo>
                      <a:pt x="97" y="18"/>
                    </a:lnTo>
                    <a:lnTo>
                      <a:pt x="106" y="18"/>
                    </a:lnTo>
                    <a:lnTo>
                      <a:pt x="124" y="18"/>
                    </a:lnTo>
                    <a:lnTo>
                      <a:pt x="133" y="18"/>
                    </a:lnTo>
                    <a:lnTo>
                      <a:pt x="150" y="18"/>
                    </a:lnTo>
                    <a:lnTo>
                      <a:pt x="159" y="18"/>
                    </a:lnTo>
                    <a:lnTo>
                      <a:pt x="177" y="18"/>
                    </a:lnTo>
                    <a:lnTo>
                      <a:pt x="186" y="18"/>
                    </a:lnTo>
                    <a:lnTo>
                      <a:pt x="203" y="18"/>
                    </a:lnTo>
                    <a:lnTo>
                      <a:pt x="212" y="27"/>
                    </a:lnTo>
                    <a:lnTo>
                      <a:pt x="221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50"/>
              <p:cNvSpPr>
                <a:spLocks/>
              </p:cNvSpPr>
              <p:nvPr/>
            </p:nvSpPr>
            <p:spPr bwMode="auto">
              <a:xfrm>
                <a:off x="2431" y="1626"/>
                <a:ext cx="56" cy="87"/>
              </a:xfrm>
              <a:custGeom>
                <a:avLst/>
                <a:gdLst>
                  <a:gd name="T0" fmla="*/ 1 w 80"/>
                  <a:gd name="T1" fmla="*/ 2 h 115"/>
                  <a:gd name="T2" fmla="*/ 1 w 80"/>
                  <a:gd name="T3" fmla="*/ 2 h 115"/>
                  <a:gd name="T4" fmla="*/ 1 w 80"/>
                  <a:gd name="T5" fmla="*/ 2 h 115"/>
                  <a:gd name="T6" fmla="*/ 1 w 80"/>
                  <a:gd name="T7" fmla="*/ 2 h 115"/>
                  <a:gd name="T8" fmla="*/ 1 w 80"/>
                  <a:gd name="T9" fmla="*/ 2 h 115"/>
                  <a:gd name="T10" fmla="*/ 1 w 80"/>
                  <a:gd name="T11" fmla="*/ 2 h 115"/>
                  <a:gd name="T12" fmla="*/ 1 w 80"/>
                  <a:gd name="T13" fmla="*/ 2 h 115"/>
                  <a:gd name="T14" fmla="*/ 1 w 80"/>
                  <a:gd name="T15" fmla="*/ 2 h 115"/>
                  <a:gd name="T16" fmla="*/ 1 w 80"/>
                  <a:gd name="T17" fmla="*/ 2 h 115"/>
                  <a:gd name="T18" fmla="*/ 1 w 80"/>
                  <a:gd name="T19" fmla="*/ 0 h 115"/>
                  <a:gd name="T20" fmla="*/ 0 w 80"/>
                  <a:gd name="T21" fmla="*/ 2 h 115"/>
                  <a:gd name="T22" fmla="*/ 1 w 80"/>
                  <a:gd name="T23" fmla="*/ 2 h 115"/>
                  <a:gd name="T24" fmla="*/ 1 w 80"/>
                  <a:gd name="T25" fmla="*/ 2 h 115"/>
                  <a:gd name="T26" fmla="*/ 1 w 80"/>
                  <a:gd name="T27" fmla="*/ 2 h 115"/>
                  <a:gd name="T28" fmla="*/ 1 w 80"/>
                  <a:gd name="T29" fmla="*/ 2 h 115"/>
                  <a:gd name="T30" fmla="*/ 1 w 80"/>
                  <a:gd name="T31" fmla="*/ 2 h 115"/>
                  <a:gd name="T32" fmla="*/ 1 w 80"/>
                  <a:gd name="T33" fmla="*/ 2 h 115"/>
                  <a:gd name="T34" fmla="*/ 1 w 80"/>
                  <a:gd name="T35" fmla="*/ 2 h 115"/>
                  <a:gd name="T36" fmla="*/ 1 w 80"/>
                  <a:gd name="T37" fmla="*/ 2 h 115"/>
                  <a:gd name="T38" fmla="*/ 1 w 80"/>
                  <a:gd name="T39" fmla="*/ 2 h 115"/>
                  <a:gd name="T40" fmla="*/ 1 w 80"/>
                  <a:gd name="T41" fmla="*/ 2 h 1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0" h="115">
                    <a:moveTo>
                      <a:pt x="80" y="115"/>
                    </a:moveTo>
                    <a:lnTo>
                      <a:pt x="80" y="115"/>
                    </a:lnTo>
                    <a:lnTo>
                      <a:pt x="80" y="98"/>
                    </a:lnTo>
                    <a:lnTo>
                      <a:pt x="80" y="80"/>
                    </a:lnTo>
                    <a:lnTo>
                      <a:pt x="71" y="62"/>
                    </a:lnTo>
                    <a:lnTo>
                      <a:pt x="62" y="44"/>
                    </a:lnTo>
                    <a:lnTo>
                      <a:pt x="53" y="36"/>
                    </a:lnTo>
                    <a:lnTo>
                      <a:pt x="45" y="18"/>
                    </a:lnTo>
                    <a:lnTo>
                      <a:pt x="27" y="9"/>
                    </a:lnTo>
                    <a:lnTo>
                      <a:pt x="9" y="0"/>
                    </a:lnTo>
                    <a:lnTo>
                      <a:pt x="0" y="18"/>
                    </a:lnTo>
                    <a:lnTo>
                      <a:pt x="18" y="18"/>
                    </a:lnTo>
                    <a:lnTo>
                      <a:pt x="36" y="27"/>
                    </a:lnTo>
                    <a:lnTo>
                      <a:pt x="45" y="44"/>
                    </a:lnTo>
                    <a:lnTo>
                      <a:pt x="53" y="53"/>
                    </a:lnTo>
                    <a:lnTo>
                      <a:pt x="62" y="71"/>
                    </a:lnTo>
                    <a:lnTo>
                      <a:pt x="62" y="80"/>
                    </a:lnTo>
                    <a:lnTo>
                      <a:pt x="71" y="98"/>
                    </a:lnTo>
                    <a:lnTo>
                      <a:pt x="71" y="115"/>
                    </a:lnTo>
                    <a:lnTo>
                      <a:pt x="80" y="1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51"/>
              <p:cNvSpPr>
                <a:spLocks/>
              </p:cNvSpPr>
              <p:nvPr/>
            </p:nvSpPr>
            <p:spPr bwMode="auto">
              <a:xfrm>
                <a:off x="2387" y="1713"/>
                <a:ext cx="100" cy="34"/>
              </a:xfrm>
              <a:custGeom>
                <a:avLst/>
                <a:gdLst>
                  <a:gd name="T0" fmla="*/ 0 w 142"/>
                  <a:gd name="T1" fmla="*/ 2 h 45"/>
                  <a:gd name="T2" fmla="*/ 0 w 142"/>
                  <a:gd name="T3" fmla="*/ 2 h 45"/>
                  <a:gd name="T4" fmla="*/ 1 w 142"/>
                  <a:gd name="T5" fmla="*/ 2 h 45"/>
                  <a:gd name="T6" fmla="*/ 1 w 142"/>
                  <a:gd name="T7" fmla="*/ 2 h 45"/>
                  <a:gd name="T8" fmla="*/ 1 w 142"/>
                  <a:gd name="T9" fmla="*/ 2 h 45"/>
                  <a:gd name="T10" fmla="*/ 1 w 142"/>
                  <a:gd name="T11" fmla="*/ 2 h 45"/>
                  <a:gd name="T12" fmla="*/ 1 w 142"/>
                  <a:gd name="T13" fmla="*/ 2 h 45"/>
                  <a:gd name="T14" fmla="*/ 1 w 142"/>
                  <a:gd name="T15" fmla="*/ 2 h 45"/>
                  <a:gd name="T16" fmla="*/ 1 w 142"/>
                  <a:gd name="T17" fmla="*/ 2 h 45"/>
                  <a:gd name="T18" fmla="*/ 1 w 142"/>
                  <a:gd name="T19" fmla="*/ 0 h 45"/>
                  <a:gd name="T20" fmla="*/ 1 w 142"/>
                  <a:gd name="T21" fmla="*/ 0 h 45"/>
                  <a:gd name="T22" fmla="*/ 1 w 142"/>
                  <a:gd name="T23" fmla="*/ 2 h 45"/>
                  <a:gd name="T24" fmla="*/ 1 w 142"/>
                  <a:gd name="T25" fmla="*/ 2 h 45"/>
                  <a:gd name="T26" fmla="*/ 1 w 142"/>
                  <a:gd name="T27" fmla="*/ 2 h 45"/>
                  <a:gd name="T28" fmla="*/ 1 w 142"/>
                  <a:gd name="T29" fmla="*/ 2 h 45"/>
                  <a:gd name="T30" fmla="*/ 1 w 142"/>
                  <a:gd name="T31" fmla="*/ 2 h 45"/>
                  <a:gd name="T32" fmla="*/ 1 w 142"/>
                  <a:gd name="T33" fmla="*/ 2 h 45"/>
                  <a:gd name="T34" fmla="*/ 1 w 142"/>
                  <a:gd name="T35" fmla="*/ 2 h 45"/>
                  <a:gd name="T36" fmla="*/ 1 w 142"/>
                  <a:gd name="T37" fmla="*/ 2 h 45"/>
                  <a:gd name="T38" fmla="*/ 1 w 142"/>
                  <a:gd name="T39" fmla="*/ 2 h 45"/>
                  <a:gd name="T40" fmla="*/ 0 w 142"/>
                  <a:gd name="T41" fmla="*/ 2 h 4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42" h="45">
                    <a:moveTo>
                      <a:pt x="0" y="18"/>
                    </a:moveTo>
                    <a:lnTo>
                      <a:pt x="0" y="18"/>
                    </a:lnTo>
                    <a:lnTo>
                      <a:pt x="18" y="27"/>
                    </a:lnTo>
                    <a:lnTo>
                      <a:pt x="45" y="36"/>
                    </a:lnTo>
                    <a:lnTo>
                      <a:pt x="62" y="36"/>
                    </a:lnTo>
                    <a:lnTo>
                      <a:pt x="89" y="45"/>
                    </a:lnTo>
                    <a:lnTo>
                      <a:pt x="107" y="36"/>
                    </a:lnTo>
                    <a:lnTo>
                      <a:pt x="124" y="27"/>
                    </a:lnTo>
                    <a:lnTo>
                      <a:pt x="133" y="18"/>
                    </a:lnTo>
                    <a:lnTo>
                      <a:pt x="142" y="0"/>
                    </a:lnTo>
                    <a:lnTo>
                      <a:pt x="133" y="0"/>
                    </a:lnTo>
                    <a:lnTo>
                      <a:pt x="124" y="9"/>
                    </a:lnTo>
                    <a:lnTo>
                      <a:pt x="115" y="18"/>
                    </a:lnTo>
                    <a:lnTo>
                      <a:pt x="98" y="27"/>
                    </a:lnTo>
                    <a:lnTo>
                      <a:pt x="89" y="27"/>
                    </a:lnTo>
                    <a:lnTo>
                      <a:pt x="62" y="27"/>
                    </a:lnTo>
                    <a:lnTo>
                      <a:pt x="45" y="27"/>
                    </a:lnTo>
                    <a:lnTo>
                      <a:pt x="27" y="18"/>
                    </a:lnTo>
                    <a:lnTo>
                      <a:pt x="9" y="9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52"/>
              <p:cNvSpPr>
                <a:spLocks/>
              </p:cNvSpPr>
              <p:nvPr/>
            </p:nvSpPr>
            <p:spPr bwMode="auto">
              <a:xfrm>
                <a:off x="2276" y="1647"/>
                <a:ext cx="118" cy="79"/>
              </a:xfrm>
              <a:custGeom>
                <a:avLst/>
                <a:gdLst>
                  <a:gd name="T0" fmla="*/ 0 w 168"/>
                  <a:gd name="T1" fmla="*/ 1 h 106"/>
                  <a:gd name="T2" fmla="*/ 0 w 168"/>
                  <a:gd name="T3" fmla="*/ 1 h 106"/>
                  <a:gd name="T4" fmla="*/ 1 w 168"/>
                  <a:gd name="T5" fmla="*/ 1 h 106"/>
                  <a:gd name="T6" fmla="*/ 1 w 168"/>
                  <a:gd name="T7" fmla="*/ 1 h 106"/>
                  <a:gd name="T8" fmla="*/ 1 w 168"/>
                  <a:gd name="T9" fmla="*/ 1 h 106"/>
                  <a:gd name="T10" fmla="*/ 1 w 168"/>
                  <a:gd name="T11" fmla="*/ 1 h 106"/>
                  <a:gd name="T12" fmla="*/ 1 w 168"/>
                  <a:gd name="T13" fmla="*/ 1 h 106"/>
                  <a:gd name="T14" fmla="*/ 1 w 168"/>
                  <a:gd name="T15" fmla="*/ 1 h 106"/>
                  <a:gd name="T16" fmla="*/ 1 w 168"/>
                  <a:gd name="T17" fmla="*/ 1 h 106"/>
                  <a:gd name="T18" fmla="*/ 1 w 168"/>
                  <a:gd name="T19" fmla="*/ 1 h 106"/>
                  <a:gd name="T20" fmla="*/ 1 w 168"/>
                  <a:gd name="T21" fmla="*/ 1 h 106"/>
                  <a:gd name="T22" fmla="*/ 1 w 168"/>
                  <a:gd name="T23" fmla="*/ 1 h 106"/>
                  <a:gd name="T24" fmla="*/ 1 w 168"/>
                  <a:gd name="T25" fmla="*/ 1 h 106"/>
                  <a:gd name="T26" fmla="*/ 1 w 168"/>
                  <a:gd name="T27" fmla="*/ 1 h 106"/>
                  <a:gd name="T28" fmla="*/ 1 w 168"/>
                  <a:gd name="T29" fmla="*/ 1 h 106"/>
                  <a:gd name="T30" fmla="*/ 1 w 168"/>
                  <a:gd name="T31" fmla="*/ 1 h 106"/>
                  <a:gd name="T32" fmla="*/ 1 w 168"/>
                  <a:gd name="T33" fmla="*/ 1 h 106"/>
                  <a:gd name="T34" fmla="*/ 1 w 168"/>
                  <a:gd name="T35" fmla="*/ 1 h 106"/>
                  <a:gd name="T36" fmla="*/ 1 w 168"/>
                  <a:gd name="T37" fmla="*/ 0 h 106"/>
                  <a:gd name="T38" fmla="*/ 1 w 168"/>
                  <a:gd name="T39" fmla="*/ 1 h 106"/>
                  <a:gd name="T40" fmla="*/ 0 w 168"/>
                  <a:gd name="T41" fmla="*/ 1 h 10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8" h="106">
                    <a:moveTo>
                      <a:pt x="0" y="9"/>
                    </a:moveTo>
                    <a:lnTo>
                      <a:pt x="0" y="17"/>
                    </a:lnTo>
                    <a:lnTo>
                      <a:pt x="18" y="26"/>
                    </a:lnTo>
                    <a:lnTo>
                      <a:pt x="44" y="44"/>
                    </a:lnTo>
                    <a:lnTo>
                      <a:pt x="62" y="53"/>
                    </a:lnTo>
                    <a:lnTo>
                      <a:pt x="80" y="71"/>
                    </a:lnTo>
                    <a:lnTo>
                      <a:pt x="97" y="79"/>
                    </a:lnTo>
                    <a:lnTo>
                      <a:pt x="115" y="88"/>
                    </a:lnTo>
                    <a:lnTo>
                      <a:pt x="142" y="97"/>
                    </a:lnTo>
                    <a:lnTo>
                      <a:pt x="159" y="106"/>
                    </a:lnTo>
                    <a:lnTo>
                      <a:pt x="168" y="97"/>
                    </a:lnTo>
                    <a:lnTo>
                      <a:pt x="142" y="88"/>
                    </a:lnTo>
                    <a:lnTo>
                      <a:pt x="124" y="79"/>
                    </a:lnTo>
                    <a:lnTo>
                      <a:pt x="106" y="62"/>
                    </a:lnTo>
                    <a:lnTo>
                      <a:pt x="89" y="53"/>
                    </a:lnTo>
                    <a:lnTo>
                      <a:pt x="62" y="44"/>
                    </a:lnTo>
                    <a:lnTo>
                      <a:pt x="44" y="35"/>
                    </a:lnTo>
                    <a:lnTo>
                      <a:pt x="27" y="17"/>
                    </a:lnTo>
                    <a:lnTo>
                      <a:pt x="9" y="0"/>
                    </a:lnTo>
                    <a:lnTo>
                      <a:pt x="9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53"/>
              <p:cNvSpPr>
                <a:spLocks/>
              </p:cNvSpPr>
              <p:nvPr/>
            </p:nvSpPr>
            <p:spPr bwMode="auto">
              <a:xfrm>
                <a:off x="2276" y="1633"/>
                <a:ext cx="12" cy="20"/>
              </a:xfrm>
              <a:custGeom>
                <a:avLst/>
                <a:gdLst>
                  <a:gd name="T0" fmla="*/ 1 w 18"/>
                  <a:gd name="T1" fmla="*/ 0 h 27"/>
                  <a:gd name="T2" fmla="*/ 1 w 18"/>
                  <a:gd name="T3" fmla="*/ 0 h 27"/>
                  <a:gd name="T4" fmla="*/ 1 w 18"/>
                  <a:gd name="T5" fmla="*/ 1 h 27"/>
                  <a:gd name="T6" fmla="*/ 0 w 18"/>
                  <a:gd name="T7" fmla="*/ 1 h 27"/>
                  <a:gd name="T8" fmla="*/ 0 w 18"/>
                  <a:gd name="T9" fmla="*/ 1 h 27"/>
                  <a:gd name="T10" fmla="*/ 0 w 18"/>
                  <a:gd name="T11" fmla="*/ 1 h 27"/>
                  <a:gd name="T12" fmla="*/ 1 w 18"/>
                  <a:gd name="T13" fmla="*/ 1 h 27"/>
                  <a:gd name="T14" fmla="*/ 1 w 18"/>
                  <a:gd name="T15" fmla="*/ 1 h 27"/>
                  <a:gd name="T16" fmla="*/ 1 w 18"/>
                  <a:gd name="T17" fmla="*/ 1 h 27"/>
                  <a:gd name="T18" fmla="*/ 1 w 18"/>
                  <a:gd name="T19" fmla="*/ 1 h 27"/>
                  <a:gd name="T20" fmla="*/ 1 w 18"/>
                  <a:gd name="T21" fmla="*/ 1 h 27"/>
                  <a:gd name="T22" fmla="*/ 1 w 18"/>
                  <a:gd name="T23" fmla="*/ 1 h 27"/>
                  <a:gd name="T24" fmla="*/ 1 w 18"/>
                  <a:gd name="T25" fmla="*/ 0 h 2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8" h="27">
                    <a:moveTo>
                      <a:pt x="9" y="0"/>
                    </a:moveTo>
                    <a:lnTo>
                      <a:pt x="9" y="0"/>
                    </a:lnTo>
                    <a:lnTo>
                      <a:pt x="9" y="9"/>
                    </a:lnTo>
                    <a:lnTo>
                      <a:pt x="0" y="18"/>
                    </a:lnTo>
                    <a:lnTo>
                      <a:pt x="0" y="27"/>
                    </a:lnTo>
                    <a:lnTo>
                      <a:pt x="9" y="27"/>
                    </a:lnTo>
                    <a:lnTo>
                      <a:pt x="18" y="18"/>
                    </a:lnTo>
                    <a:lnTo>
                      <a:pt x="18" y="9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Text Box 54"/>
              <p:cNvSpPr txBox="1">
                <a:spLocks noChangeArrowheads="1"/>
              </p:cNvSpPr>
              <p:nvPr/>
            </p:nvSpPr>
            <p:spPr bwMode="auto">
              <a:xfrm>
                <a:off x="1680" y="2160"/>
                <a:ext cx="672" cy="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900" b="1" dirty="0" smtClean="0">
                    <a:solidFill>
                      <a:prstClr val="black"/>
                    </a:solidFill>
                  </a:rPr>
                  <a:t>SEED</a:t>
                </a:r>
                <a:endParaRPr lang="en-US" altLang="en-US" sz="900" b="1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67" name="Group 55"/>
              <p:cNvGrpSpPr>
                <a:grpSpLocks/>
              </p:cNvGrpSpPr>
              <p:nvPr/>
            </p:nvGrpSpPr>
            <p:grpSpPr bwMode="auto">
              <a:xfrm rot="-1179286">
                <a:off x="2196" y="1668"/>
                <a:ext cx="101" cy="181"/>
                <a:chOff x="2784" y="2448"/>
                <a:chExt cx="144" cy="240"/>
              </a:xfrm>
            </p:grpSpPr>
            <p:sp>
              <p:nvSpPr>
                <p:cNvPr id="169" name="AutoShape 56"/>
                <p:cNvSpPr>
                  <a:spLocks noChangeArrowheads="1"/>
                </p:cNvSpPr>
                <p:nvPr/>
              </p:nvSpPr>
              <p:spPr bwMode="auto">
                <a:xfrm>
                  <a:off x="2784" y="2448"/>
                  <a:ext cx="144" cy="240"/>
                </a:xfrm>
                <a:prstGeom prst="foldedCorner">
                  <a:avLst>
                    <a:gd name="adj" fmla="val 31944"/>
                  </a:avLst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0" name="Line 57"/>
                <p:cNvSpPr>
                  <a:spLocks noChangeShapeType="1"/>
                </p:cNvSpPr>
                <p:nvPr/>
              </p:nvSpPr>
              <p:spPr bwMode="auto">
                <a:xfrm>
                  <a:off x="2880" y="2508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2" name="Line 58"/>
                <p:cNvSpPr>
                  <a:spLocks noChangeShapeType="1"/>
                </p:cNvSpPr>
                <p:nvPr/>
              </p:nvSpPr>
              <p:spPr bwMode="auto">
                <a:xfrm>
                  <a:off x="2856" y="2508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3" name="Line 59"/>
                <p:cNvSpPr>
                  <a:spLocks noChangeShapeType="1"/>
                </p:cNvSpPr>
                <p:nvPr/>
              </p:nvSpPr>
              <p:spPr bwMode="auto">
                <a:xfrm>
                  <a:off x="2816" y="2508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68" name="Freeform 60"/>
              <p:cNvSpPr>
                <a:spLocks/>
              </p:cNvSpPr>
              <p:nvPr/>
            </p:nvSpPr>
            <p:spPr bwMode="auto">
              <a:xfrm>
                <a:off x="1732" y="1656"/>
                <a:ext cx="541" cy="66"/>
              </a:xfrm>
              <a:custGeom>
                <a:avLst/>
                <a:gdLst>
                  <a:gd name="T0" fmla="*/ 4 w 770"/>
                  <a:gd name="T1" fmla="*/ 2 h 88"/>
                  <a:gd name="T2" fmla="*/ 3 w 770"/>
                  <a:gd name="T3" fmla="*/ 2 h 88"/>
                  <a:gd name="T4" fmla="*/ 3 w 770"/>
                  <a:gd name="T5" fmla="*/ 2 h 88"/>
                  <a:gd name="T6" fmla="*/ 3 w 770"/>
                  <a:gd name="T7" fmla="*/ 2 h 88"/>
                  <a:gd name="T8" fmla="*/ 2 w 770"/>
                  <a:gd name="T9" fmla="*/ 2 h 88"/>
                  <a:gd name="T10" fmla="*/ 2 w 770"/>
                  <a:gd name="T11" fmla="*/ 2 h 88"/>
                  <a:gd name="T12" fmla="*/ 1 w 770"/>
                  <a:gd name="T13" fmla="*/ 2 h 88"/>
                  <a:gd name="T14" fmla="*/ 1 w 770"/>
                  <a:gd name="T15" fmla="*/ 2 h 88"/>
                  <a:gd name="T16" fmla="*/ 1 w 770"/>
                  <a:gd name="T17" fmla="*/ 2 h 88"/>
                  <a:gd name="T18" fmla="*/ 1 w 770"/>
                  <a:gd name="T19" fmla="*/ 2 h 88"/>
                  <a:gd name="T20" fmla="*/ 1 w 770"/>
                  <a:gd name="T21" fmla="*/ 2 h 88"/>
                  <a:gd name="T22" fmla="*/ 1 w 770"/>
                  <a:gd name="T23" fmla="*/ 2 h 88"/>
                  <a:gd name="T24" fmla="*/ 1 w 770"/>
                  <a:gd name="T25" fmla="*/ 2 h 88"/>
                  <a:gd name="T26" fmla="*/ 1 w 770"/>
                  <a:gd name="T27" fmla="*/ 2 h 88"/>
                  <a:gd name="T28" fmla="*/ 1 w 770"/>
                  <a:gd name="T29" fmla="*/ 2 h 88"/>
                  <a:gd name="T30" fmla="*/ 1 w 770"/>
                  <a:gd name="T31" fmla="*/ 2 h 88"/>
                  <a:gd name="T32" fmla="*/ 0 w 770"/>
                  <a:gd name="T33" fmla="*/ 2 h 88"/>
                  <a:gd name="T34" fmla="*/ 1 w 770"/>
                  <a:gd name="T35" fmla="*/ 2 h 88"/>
                  <a:gd name="T36" fmla="*/ 1 w 770"/>
                  <a:gd name="T37" fmla="*/ 2 h 88"/>
                  <a:gd name="T38" fmla="*/ 1 w 770"/>
                  <a:gd name="T39" fmla="*/ 2 h 88"/>
                  <a:gd name="T40" fmla="*/ 1 w 770"/>
                  <a:gd name="T41" fmla="*/ 2 h 88"/>
                  <a:gd name="T42" fmla="*/ 1 w 770"/>
                  <a:gd name="T43" fmla="*/ 2 h 88"/>
                  <a:gd name="T44" fmla="*/ 1 w 770"/>
                  <a:gd name="T45" fmla="*/ 2 h 88"/>
                  <a:gd name="T46" fmla="*/ 1 w 770"/>
                  <a:gd name="T47" fmla="*/ 2 h 88"/>
                  <a:gd name="T48" fmla="*/ 1 w 770"/>
                  <a:gd name="T49" fmla="*/ 2 h 88"/>
                  <a:gd name="T50" fmla="*/ 1 w 770"/>
                  <a:gd name="T51" fmla="*/ 2 h 88"/>
                  <a:gd name="T52" fmla="*/ 2 w 770"/>
                  <a:gd name="T53" fmla="*/ 2 h 88"/>
                  <a:gd name="T54" fmla="*/ 2 w 770"/>
                  <a:gd name="T55" fmla="*/ 2 h 88"/>
                  <a:gd name="T56" fmla="*/ 3 w 770"/>
                  <a:gd name="T57" fmla="*/ 2 h 88"/>
                  <a:gd name="T58" fmla="*/ 3 w 770"/>
                  <a:gd name="T59" fmla="*/ 2 h 88"/>
                  <a:gd name="T60" fmla="*/ 3 w 770"/>
                  <a:gd name="T61" fmla="*/ 2 h 88"/>
                  <a:gd name="T62" fmla="*/ 4 w 770"/>
                  <a:gd name="T63" fmla="*/ 2 h 88"/>
                  <a:gd name="T64" fmla="*/ 4 w 770"/>
                  <a:gd name="T65" fmla="*/ 2 h 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70" h="88">
                    <a:moveTo>
                      <a:pt x="761" y="0"/>
                    </a:moveTo>
                    <a:lnTo>
                      <a:pt x="726" y="17"/>
                    </a:lnTo>
                    <a:lnTo>
                      <a:pt x="690" y="26"/>
                    </a:lnTo>
                    <a:lnTo>
                      <a:pt x="655" y="35"/>
                    </a:lnTo>
                    <a:lnTo>
                      <a:pt x="619" y="44"/>
                    </a:lnTo>
                    <a:lnTo>
                      <a:pt x="584" y="53"/>
                    </a:lnTo>
                    <a:lnTo>
                      <a:pt x="549" y="62"/>
                    </a:lnTo>
                    <a:lnTo>
                      <a:pt x="522" y="71"/>
                    </a:lnTo>
                    <a:lnTo>
                      <a:pt x="487" y="71"/>
                    </a:lnTo>
                    <a:lnTo>
                      <a:pt x="451" y="71"/>
                    </a:lnTo>
                    <a:lnTo>
                      <a:pt x="416" y="79"/>
                    </a:lnTo>
                    <a:lnTo>
                      <a:pt x="389" y="79"/>
                    </a:lnTo>
                    <a:lnTo>
                      <a:pt x="354" y="79"/>
                    </a:lnTo>
                    <a:lnTo>
                      <a:pt x="327" y="79"/>
                    </a:lnTo>
                    <a:lnTo>
                      <a:pt x="292" y="79"/>
                    </a:lnTo>
                    <a:lnTo>
                      <a:pt x="265" y="71"/>
                    </a:lnTo>
                    <a:lnTo>
                      <a:pt x="239" y="71"/>
                    </a:lnTo>
                    <a:lnTo>
                      <a:pt x="212" y="71"/>
                    </a:lnTo>
                    <a:lnTo>
                      <a:pt x="195" y="62"/>
                    </a:lnTo>
                    <a:lnTo>
                      <a:pt x="168" y="62"/>
                    </a:lnTo>
                    <a:lnTo>
                      <a:pt x="142" y="62"/>
                    </a:lnTo>
                    <a:lnTo>
                      <a:pt x="124" y="53"/>
                    </a:lnTo>
                    <a:lnTo>
                      <a:pt x="106" y="53"/>
                    </a:lnTo>
                    <a:lnTo>
                      <a:pt x="88" y="44"/>
                    </a:lnTo>
                    <a:lnTo>
                      <a:pt x="71" y="44"/>
                    </a:lnTo>
                    <a:lnTo>
                      <a:pt x="53" y="35"/>
                    </a:lnTo>
                    <a:lnTo>
                      <a:pt x="44" y="35"/>
                    </a:lnTo>
                    <a:lnTo>
                      <a:pt x="35" y="35"/>
                    </a:lnTo>
                    <a:lnTo>
                      <a:pt x="26" y="26"/>
                    </a:lnTo>
                    <a:lnTo>
                      <a:pt x="18" y="26"/>
                    </a:lnTo>
                    <a:lnTo>
                      <a:pt x="9" y="26"/>
                    </a:lnTo>
                    <a:lnTo>
                      <a:pt x="0" y="35"/>
                    </a:lnTo>
                    <a:lnTo>
                      <a:pt x="9" y="35"/>
                    </a:lnTo>
                    <a:lnTo>
                      <a:pt x="9" y="44"/>
                    </a:lnTo>
                    <a:lnTo>
                      <a:pt x="18" y="44"/>
                    </a:lnTo>
                    <a:lnTo>
                      <a:pt x="26" y="44"/>
                    </a:lnTo>
                    <a:lnTo>
                      <a:pt x="44" y="53"/>
                    </a:lnTo>
                    <a:lnTo>
                      <a:pt x="53" y="53"/>
                    </a:lnTo>
                    <a:lnTo>
                      <a:pt x="71" y="53"/>
                    </a:lnTo>
                    <a:lnTo>
                      <a:pt x="88" y="62"/>
                    </a:lnTo>
                    <a:lnTo>
                      <a:pt x="106" y="62"/>
                    </a:lnTo>
                    <a:lnTo>
                      <a:pt x="124" y="71"/>
                    </a:lnTo>
                    <a:lnTo>
                      <a:pt x="142" y="71"/>
                    </a:lnTo>
                    <a:lnTo>
                      <a:pt x="168" y="71"/>
                    </a:lnTo>
                    <a:lnTo>
                      <a:pt x="186" y="79"/>
                    </a:lnTo>
                    <a:lnTo>
                      <a:pt x="212" y="79"/>
                    </a:lnTo>
                    <a:lnTo>
                      <a:pt x="239" y="79"/>
                    </a:lnTo>
                    <a:lnTo>
                      <a:pt x="265" y="88"/>
                    </a:lnTo>
                    <a:lnTo>
                      <a:pt x="292" y="88"/>
                    </a:lnTo>
                    <a:lnTo>
                      <a:pt x="327" y="88"/>
                    </a:lnTo>
                    <a:lnTo>
                      <a:pt x="354" y="88"/>
                    </a:lnTo>
                    <a:lnTo>
                      <a:pt x="389" y="88"/>
                    </a:lnTo>
                    <a:lnTo>
                      <a:pt x="416" y="88"/>
                    </a:lnTo>
                    <a:lnTo>
                      <a:pt x="451" y="88"/>
                    </a:lnTo>
                    <a:lnTo>
                      <a:pt x="487" y="79"/>
                    </a:lnTo>
                    <a:lnTo>
                      <a:pt x="522" y="79"/>
                    </a:lnTo>
                    <a:lnTo>
                      <a:pt x="558" y="71"/>
                    </a:lnTo>
                    <a:lnTo>
                      <a:pt x="593" y="71"/>
                    </a:lnTo>
                    <a:lnTo>
                      <a:pt x="619" y="62"/>
                    </a:lnTo>
                    <a:lnTo>
                      <a:pt x="664" y="53"/>
                    </a:lnTo>
                    <a:lnTo>
                      <a:pt x="699" y="44"/>
                    </a:lnTo>
                    <a:lnTo>
                      <a:pt x="735" y="26"/>
                    </a:lnTo>
                    <a:lnTo>
                      <a:pt x="770" y="17"/>
                    </a:lnTo>
                    <a:lnTo>
                      <a:pt x="76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74" name="Group 2"/>
            <p:cNvGrpSpPr>
              <a:grpSpLocks/>
            </p:cNvGrpSpPr>
            <p:nvPr/>
          </p:nvGrpSpPr>
          <p:grpSpPr bwMode="auto">
            <a:xfrm>
              <a:off x="309404" y="4111940"/>
              <a:ext cx="706416" cy="1028913"/>
              <a:chOff x="1536" y="1440"/>
              <a:chExt cx="951" cy="1383"/>
            </a:xfrm>
          </p:grpSpPr>
          <p:sp>
            <p:nvSpPr>
              <p:cNvPr id="175" name="Freeform 3"/>
              <p:cNvSpPr>
                <a:spLocks/>
              </p:cNvSpPr>
              <p:nvPr/>
            </p:nvSpPr>
            <p:spPr bwMode="auto">
              <a:xfrm>
                <a:off x="1617" y="1593"/>
                <a:ext cx="796" cy="1145"/>
              </a:xfrm>
              <a:custGeom>
                <a:avLst/>
                <a:gdLst>
                  <a:gd name="T0" fmla="*/ 5 w 1133"/>
                  <a:gd name="T1" fmla="*/ 21 h 1524"/>
                  <a:gd name="T2" fmla="*/ 6 w 1133"/>
                  <a:gd name="T3" fmla="*/ 21 h 1524"/>
                  <a:gd name="T4" fmla="*/ 6 w 1133"/>
                  <a:gd name="T5" fmla="*/ 20 h 1524"/>
                  <a:gd name="T6" fmla="*/ 6 w 1133"/>
                  <a:gd name="T7" fmla="*/ 20 h 1524"/>
                  <a:gd name="T8" fmla="*/ 6 w 1133"/>
                  <a:gd name="T9" fmla="*/ 18 h 1524"/>
                  <a:gd name="T10" fmla="*/ 6 w 1133"/>
                  <a:gd name="T11" fmla="*/ 15 h 1524"/>
                  <a:gd name="T12" fmla="*/ 6 w 1133"/>
                  <a:gd name="T13" fmla="*/ 13 h 1524"/>
                  <a:gd name="T14" fmla="*/ 6 w 1133"/>
                  <a:gd name="T15" fmla="*/ 10 h 1524"/>
                  <a:gd name="T16" fmla="*/ 6 w 1133"/>
                  <a:gd name="T17" fmla="*/ 6 h 1524"/>
                  <a:gd name="T18" fmla="*/ 6 w 1133"/>
                  <a:gd name="T19" fmla="*/ 5 h 1524"/>
                  <a:gd name="T20" fmla="*/ 6 w 1133"/>
                  <a:gd name="T21" fmla="*/ 2 h 1524"/>
                  <a:gd name="T22" fmla="*/ 5 w 1133"/>
                  <a:gd name="T23" fmla="*/ 2 h 1524"/>
                  <a:gd name="T24" fmla="*/ 4 w 1133"/>
                  <a:gd name="T25" fmla="*/ 2 h 1524"/>
                  <a:gd name="T26" fmla="*/ 4 w 1133"/>
                  <a:gd name="T27" fmla="*/ 2 h 1524"/>
                  <a:gd name="T28" fmla="*/ 4 w 1133"/>
                  <a:gd name="T29" fmla="*/ 2 h 1524"/>
                  <a:gd name="T30" fmla="*/ 4 w 1133"/>
                  <a:gd name="T31" fmla="*/ 2 h 1524"/>
                  <a:gd name="T32" fmla="*/ 4 w 1133"/>
                  <a:gd name="T33" fmla="*/ 2 h 1524"/>
                  <a:gd name="T34" fmla="*/ 4 w 1133"/>
                  <a:gd name="T35" fmla="*/ 2 h 1524"/>
                  <a:gd name="T36" fmla="*/ 4 w 1133"/>
                  <a:gd name="T37" fmla="*/ 2 h 1524"/>
                  <a:gd name="T38" fmla="*/ 3 w 1133"/>
                  <a:gd name="T39" fmla="*/ 0 h 1524"/>
                  <a:gd name="T40" fmla="*/ 3 w 1133"/>
                  <a:gd name="T41" fmla="*/ 0 h 1524"/>
                  <a:gd name="T42" fmla="*/ 2 w 1133"/>
                  <a:gd name="T43" fmla="*/ 2 h 1524"/>
                  <a:gd name="T44" fmla="*/ 2 w 1133"/>
                  <a:gd name="T45" fmla="*/ 2 h 1524"/>
                  <a:gd name="T46" fmla="*/ 1 w 1133"/>
                  <a:gd name="T47" fmla="*/ 2 h 1524"/>
                  <a:gd name="T48" fmla="*/ 1 w 1133"/>
                  <a:gd name="T49" fmla="*/ 2 h 1524"/>
                  <a:gd name="T50" fmla="*/ 1 w 1133"/>
                  <a:gd name="T51" fmla="*/ 2 h 1524"/>
                  <a:gd name="T52" fmla="*/ 1 w 1133"/>
                  <a:gd name="T53" fmla="*/ 2 h 1524"/>
                  <a:gd name="T54" fmla="*/ 1 w 1133"/>
                  <a:gd name="T55" fmla="*/ 2 h 1524"/>
                  <a:gd name="T56" fmla="*/ 1 w 1133"/>
                  <a:gd name="T57" fmla="*/ 2 h 1524"/>
                  <a:gd name="T58" fmla="*/ 1 w 1133"/>
                  <a:gd name="T59" fmla="*/ 2 h 1524"/>
                  <a:gd name="T60" fmla="*/ 1 w 1133"/>
                  <a:gd name="T61" fmla="*/ 5 h 1524"/>
                  <a:gd name="T62" fmla="*/ 1 w 1133"/>
                  <a:gd name="T63" fmla="*/ 6 h 1524"/>
                  <a:gd name="T64" fmla="*/ 1 w 1133"/>
                  <a:gd name="T65" fmla="*/ 10 h 1524"/>
                  <a:gd name="T66" fmla="*/ 1 w 1133"/>
                  <a:gd name="T67" fmla="*/ 13 h 1524"/>
                  <a:gd name="T68" fmla="*/ 0 w 1133"/>
                  <a:gd name="T69" fmla="*/ 15 h 1524"/>
                  <a:gd name="T70" fmla="*/ 1 w 1133"/>
                  <a:gd name="T71" fmla="*/ 18 h 1524"/>
                  <a:gd name="T72" fmla="*/ 1 w 1133"/>
                  <a:gd name="T73" fmla="*/ 20 h 1524"/>
                  <a:gd name="T74" fmla="*/ 1 w 1133"/>
                  <a:gd name="T75" fmla="*/ 20 h 1524"/>
                  <a:gd name="T76" fmla="*/ 1 w 1133"/>
                  <a:gd name="T77" fmla="*/ 21 h 1524"/>
                  <a:gd name="T78" fmla="*/ 1 w 1133"/>
                  <a:gd name="T79" fmla="*/ 21 h 1524"/>
                  <a:gd name="T80" fmla="*/ 5 w 1133"/>
                  <a:gd name="T81" fmla="*/ 21 h 152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133" h="1524">
                    <a:moveTo>
                      <a:pt x="956" y="1524"/>
                    </a:moveTo>
                    <a:lnTo>
                      <a:pt x="991" y="1524"/>
                    </a:lnTo>
                    <a:lnTo>
                      <a:pt x="1018" y="1515"/>
                    </a:lnTo>
                    <a:lnTo>
                      <a:pt x="1044" y="1497"/>
                    </a:lnTo>
                    <a:lnTo>
                      <a:pt x="1071" y="1471"/>
                    </a:lnTo>
                    <a:lnTo>
                      <a:pt x="1089" y="1453"/>
                    </a:lnTo>
                    <a:lnTo>
                      <a:pt x="1106" y="1418"/>
                    </a:lnTo>
                    <a:lnTo>
                      <a:pt x="1115" y="1391"/>
                    </a:lnTo>
                    <a:lnTo>
                      <a:pt x="1124" y="1356"/>
                    </a:lnTo>
                    <a:lnTo>
                      <a:pt x="1124" y="1276"/>
                    </a:lnTo>
                    <a:lnTo>
                      <a:pt x="1133" y="1196"/>
                    </a:lnTo>
                    <a:lnTo>
                      <a:pt x="1133" y="1099"/>
                    </a:lnTo>
                    <a:lnTo>
                      <a:pt x="1124" y="992"/>
                    </a:lnTo>
                    <a:lnTo>
                      <a:pt x="1124" y="895"/>
                    </a:lnTo>
                    <a:lnTo>
                      <a:pt x="1115" y="780"/>
                    </a:lnTo>
                    <a:lnTo>
                      <a:pt x="1106" y="673"/>
                    </a:lnTo>
                    <a:lnTo>
                      <a:pt x="1097" y="576"/>
                    </a:lnTo>
                    <a:lnTo>
                      <a:pt x="1089" y="469"/>
                    </a:lnTo>
                    <a:lnTo>
                      <a:pt x="1071" y="381"/>
                    </a:lnTo>
                    <a:lnTo>
                      <a:pt x="1053" y="292"/>
                    </a:lnTo>
                    <a:lnTo>
                      <a:pt x="1035" y="212"/>
                    </a:lnTo>
                    <a:lnTo>
                      <a:pt x="1018" y="150"/>
                    </a:lnTo>
                    <a:lnTo>
                      <a:pt x="991" y="97"/>
                    </a:lnTo>
                    <a:lnTo>
                      <a:pt x="965" y="62"/>
                    </a:lnTo>
                    <a:lnTo>
                      <a:pt x="938" y="44"/>
                    </a:lnTo>
                    <a:lnTo>
                      <a:pt x="929" y="44"/>
                    </a:lnTo>
                    <a:lnTo>
                      <a:pt x="929" y="35"/>
                    </a:lnTo>
                    <a:lnTo>
                      <a:pt x="920" y="35"/>
                    </a:lnTo>
                    <a:lnTo>
                      <a:pt x="912" y="35"/>
                    </a:lnTo>
                    <a:lnTo>
                      <a:pt x="903" y="26"/>
                    </a:lnTo>
                    <a:lnTo>
                      <a:pt x="885" y="26"/>
                    </a:lnTo>
                    <a:lnTo>
                      <a:pt x="867" y="18"/>
                    </a:lnTo>
                    <a:lnTo>
                      <a:pt x="850" y="18"/>
                    </a:lnTo>
                    <a:lnTo>
                      <a:pt x="823" y="18"/>
                    </a:lnTo>
                    <a:lnTo>
                      <a:pt x="796" y="9"/>
                    </a:lnTo>
                    <a:lnTo>
                      <a:pt x="761" y="9"/>
                    </a:lnTo>
                    <a:lnTo>
                      <a:pt x="717" y="9"/>
                    </a:lnTo>
                    <a:lnTo>
                      <a:pt x="673" y="0"/>
                    </a:lnTo>
                    <a:lnTo>
                      <a:pt x="628" y="0"/>
                    </a:lnTo>
                    <a:lnTo>
                      <a:pt x="566" y="0"/>
                    </a:lnTo>
                    <a:lnTo>
                      <a:pt x="513" y="0"/>
                    </a:lnTo>
                    <a:lnTo>
                      <a:pt x="460" y="0"/>
                    </a:lnTo>
                    <a:lnTo>
                      <a:pt x="416" y="9"/>
                    </a:lnTo>
                    <a:lnTo>
                      <a:pt x="372" y="9"/>
                    </a:lnTo>
                    <a:lnTo>
                      <a:pt x="345" y="9"/>
                    </a:lnTo>
                    <a:lnTo>
                      <a:pt x="310" y="18"/>
                    </a:lnTo>
                    <a:lnTo>
                      <a:pt x="283" y="18"/>
                    </a:lnTo>
                    <a:lnTo>
                      <a:pt x="265" y="18"/>
                    </a:lnTo>
                    <a:lnTo>
                      <a:pt x="248" y="26"/>
                    </a:lnTo>
                    <a:lnTo>
                      <a:pt x="230" y="26"/>
                    </a:lnTo>
                    <a:lnTo>
                      <a:pt x="221" y="35"/>
                    </a:lnTo>
                    <a:lnTo>
                      <a:pt x="212" y="35"/>
                    </a:lnTo>
                    <a:lnTo>
                      <a:pt x="203" y="35"/>
                    </a:lnTo>
                    <a:lnTo>
                      <a:pt x="203" y="44"/>
                    </a:lnTo>
                    <a:lnTo>
                      <a:pt x="195" y="44"/>
                    </a:lnTo>
                    <a:lnTo>
                      <a:pt x="168" y="62"/>
                    </a:lnTo>
                    <a:lnTo>
                      <a:pt x="142" y="97"/>
                    </a:lnTo>
                    <a:lnTo>
                      <a:pt x="124" y="150"/>
                    </a:lnTo>
                    <a:lnTo>
                      <a:pt x="97" y="212"/>
                    </a:lnTo>
                    <a:lnTo>
                      <a:pt x="80" y="292"/>
                    </a:lnTo>
                    <a:lnTo>
                      <a:pt x="62" y="381"/>
                    </a:lnTo>
                    <a:lnTo>
                      <a:pt x="44" y="469"/>
                    </a:lnTo>
                    <a:lnTo>
                      <a:pt x="35" y="576"/>
                    </a:lnTo>
                    <a:lnTo>
                      <a:pt x="26" y="673"/>
                    </a:lnTo>
                    <a:lnTo>
                      <a:pt x="18" y="780"/>
                    </a:lnTo>
                    <a:lnTo>
                      <a:pt x="9" y="895"/>
                    </a:lnTo>
                    <a:lnTo>
                      <a:pt x="9" y="992"/>
                    </a:lnTo>
                    <a:lnTo>
                      <a:pt x="0" y="1099"/>
                    </a:lnTo>
                    <a:lnTo>
                      <a:pt x="0" y="1196"/>
                    </a:lnTo>
                    <a:lnTo>
                      <a:pt x="9" y="1276"/>
                    </a:lnTo>
                    <a:lnTo>
                      <a:pt x="18" y="1356"/>
                    </a:lnTo>
                    <a:lnTo>
                      <a:pt x="18" y="1391"/>
                    </a:lnTo>
                    <a:lnTo>
                      <a:pt x="26" y="1418"/>
                    </a:lnTo>
                    <a:lnTo>
                      <a:pt x="44" y="1453"/>
                    </a:lnTo>
                    <a:lnTo>
                      <a:pt x="62" y="1471"/>
                    </a:lnTo>
                    <a:lnTo>
                      <a:pt x="88" y="1497"/>
                    </a:lnTo>
                    <a:lnTo>
                      <a:pt x="115" y="1515"/>
                    </a:lnTo>
                    <a:lnTo>
                      <a:pt x="142" y="1524"/>
                    </a:lnTo>
                    <a:lnTo>
                      <a:pt x="177" y="1524"/>
                    </a:lnTo>
                    <a:lnTo>
                      <a:pt x="956" y="1524"/>
                    </a:lnTo>
                    <a:close/>
                  </a:path>
                </a:pathLst>
              </a:custGeom>
              <a:solidFill>
                <a:srgbClr val="CC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Freeform 4"/>
              <p:cNvSpPr>
                <a:spLocks/>
              </p:cNvSpPr>
              <p:nvPr/>
            </p:nvSpPr>
            <p:spPr bwMode="auto">
              <a:xfrm>
                <a:off x="2288" y="2612"/>
                <a:ext cx="118" cy="133"/>
              </a:xfrm>
              <a:custGeom>
                <a:avLst/>
                <a:gdLst>
                  <a:gd name="T0" fmla="*/ 1 w 168"/>
                  <a:gd name="T1" fmla="*/ 0 h 177"/>
                  <a:gd name="T2" fmla="*/ 1 w 168"/>
                  <a:gd name="T3" fmla="*/ 0 h 177"/>
                  <a:gd name="T4" fmla="*/ 1 w 168"/>
                  <a:gd name="T5" fmla="*/ 2 h 177"/>
                  <a:gd name="T6" fmla="*/ 1 w 168"/>
                  <a:gd name="T7" fmla="*/ 2 h 177"/>
                  <a:gd name="T8" fmla="*/ 1 w 168"/>
                  <a:gd name="T9" fmla="*/ 2 h 177"/>
                  <a:gd name="T10" fmla="*/ 1 w 168"/>
                  <a:gd name="T11" fmla="*/ 2 h 177"/>
                  <a:gd name="T12" fmla="*/ 1 w 168"/>
                  <a:gd name="T13" fmla="*/ 2 h 177"/>
                  <a:gd name="T14" fmla="*/ 1 w 168"/>
                  <a:gd name="T15" fmla="*/ 2 h 177"/>
                  <a:gd name="T16" fmla="*/ 1 w 168"/>
                  <a:gd name="T17" fmla="*/ 3 h 177"/>
                  <a:gd name="T18" fmla="*/ 0 w 168"/>
                  <a:gd name="T19" fmla="*/ 3 h 177"/>
                  <a:gd name="T20" fmla="*/ 0 w 168"/>
                  <a:gd name="T21" fmla="*/ 3 h 177"/>
                  <a:gd name="T22" fmla="*/ 1 w 168"/>
                  <a:gd name="T23" fmla="*/ 3 h 177"/>
                  <a:gd name="T24" fmla="*/ 1 w 168"/>
                  <a:gd name="T25" fmla="*/ 3 h 177"/>
                  <a:gd name="T26" fmla="*/ 1 w 168"/>
                  <a:gd name="T27" fmla="*/ 2 h 177"/>
                  <a:gd name="T28" fmla="*/ 1 w 168"/>
                  <a:gd name="T29" fmla="*/ 2 h 177"/>
                  <a:gd name="T30" fmla="*/ 1 w 168"/>
                  <a:gd name="T31" fmla="*/ 2 h 177"/>
                  <a:gd name="T32" fmla="*/ 1 w 168"/>
                  <a:gd name="T33" fmla="*/ 2 h 177"/>
                  <a:gd name="T34" fmla="*/ 1 w 168"/>
                  <a:gd name="T35" fmla="*/ 2 h 177"/>
                  <a:gd name="T36" fmla="*/ 1 w 168"/>
                  <a:gd name="T37" fmla="*/ 0 h 177"/>
                  <a:gd name="T38" fmla="*/ 1 w 168"/>
                  <a:gd name="T39" fmla="*/ 0 h 177"/>
                  <a:gd name="T40" fmla="*/ 1 w 168"/>
                  <a:gd name="T41" fmla="*/ 0 h 17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8" h="177">
                    <a:moveTo>
                      <a:pt x="159" y="0"/>
                    </a:moveTo>
                    <a:lnTo>
                      <a:pt x="159" y="0"/>
                    </a:lnTo>
                    <a:lnTo>
                      <a:pt x="150" y="35"/>
                    </a:lnTo>
                    <a:lnTo>
                      <a:pt x="141" y="62"/>
                    </a:lnTo>
                    <a:lnTo>
                      <a:pt x="133" y="88"/>
                    </a:lnTo>
                    <a:lnTo>
                      <a:pt x="115" y="115"/>
                    </a:lnTo>
                    <a:lnTo>
                      <a:pt x="88" y="133"/>
                    </a:lnTo>
                    <a:lnTo>
                      <a:pt x="62" y="150"/>
                    </a:lnTo>
                    <a:lnTo>
                      <a:pt x="35" y="159"/>
                    </a:lnTo>
                    <a:lnTo>
                      <a:pt x="0" y="159"/>
                    </a:lnTo>
                    <a:lnTo>
                      <a:pt x="0" y="177"/>
                    </a:lnTo>
                    <a:lnTo>
                      <a:pt x="35" y="168"/>
                    </a:lnTo>
                    <a:lnTo>
                      <a:pt x="62" y="159"/>
                    </a:lnTo>
                    <a:lnTo>
                      <a:pt x="97" y="141"/>
                    </a:lnTo>
                    <a:lnTo>
                      <a:pt x="124" y="124"/>
                    </a:lnTo>
                    <a:lnTo>
                      <a:pt x="141" y="97"/>
                    </a:lnTo>
                    <a:lnTo>
                      <a:pt x="159" y="71"/>
                    </a:lnTo>
                    <a:lnTo>
                      <a:pt x="168" y="35"/>
                    </a:lnTo>
                    <a:lnTo>
                      <a:pt x="168" y="0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Freeform 5"/>
              <p:cNvSpPr>
                <a:spLocks/>
              </p:cNvSpPr>
              <p:nvPr/>
            </p:nvSpPr>
            <p:spPr bwMode="auto">
              <a:xfrm>
                <a:off x="2269" y="1620"/>
                <a:ext cx="150" cy="992"/>
              </a:xfrm>
              <a:custGeom>
                <a:avLst/>
                <a:gdLst>
                  <a:gd name="T0" fmla="*/ 0 w 213"/>
                  <a:gd name="T1" fmla="*/ 2 h 1321"/>
                  <a:gd name="T2" fmla="*/ 1 w 213"/>
                  <a:gd name="T3" fmla="*/ 2 h 1321"/>
                  <a:gd name="T4" fmla="*/ 1 w 213"/>
                  <a:gd name="T5" fmla="*/ 2 h 1321"/>
                  <a:gd name="T6" fmla="*/ 1 w 213"/>
                  <a:gd name="T7" fmla="*/ 2 h 1321"/>
                  <a:gd name="T8" fmla="*/ 1 w 213"/>
                  <a:gd name="T9" fmla="*/ 2 h 1321"/>
                  <a:gd name="T10" fmla="*/ 1 w 213"/>
                  <a:gd name="T11" fmla="*/ 3 h 1321"/>
                  <a:gd name="T12" fmla="*/ 1 w 213"/>
                  <a:gd name="T13" fmla="*/ 4 h 1321"/>
                  <a:gd name="T14" fmla="*/ 1 w 213"/>
                  <a:gd name="T15" fmla="*/ 5 h 1321"/>
                  <a:gd name="T16" fmla="*/ 1 w 213"/>
                  <a:gd name="T17" fmla="*/ 6 h 1321"/>
                  <a:gd name="T18" fmla="*/ 1 w 213"/>
                  <a:gd name="T19" fmla="*/ 8 h 1321"/>
                  <a:gd name="T20" fmla="*/ 1 w 213"/>
                  <a:gd name="T21" fmla="*/ 9 h 1321"/>
                  <a:gd name="T22" fmla="*/ 1 w 213"/>
                  <a:gd name="T23" fmla="*/ 11 h 1321"/>
                  <a:gd name="T24" fmla="*/ 1 w 213"/>
                  <a:gd name="T25" fmla="*/ 12 h 1321"/>
                  <a:gd name="T26" fmla="*/ 1 w 213"/>
                  <a:gd name="T27" fmla="*/ 13 h 1321"/>
                  <a:gd name="T28" fmla="*/ 1 w 213"/>
                  <a:gd name="T29" fmla="*/ 15 h 1321"/>
                  <a:gd name="T30" fmla="*/ 1 w 213"/>
                  <a:gd name="T31" fmla="*/ 17 h 1321"/>
                  <a:gd name="T32" fmla="*/ 1 w 213"/>
                  <a:gd name="T33" fmla="*/ 17 h 1321"/>
                  <a:gd name="T34" fmla="*/ 1 w 213"/>
                  <a:gd name="T35" fmla="*/ 18 h 1321"/>
                  <a:gd name="T36" fmla="*/ 1 w 213"/>
                  <a:gd name="T37" fmla="*/ 18 h 1321"/>
                  <a:gd name="T38" fmla="*/ 1 w 213"/>
                  <a:gd name="T39" fmla="*/ 17 h 1321"/>
                  <a:gd name="T40" fmla="*/ 1 w 213"/>
                  <a:gd name="T41" fmla="*/ 17 h 1321"/>
                  <a:gd name="T42" fmla="*/ 1 w 213"/>
                  <a:gd name="T43" fmla="*/ 15 h 1321"/>
                  <a:gd name="T44" fmla="*/ 1 w 213"/>
                  <a:gd name="T45" fmla="*/ 13 h 1321"/>
                  <a:gd name="T46" fmla="*/ 1 w 213"/>
                  <a:gd name="T47" fmla="*/ 12 h 1321"/>
                  <a:gd name="T48" fmla="*/ 1 w 213"/>
                  <a:gd name="T49" fmla="*/ 11 h 1321"/>
                  <a:gd name="T50" fmla="*/ 1 w 213"/>
                  <a:gd name="T51" fmla="*/ 9 h 1321"/>
                  <a:gd name="T52" fmla="*/ 1 w 213"/>
                  <a:gd name="T53" fmla="*/ 8 h 1321"/>
                  <a:gd name="T54" fmla="*/ 1 w 213"/>
                  <a:gd name="T55" fmla="*/ 6 h 1321"/>
                  <a:gd name="T56" fmla="*/ 1 w 213"/>
                  <a:gd name="T57" fmla="*/ 5 h 1321"/>
                  <a:gd name="T58" fmla="*/ 1 w 213"/>
                  <a:gd name="T59" fmla="*/ 4 h 1321"/>
                  <a:gd name="T60" fmla="*/ 1 w 213"/>
                  <a:gd name="T61" fmla="*/ 3 h 1321"/>
                  <a:gd name="T62" fmla="*/ 1 w 213"/>
                  <a:gd name="T63" fmla="*/ 2 h 1321"/>
                  <a:gd name="T64" fmla="*/ 1 w 213"/>
                  <a:gd name="T65" fmla="*/ 2 h 1321"/>
                  <a:gd name="T66" fmla="*/ 1 w 213"/>
                  <a:gd name="T67" fmla="*/ 2 h 1321"/>
                  <a:gd name="T68" fmla="*/ 1 w 213"/>
                  <a:gd name="T69" fmla="*/ 0 h 1321"/>
                  <a:gd name="T70" fmla="*/ 1 w 213"/>
                  <a:gd name="T71" fmla="*/ 0 h 1321"/>
                  <a:gd name="T72" fmla="*/ 0 w 213"/>
                  <a:gd name="T73" fmla="*/ 2 h 1321"/>
                  <a:gd name="T74" fmla="*/ 0 w 213"/>
                  <a:gd name="T75" fmla="*/ 2 h 1321"/>
                  <a:gd name="T76" fmla="*/ 1 w 213"/>
                  <a:gd name="T77" fmla="*/ 2 h 1321"/>
                  <a:gd name="T78" fmla="*/ 0 w 213"/>
                  <a:gd name="T79" fmla="*/ 2 h 132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13" h="1321">
                    <a:moveTo>
                      <a:pt x="0" y="9"/>
                    </a:moveTo>
                    <a:lnTo>
                      <a:pt x="9" y="18"/>
                    </a:lnTo>
                    <a:lnTo>
                      <a:pt x="27" y="27"/>
                    </a:lnTo>
                    <a:lnTo>
                      <a:pt x="53" y="62"/>
                    </a:lnTo>
                    <a:lnTo>
                      <a:pt x="80" y="115"/>
                    </a:lnTo>
                    <a:lnTo>
                      <a:pt x="98" y="177"/>
                    </a:lnTo>
                    <a:lnTo>
                      <a:pt x="115" y="257"/>
                    </a:lnTo>
                    <a:lnTo>
                      <a:pt x="133" y="346"/>
                    </a:lnTo>
                    <a:lnTo>
                      <a:pt x="151" y="434"/>
                    </a:lnTo>
                    <a:lnTo>
                      <a:pt x="168" y="541"/>
                    </a:lnTo>
                    <a:lnTo>
                      <a:pt x="177" y="638"/>
                    </a:lnTo>
                    <a:lnTo>
                      <a:pt x="186" y="745"/>
                    </a:lnTo>
                    <a:lnTo>
                      <a:pt x="186" y="860"/>
                    </a:lnTo>
                    <a:lnTo>
                      <a:pt x="195" y="957"/>
                    </a:lnTo>
                    <a:lnTo>
                      <a:pt x="195" y="1064"/>
                    </a:lnTo>
                    <a:lnTo>
                      <a:pt x="195" y="1161"/>
                    </a:lnTo>
                    <a:lnTo>
                      <a:pt x="186" y="1241"/>
                    </a:lnTo>
                    <a:lnTo>
                      <a:pt x="186" y="1321"/>
                    </a:lnTo>
                    <a:lnTo>
                      <a:pt x="195" y="1321"/>
                    </a:lnTo>
                    <a:lnTo>
                      <a:pt x="204" y="1241"/>
                    </a:lnTo>
                    <a:lnTo>
                      <a:pt x="204" y="1161"/>
                    </a:lnTo>
                    <a:lnTo>
                      <a:pt x="213" y="1064"/>
                    </a:lnTo>
                    <a:lnTo>
                      <a:pt x="204" y="957"/>
                    </a:lnTo>
                    <a:lnTo>
                      <a:pt x="204" y="860"/>
                    </a:lnTo>
                    <a:lnTo>
                      <a:pt x="195" y="745"/>
                    </a:lnTo>
                    <a:lnTo>
                      <a:pt x="186" y="638"/>
                    </a:lnTo>
                    <a:lnTo>
                      <a:pt x="177" y="541"/>
                    </a:lnTo>
                    <a:lnTo>
                      <a:pt x="168" y="434"/>
                    </a:lnTo>
                    <a:lnTo>
                      <a:pt x="151" y="337"/>
                    </a:lnTo>
                    <a:lnTo>
                      <a:pt x="133" y="257"/>
                    </a:lnTo>
                    <a:lnTo>
                      <a:pt x="115" y="177"/>
                    </a:lnTo>
                    <a:lnTo>
                      <a:pt x="89" y="115"/>
                    </a:lnTo>
                    <a:lnTo>
                      <a:pt x="71" y="62"/>
                    </a:lnTo>
                    <a:lnTo>
                      <a:pt x="36" y="18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0" y="18"/>
                    </a:lnTo>
                    <a:lnTo>
                      <a:pt x="9" y="18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Freeform 6"/>
              <p:cNvSpPr>
                <a:spLocks/>
              </p:cNvSpPr>
              <p:nvPr/>
            </p:nvSpPr>
            <p:spPr bwMode="auto">
              <a:xfrm>
                <a:off x="2014" y="1587"/>
                <a:ext cx="262" cy="39"/>
              </a:xfrm>
              <a:custGeom>
                <a:avLst/>
                <a:gdLst>
                  <a:gd name="T0" fmla="*/ 0 w 372"/>
                  <a:gd name="T1" fmla="*/ 1 h 53"/>
                  <a:gd name="T2" fmla="*/ 0 w 372"/>
                  <a:gd name="T3" fmla="*/ 1 h 53"/>
                  <a:gd name="T4" fmla="*/ 1 w 372"/>
                  <a:gd name="T5" fmla="*/ 1 h 53"/>
                  <a:gd name="T6" fmla="*/ 1 w 372"/>
                  <a:gd name="T7" fmla="*/ 1 h 53"/>
                  <a:gd name="T8" fmla="*/ 1 w 372"/>
                  <a:gd name="T9" fmla="*/ 1 h 53"/>
                  <a:gd name="T10" fmla="*/ 1 w 372"/>
                  <a:gd name="T11" fmla="*/ 1 h 53"/>
                  <a:gd name="T12" fmla="*/ 1 w 372"/>
                  <a:gd name="T13" fmla="*/ 1 h 53"/>
                  <a:gd name="T14" fmla="*/ 1 w 372"/>
                  <a:gd name="T15" fmla="*/ 1 h 53"/>
                  <a:gd name="T16" fmla="*/ 1 w 372"/>
                  <a:gd name="T17" fmla="*/ 1 h 53"/>
                  <a:gd name="T18" fmla="*/ 1 w 372"/>
                  <a:gd name="T19" fmla="*/ 1 h 53"/>
                  <a:gd name="T20" fmla="*/ 1 w 372"/>
                  <a:gd name="T21" fmla="*/ 1 h 53"/>
                  <a:gd name="T22" fmla="*/ 2 w 372"/>
                  <a:gd name="T23" fmla="*/ 1 h 53"/>
                  <a:gd name="T24" fmla="*/ 2 w 372"/>
                  <a:gd name="T25" fmla="*/ 1 h 53"/>
                  <a:gd name="T26" fmla="*/ 2 w 372"/>
                  <a:gd name="T27" fmla="*/ 1 h 53"/>
                  <a:gd name="T28" fmla="*/ 2 w 372"/>
                  <a:gd name="T29" fmla="*/ 1 h 53"/>
                  <a:gd name="T30" fmla="*/ 2 w 372"/>
                  <a:gd name="T31" fmla="*/ 1 h 53"/>
                  <a:gd name="T32" fmla="*/ 2 w 372"/>
                  <a:gd name="T33" fmla="*/ 1 h 53"/>
                  <a:gd name="T34" fmla="*/ 2 w 372"/>
                  <a:gd name="T35" fmla="*/ 1 h 53"/>
                  <a:gd name="T36" fmla="*/ 2 w 372"/>
                  <a:gd name="T37" fmla="*/ 1 h 53"/>
                  <a:gd name="T38" fmla="*/ 2 w 372"/>
                  <a:gd name="T39" fmla="*/ 1 h 53"/>
                  <a:gd name="T40" fmla="*/ 2 w 372"/>
                  <a:gd name="T41" fmla="*/ 1 h 53"/>
                  <a:gd name="T42" fmla="*/ 2 w 372"/>
                  <a:gd name="T43" fmla="*/ 1 h 53"/>
                  <a:gd name="T44" fmla="*/ 2 w 372"/>
                  <a:gd name="T45" fmla="*/ 1 h 53"/>
                  <a:gd name="T46" fmla="*/ 2 w 372"/>
                  <a:gd name="T47" fmla="*/ 1 h 53"/>
                  <a:gd name="T48" fmla="*/ 2 w 372"/>
                  <a:gd name="T49" fmla="*/ 1 h 53"/>
                  <a:gd name="T50" fmla="*/ 1 w 372"/>
                  <a:gd name="T51" fmla="*/ 1 h 53"/>
                  <a:gd name="T52" fmla="*/ 1 w 372"/>
                  <a:gd name="T53" fmla="*/ 1 h 53"/>
                  <a:gd name="T54" fmla="*/ 1 w 372"/>
                  <a:gd name="T55" fmla="*/ 1 h 53"/>
                  <a:gd name="T56" fmla="*/ 1 w 372"/>
                  <a:gd name="T57" fmla="*/ 1 h 53"/>
                  <a:gd name="T58" fmla="*/ 1 w 372"/>
                  <a:gd name="T59" fmla="*/ 1 h 53"/>
                  <a:gd name="T60" fmla="*/ 1 w 372"/>
                  <a:gd name="T61" fmla="*/ 1 h 53"/>
                  <a:gd name="T62" fmla="*/ 1 w 372"/>
                  <a:gd name="T63" fmla="*/ 1 h 53"/>
                  <a:gd name="T64" fmla="*/ 1 w 372"/>
                  <a:gd name="T65" fmla="*/ 1 h 53"/>
                  <a:gd name="T66" fmla="*/ 1 w 372"/>
                  <a:gd name="T67" fmla="*/ 0 h 53"/>
                  <a:gd name="T68" fmla="*/ 0 w 372"/>
                  <a:gd name="T69" fmla="*/ 0 h 53"/>
                  <a:gd name="T70" fmla="*/ 0 w 372"/>
                  <a:gd name="T71" fmla="*/ 0 h 53"/>
                  <a:gd name="T72" fmla="*/ 0 w 372"/>
                  <a:gd name="T73" fmla="*/ 1 h 5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72" h="53">
                    <a:moveTo>
                      <a:pt x="0" y="18"/>
                    </a:moveTo>
                    <a:lnTo>
                      <a:pt x="0" y="18"/>
                    </a:lnTo>
                    <a:lnTo>
                      <a:pt x="62" y="18"/>
                    </a:lnTo>
                    <a:lnTo>
                      <a:pt x="107" y="18"/>
                    </a:lnTo>
                    <a:lnTo>
                      <a:pt x="151" y="18"/>
                    </a:lnTo>
                    <a:lnTo>
                      <a:pt x="195" y="27"/>
                    </a:lnTo>
                    <a:lnTo>
                      <a:pt x="230" y="27"/>
                    </a:lnTo>
                    <a:lnTo>
                      <a:pt x="257" y="27"/>
                    </a:lnTo>
                    <a:lnTo>
                      <a:pt x="284" y="35"/>
                    </a:lnTo>
                    <a:lnTo>
                      <a:pt x="301" y="35"/>
                    </a:lnTo>
                    <a:lnTo>
                      <a:pt x="319" y="44"/>
                    </a:lnTo>
                    <a:lnTo>
                      <a:pt x="337" y="44"/>
                    </a:lnTo>
                    <a:lnTo>
                      <a:pt x="346" y="53"/>
                    </a:lnTo>
                    <a:lnTo>
                      <a:pt x="354" y="53"/>
                    </a:lnTo>
                    <a:lnTo>
                      <a:pt x="363" y="53"/>
                    </a:lnTo>
                    <a:lnTo>
                      <a:pt x="372" y="44"/>
                    </a:lnTo>
                    <a:lnTo>
                      <a:pt x="363" y="44"/>
                    </a:lnTo>
                    <a:lnTo>
                      <a:pt x="363" y="35"/>
                    </a:lnTo>
                    <a:lnTo>
                      <a:pt x="354" y="35"/>
                    </a:lnTo>
                    <a:lnTo>
                      <a:pt x="337" y="35"/>
                    </a:lnTo>
                    <a:lnTo>
                      <a:pt x="319" y="27"/>
                    </a:lnTo>
                    <a:lnTo>
                      <a:pt x="301" y="27"/>
                    </a:lnTo>
                    <a:lnTo>
                      <a:pt x="284" y="18"/>
                    </a:lnTo>
                    <a:lnTo>
                      <a:pt x="257" y="18"/>
                    </a:lnTo>
                    <a:lnTo>
                      <a:pt x="230" y="18"/>
                    </a:lnTo>
                    <a:lnTo>
                      <a:pt x="195" y="9"/>
                    </a:lnTo>
                    <a:lnTo>
                      <a:pt x="151" y="9"/>
                    </a:lnTo>
                    <a:lnTo>
                      <a:pt x="107" y="9"/>
                    </a:lnTo>
                    <a:lnTo>
                      <a:pt x="62" y="0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Freeform 7"/>
              <p:cNvSpPr>
                <a:spLocks/>
              </p:cNvSpPr>
              <p:nvPr/>
            </p:nvSpPr>
            <p:spPr bwMode="auto">
              <a:xfrm>
                <a:off x="1754" y="1587"/>
                <a:ext cx="260" cy="46"/>
              </a:xfrm>
              <a:custGeom>
                <a:avLst/>
                <a:gdLst>
                  <a:gd name="T0" fmla="*/ 0 w 371"/>
                  <a:gd name="T1" fmla="*/ 1 h 62"/>
                  <a:gd name="T2" fmla="*/ 1 w 371"/>
                  <a:gd name="T3" fmla="*/ 1 h 62"/>
                  <a:gd name="T4" fmla="*/ 1 w 371"/>
                  <a:gd name="T5" fmla="*/ 1 h 62"/>
                  <a:gd name="T6" fmla="*/ 1 w 371"/>
                  <a:gd name="T7" fmla="*/ 1 h 62"/>
                  <a:gd name="T8" fmla="*/ 1 w 371"/>
                  <a:gd name="T9" fmla="*/ 1 h 62"/>
                  <a:gd name="T10" fmla="*/ 1 w 371"/>
                  <a:gd name="T11" fmla="*/ 1 h 62"/>
                  <a:gd name="T12" fmla="*/ 1 w 371"/>
                  <a:gd name="T13" fmla="*/ 1 h 62"/>
                  <a:gd name="T14" fmla="*/ 1 w 371"/>
                  <a:gd name="T15" fmla="*/ 1 h 62"/>
                  <a:gd name="T16" fmla="*/ 1 w 371"/>
                  <a:gd name="T17" fmla="*/ 1 h 62"/>
                  <a:gd name="T18" fmla="*/ 1 w 371"/>
                  <a:gd name="T19" fmla="*/ 1 h 62"/>
                  <a:gd name="T20" fmla="*/ 1 w 371"/>
                  <a:gd name="T21" fmla="*/ 1 h 62"/>
                  <a:gd name="T22" fmla="*/ 1 w 371"/>
                  <a:gd name="T23" fmla="*/ 1 h 62"/>
                  <a:gd name="T24" fmla="*/ 1 w 371"/>
                  <a:gd name="T25" fmla="*/ 1 h 62"/>
                  <a:gd name="T26" fmla="*/ 1 w 371"/>
                  <a:gd name="T27" fmla="*/ 1 h 62"/>
                  <a:gd name="T28" fmla="*/ 1 w 371"/>
                  <a:gd name="T29" fmla="*/ 1 h 62"/>
                  <a:gd name="T30" fmla="*/ 1 w 371"/>
                  <a:gd name="T31" fmla="*/ 1 h 62"/>
                  <a:gd name="T32" fmla="*/ 1 w 371"/>
                  <a:gd name="T33" fmla="*/ 1 h 62"/>
                  <a:gd name="T34" fmla="*/ 2 w 371"/>
                  <a:gd name="T35" fmla="*/ 1 h 62"/>
                  <a:gd name="T36" fmla="*/ 2 w 371"/>
                  <a:gd name="T37" fmla="*/ 0 h 62"/>
                  <a:gd name="T38" fmla="*/ 1 w 371"/>
                  <a:gd name="T39" fmla="*/ 0 h 62"/>
                  <a:gd name="T40" fmla="*/ 1 w 371"/>
                  <a:gd name="T41" fmla="*/ 1 h 62"/>
                  <a:gd name="T42" fmla="*/ 1 w 371"/>
                  <a:gd name="T43" fmla="*/ 1 h 62"/>
                  <a:gd name="T44" fmla="*/ 1 w 371"/>
                  <a:gd name="T45" fmla="*/ 1 h 62"/>
                  <a:gd name="T46" fmla="*/ 1 w 371"/>
                  <a:gd name="T47" fmla="*/ 1 h 62"/>
                  <a:gd name="T48" fmla="*/ 1 w 371"/>
                  <a:gd name="T49" fmla="*/ 1 h 62"/>
                  <a:gd name="T50" fmla="*/ 1 w 371"/>
                  <a:gd name="T51" fmla="*/ 1 h 62"/>
                  <a:gd name="T52" fmla="*/ 1 w 371"/>
                  <a:gd name="T53" fmla="*/ 1 h 62"/>
                  <a:gd name="T54" fmla="*/ 1 w 371"/>
                  <a:gd name="T55" fmla="*/ 1 h 62"/>
                  <a:gd name="T56" fmla="*/ 1 w 371"/>
                  <a:gd name="T57" fmla="*/ 1 h 62"/>
                  <a:gd name="T58" fmla="*/ 1 w 371"/>
                  <a:gd name="T59" fmla="*/ 1 h 62"/>
                  <a:gd name="T60" fmla="*/ 1 w 371"/>
                  <a:gd name="T61" fmla="*/ 1 h 62"/>
                  <a:gd name="T62" fmla="*/ 1 w 371"/>
                  <a:gd name="T63" fmla="*/ 1 h 62"/>
                  <a:gd name="T64" fmla="*/ 0 w 371"/>
                  <a:gd name="T65" fmla="*/ 1 h 62"/>
                  <a:gd name="T66" fmla="*/ 0 w 371"/>
                  <a:gd name="T67" fmla="*/ 1 h 62"/>
                  <a:gd name="T68" fmla="*/ 0 w 371"/>
                  <a:gd name="T69" fmla="*/ 1 h 62"/>
                  <a:gd name="T70" fmla="*/ 0 w 371"/>
                  <a:gd name="T71" fmla="*/ 1 h 62"/>
                  <a:gd name="T72" fmla="*/ 0 w 371"/>
                  <a:gd name="T73" fmla="*/ 1 h 62"/>
                  <a:gd name="T74" fmla="*/ 1 w 371"/>
                  <a:gd name="T75" fmla="*/ 1 h 62"/>
                  <a:gd name="T76" fmla="*/ 1 w 371"/>
                  <a:gd name="T77" fmla="*/ 1 h 62"/>
                  <a:gd name="T78" fmla="*/ 0 w 371"/>
                  <a:gd name="T79" fmla="*/ 1 h 6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71" h="62">
                    <a:moveTo>
                      <a:pt x="0" y="62"/>
                    </a:moveTo>
                    <a:lnTo>
                      <a:pt x="8" y="53"/>
                    </a:lnTo>
                    <a:lnTo>
                      <a:pt x="17" y="53"/>
                    </a:lnTo>
                    <a:lnTo>
                      <a:pt x="26" y="53"/>
                    </a:lnTo>
                    <a:lnTo>
                      <a:pt x="35" y="44"/>
                    </a:lnTo>
                    <a:lnTo>
                      <a:pt x="53" y="44"/>
                    </a:lnTo>
                    <a:lnTo>
                      <a:pt x="70" y="35"/>
                    </a:lnTo>
                    <a:lnTo>
                      <a:pt x="88" y="35"/>
                    </a:lnTo>
                    <a:lnTo>
                      <a:pt x="115" y="27"/>
                    </a:lnTo>
                    <a:lnTo>
                      <a:pt x="150" y="27"/>
                    </a:lnTo>
                    <a:lnTo>
                      <a:pt x="177" y="27"/>
                    </a:lnTo>
                    <a:lnTo>
                      <a:pt x="221" y="18"/>
                    </a:lnTo>
                    <a:lnTo>
                      <a:pt x="265" y="18"/>
                    </a:lnTo>
                    <a:lnTo>
                      <a:pt x="318" y="18"/>
                    </a:lnTo>
                    <a:lnTo>
                      <a:pt x="371" y="18"/>
                    </a:lnTo>
                    <a:lnTo>
                      <a:pt x="371" y="0"/>
                    </a:lnTo>
                    <a:lnTo>
                      <a:pt x="318" y="0"/>
                    </a:lnTo>
                    <a:lnTo>
                      <a:pt x="265" y="9"/>
                    </a:lnTo>
                    <a:lnTo>
                      <a:pt x="221" y="9"/>
                    </a:lnTo>
                    <a:lnTo>
                      <a:pt x="177" y="9"/>
                    </a:lnTo>
                    <a:lnTo>
                      <a:pt x="150" y="18"/>
                    </a:lnTo>
                    <a:lnTo>
                      <a:pt x="115" y="18"/>
                    </a:lnTo>
                    <a:lnTo>
                      <a:pt x="88" y="18"/>
                    </a:lnTo>
                    <a:lnTo>
                      <a:pt x="70" y="27"/>
                    </a:lnTo>
                    <a:lnTo>
                      <a:pt x="53" y="27"/>
                    </a:lnTo>
                    <a:lnTo>
                      <a:pt x="35" y="35"/>
                    </a:lnTo>
                    <a:lnTo>
                      <a:pt x="17" y="35"/>
                    </a:lnTo>
                    <a:lnTo>
                      <a:pt x="8" y="44"/>
                    </a:lnTo>
                    <a:lnTo>
                      <a:pt x="0" y="44"/>
                    </a:lnTo>
                    <a:lnTo>
                      <a:pt x="0" y="62"/>
                    </a:lnTo>
                    <a:lnTo>
                      <a:pt x="8" y="62"/>
                    </a:lnTo>
                    <a:lnTo>
                      <a:pt x="8" y="53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Freeform 8"/>
              <p:cNvSpPr>
                <a:spLocks/>
              </p:cNvSpPr>
              <p:nvPr/>
            </p:nvSpPr>
            <p:spPr bwMode="auto">
              <a:xfrm>
                <a:off x="1610" y="1620"/>
                <a:ext cx="144" cy="992"/>
              </a:xfrm>
              <a:custGeom>
                <a:avLst/>
                <a:gdLst>
                  <a:gd name="T0" fmla="*/ 1 w 204"/>
                  <a:gd name="T1" fmla="*/ 18 h 1321"/>
                  <a:gd name="T2" fmla="*/ 1 w 204"/>
                  <a:gd name="T3" fmla="*/ 18 h 1321"/>
                  <a:gd name="T4" fmla="*/ 1 w 204"/>
                  <a:gd name="T5" fmla="*/ 17 h 1321"/>
                  <a:gd name="T6" fmla="*/ 1 w 204"/>
                  <a:gd name="T7" fmla="*/ 17 h 1321"/>
                  <a:gd name="T8" fmla="*/ 1 w 204"/>
                  <a:gd name="T9" fmla="*/ 15 h 1321"/>
                  <a:gd name="T10" fmla="*/ 1 w 204"/>
                  <a:gd name="T11" fmla="*/ 13 h 1321"/>
                  <a:gd name="T12" fmla="*/ 1 w 204"/>
                  <a:gd name="T13" fmla="*/ 12 h 1321"/>
                  <a:gd name="T14" fmla="*/ 1 w 204"/>
                  <a:gd name="T15" fmla="*/ 11 h 1321"/>
                  <a:gd name="T16" fmla="*/ 1 w 204"/>
                  <a:gd name="T17" fmla="*/ 9 h 1321"/>
                  <a:gd name="T18" fmla="*/ 1 w 204"/>
                  <a:gd name="T19" fmla="*/ 8 h 1321"/>
                  <a:gd name="T20" fmla="*/ 1 w 204"/>
                  <a:gd name="T21" fmla="*/ 6 h 1321"/>
                  <a:gd name="T22" fmla="*/ 1 w 204"/>
                  <a:gd name="T23" fmla="*/ 5 h 1321"/>
                  <a:gd name="T24" fmla="*/ 1 w 204"/>
                  <a:gd name="T25" fmla="*/ 4 h 1321"/>
                  <a:gd name="T26" fmla="*/ 1 w 204"/>
                  <a:gd name="T27" fmla="*/ 3 h 1321"/>
                  <a:gd name="T28" fmla="*/ 1 w 204"/>
                  <a:gd name="T29" fmla="*/ 2 h 1321"/>
                  <a:gd name="T30" fmla="*/ 1 w 204"/>
                  <a:gd name="T31" fmla="*/ 2 h 1321"/>
                  <a:gd name="T32" fmla="*/ 1 w 204"/>
                  <a:gd name="T33" fmla="*/ 2 h 1321"/>
                  <a:gd name="T34" fmla="*/ 1 w 204"/>
                  <a:gd name="T35" fmla="*/ 2 h 1321"/>
                  <a:gd name="T36" fmla="*/ 1 w 204"/>
                  <a:gd name="T37" fmla="*/ 0 h 1321"/>
                  <a:gd name="T38" fmla="*/ 1 w 204"/>
                  <a:gd name="T39" fmla="*/ 2 h 1321"/>
                  <a:gd name="T40" fmla="*/ 1 w 204"/>
                  <a:gd name="T41" fmla="*/ 2 h 1321"/>
                  <a:gd name="T42" fmla="*/ 1 w 204"/>
                  <a:gd name="T43" fmla="*/ 2 h 1321"/>
                  <a:gd name="T44" fmla="*/ 1 w 204"/>
                  <a:gd name="T45" fmla="*/ 3 h 1321"/>
                  <a:gd name="T46" fmla="*/ 1 w 204"/>
                  <a:gd name="T47" fmla="*/ 4 h 1321"/>
                  <a:gd name="T48" fmla="*/ 1 w 204"/>
                  <a:gd name="T49" fmla="*/ 5 h 1321"/>
                  <a:gd name="T50" fmla="*/ 1 w 204"/>
                  <a:gd name="T51" fmla="*/ 6 h 1321"/>
                  <a:gd name="T52" fmla="*/ 1 w 204"/>
                  <a:gd name="T53" fmla="*/ 8 h 1321"/>
                  <a:gd name="T54" fmla="*/ 1 w 204"/>
                  <a:gd name="T55" fmla="*/ 9 h 1321"/>
                  <a:gd name="T56" fmla="*/ 1 w 204"/>
                  <a:gd name="T57" fmla="*/ 11 h 1321"/>
                  <a:gd name="T58" fmla="*/ 1 w 204"/>
                  <a:gd name="T59" fmla="*/ 12 h 1321"/>
                  <a:gd name="T60" fmla="*/ 1 w 204"/>
                  <a:gd name="T61" fmla="*/ 13 h 1321"/>
                  <a:gd name="T62" fmla="*/ 0 w 204"/>
                  <a:gd name="T63" fmla="*/ 15 h 1321"/>
                  <a:gd name="T64" fmla="*/ 1 w 204"/>
                  <a:gd name="T65" fmla="*/ 17 h 1321"/>
                  <a:gd name="T66" fmla="*/ 1 w 204"/>
                  <a:gd name="T67" fmla="*/ 17 h 1321"/>
                  <a:gd name="T68" fmla="*/ 1 w 204"/>
                  <a:gd name="T69" fmla="*/ 18 h 1321"/>
                  <a:gd name="T70" fmla="*/ 1 w 204"/>
                  <a:gd name="T71" fmla="*/ 18 h 1321"/>
                  <a:gd name="T72" fmla="*/ 1 w 204"/>
                  <a:gd name="T73" fmla="*/ 18 h 132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04" h="1321">
                    <a:moveTo>
                      <a:pt x="27" y="1321"/>
                    </a:moveTo>
                    <a:lnTo>
                      <a:pt x="27" y="1321"/>
                    </a:lnTo>
                    <a:lnTo>
                      <a:pt x="27" y="1241"/>
                    </a:lnTo>
                    <a:lnTo>
                      <a:pt x="18" y="1161"/>
                    </a:lnTo>
                    <a:lnTo>
                      <a:pt x="18" y="1064"/>
                    </a:lnTo>
                    <a:lnTo>
                      <a:pt x="18" y="957"/>
                    </a:lnTo>
                    <a:lnTo>
                      <a:pt x="27" y="860"/>
                    </a:lnTo>
                    <a:lnTo>
                      <a:pt x="27" y="745"/>
                    </a:lnTo>
                    <a:lnTo>
                      <a:pt x="35" y="638"/>
                    </a:lnTo>
                    <a:lnTo>
                      <a:pt x="53" y="541"/>
                    </a:lnTo>
                    <a:lnTo>
                      <a:pt x="62" y="434"/>
                    </a:lnTo>
                    <a:lnTo>
                      <a:pt x="80" y="346"/>
                    </a:lnTo>
                    <a:lnTo>
                      <a:pt x="97" y="257"/>
                    </a:lnTo>
                    <a:lnTo>
                      <a:pt x="115" y="177"/>
                    </a:lnTo>
                    <a:lnTo>
                      <a:pt x="133" y="115"/>
                    </a:lnTo>
                    <a:lnTo>
                      <a:pt x="159" y="62"/>
                    </a:lnTo>
                    <a:lnTo>
                      <a:pt x="186" y="27"/>
                    </a:lnTo>
                    <a:lnTo>
                      <a:pt x="204" y="18"/>
                    </a:lnTo>
                    <a:lnTo>
                      <a:pt x="204" y="0"/>
                    </a:lnTo>
                    <a:lnTo>
                      <a:pt x="177" y="18"/>
                    </a:lnTo>
                    <a:lnTo>
                      <a:pt x="142" y="62"/>
                    </a:lnTo>
                    <a:lnTo>
                      <a:pt x="124" y="115"/>
                    </a:lnTo>
                    <a:lnTo>
                      <a:pt x="97" y="177"/>
                    </a:lnTo>
                    <a:lnTo>
                      <a:pt x="80" y="257"/>
                    </a:lnTo>
                    <a:lnTo>
                      <a:pt x="62" y="337"/>
                    </a:lnTo>
                    <a:lnTo>
                      <a:pt x="53" y="434"/>
                    </a:lnTo>
                    <a:lnTo>
                      <a:pt x="35" y="541"/>
                    </a:lnTo>
                    <a:lnTo>
                      <a:pt x="27" y="638"/>
                    </a:lnTo>
                    <a:lnTo>
                      <a:pt x="18" y="745"/>
                    </a:lnTo>
                    <a:lnTo>
                      <a:pt x="9" y="860"/>
                    </a:lnTo>
                    <a:lnTo>
                      <a:pt x="9" y="957"/>
                    </a:lnTo>
                    <a:lnTo>
                      <a:pt x="0" y="1064"/>
                    </a:lnTo>
                    <a:lnTo>
                      <a:pt x="9" y="1161"/>
                    </a:lnTo>
                    <a:lnTo>
                      <a:pt x="9" y="1241"/>
                    </a:lnTo>
                    <a:lnTo>
                      <a:pt x="18" y="1321"/>
                    </a:lnTo>
                    <a:lnTo>
                      <a:pt x="27" y="13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Freeform 9"/>
              <p:cNvSpPr>
                <a:spLocks/>
              </p:cNvSpPr>
              <p:nvPr/>
            </p:nvSpPr>
            <p:spPr bwMode="auto">
              <a:xfrm>
                <a:off x="1623" y="2612"/>
                <a:ext cx="118" cy="133"/>
              </a:xfrm>
              <a:custGeom>
                <a:avLst/>
                <a:gdLst>
                  <a:gd name="T0" fmla="*/ 1 w 168"/>
                  <a:gd name="T1" fmla="*/ 3 h 177"/>
                  <a:gd name="T2" fmla="*/ 1 w 168"/>
                  <a:gd name="T3" fmla="*/ 3 h 177"/>
                  <a:gd name="T4" fmla="*/ 1 w 168"/>
                  <a:gd name="T5" fmla="*/ 3 h 177"/>
                  <a:gd name="T6" fmla="*/ 1 w 168"/>
                  <a:gd name="T7" fmla="*/ 2 h 177"/>
                  <a:gd name="T8" fmla="*/ 1 w 168"/>
                  <a:gd name="T9" fmla="*/ 2 h 177"/>
                  <a:gd name="T10" fmla="*/ 1 w 168"/>
                  <a:gd name="T11" fmla="*/ 2 h 177"/>
                  <a:gd name="T12" fmla="*/ 1 w 168"/>
                  <a:gd name="T13" fmla="*/ 2 h 177"/>
                  <a:gd name="T14" fmla="*/ 1 w 168"/>
                  <a:gd name="T15" fmla="*/ 2 h 177"/>
                  <a:gd name="T16" fmla="*/ 1 w 168"/>
                  <a:gd name="T17" fmla="*/ 2 h 177"/>
                  <a:gd name="T18" fmla="*/ 1 w 168"/>
                  <a:gd name="T19" fmla="*/ 0 h 177"/>
                  <a:gd name="T20" fmla="*/ 0 w 168"/>
                  <a:gd name="T21" fmla="*/ 0 h 177"/>
                  <a:gd name="T22" fmla="*/ 0 w 168"/>
                  <a:gd name="T23" fmla="*/ 2 h 177"/>
                  <a:gd name="T24" fmla="*/ 1 w 168"/>
                  <a:gd name="T25" fmla="*/ 2 h 177"/>
                  <a:gd name="T26" fmla="*/ 1 w 168"/>
                  <a:gd name="T27" fmla="*/ 2 h 177"/>
                  <a:gd name="T28" fmla="*/ 1 w 168"/>
                  <a:gd name="T29" fmla="*/ 2 h 177"/>
                  <a:gd name="T30" fmla="*/ 1 w 168"/>
                  <a:gd name="T31" fmla="*/ 2 h 177"/>
                  <a:gd name="T32" fmla="*/ 1 w 168"/>
                  <a:gd name="T33" fmla="*/ 3 h 177"/>
                  <a:gd name="T34" fmla="*/ 1 w 168"/>
                  <a:gd name="T35" fmla="*/ 3 h 177"/>
                  <a:gd name="T36" fmla="*/ 1 w 168"/>
                  <a:gd name="T37" fmla="*/ 3 h 177"/>
                  <a:gd name="T38" fmla="*/ 1 w 168"/>
                  <a:gd name="T39" fmla="*/ 3 h 177"/>
                  <a:gd name="T40" fmla="*/ 1 w 168"/>
                  <a:gd name="T41" fmla="*/ 3 h 17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8" h="177">
                    <a:moveTo>
                      <a:pt x="168" y="159"/>
                    </a:moveTo>
                    <a:lnTo>
                      <a:pt x="168" y="159"/>
                    </a:lnTo>
                    <a:lnTo>
                      <a:pt x="141" y="159"/>
                    </a:lnTo>
                    <a:lnTo>
                      <a:pt x="106" y="150"/>
                    </a:lnTo>
                    <a:lnTo>
                      <a:pt x="79" y="133"/>
                    </a:lnTo>
                    <a:lnTo>
                      <a:pt x="62" y="115"/>
                    </a:lnTo>
                    <a:lnTo>
                      <a:pt x="35" y="88"/>
                    </a:lnTo>
                    <a:lnTo>
                      <a:pt x="26" y="62"/>
                    </a:lnTo>
                    <a:lnTo>
                      <a:pt x="17" y="35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35"/>
                    </a:lnTo>
                    <a:lnTo>
                      <a:pt x="9" y="71"/>
                    </a:lnTo>
                    <a:lnTo>
                      <a:pt x="26" y="97"/>
                    </a:lnTo>
                    <a:lnTo>
                      <a:pt x="44" y="124"/>
                    </a:lnTo>
                    <a:lnTo>
                      <a:pt x="71" y="141"/>
                    </a:lnTo>
                    <a:lnTo>
                      <a:pt x="106" y="159"/>
                    </a:lnTo>
                    <a:lnTo>
                      <a:pt x="133" y="168"/>
                    </a:lnTo>
                    <a:lnTo>
                      <a:pt x="168" y="177"/>
                    </a:lnTo>
                    <a:lnTo>
                      <a:pt x="168" y="1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Freeform 10"/>
              <p:cNvSpPr>
                <a:spLocks/>
              </p:cNvSpPr>
              <p:nvPr/>
            </p:nvSpPr>
            <p:spPr bwMode="auto">
              <a:xfrm>
                <a:off x="1741" y="2731"/>
                <a:ext cx="547" cy="14"/>
              </a:xfrm>
              <a:custGeom>
                <a:avLst/>
                <a:gdLst>
                  <a:gd name="T0" fmla="*/ 4 w 779"/>
                  <a:gd name="T1" fmla="*/ 0 h 18"/>
                  <a:gd name="T2" fmla="*/ 4 w 779"/>
                  <a:gd name="T3" fmla="*/ 0 h 18"/>
                  <a:gd name="T4" fmla="*/ 0 w 779"/>
                  <a:gd name="T5" fmla="*/ 0 h 18"/>
                  <a:gd name="T6" fmla="*/ 0 w 779"/>
                  <a:gd name="T7" fmla="*/ 2 h 18"/>
                  <a:gd name="T8" fmla="*/ 4 w 779"/>
                  <a:gd name="T9" fmla="*/ 2 h 18"/>
                  <a:gd name="T10" fmla="*/ 4 w 779"/>
                  <a:gd name="T11" fmla="*/ 2 h 18"/>
                  <a:gd name="T12" fmla="*/ 4 w 779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79" h="18">
                    <a:moveTo>
                      <a:pt x="779" y="0"/>
                    </a:moveTo>
                    <a:lnTo>
                      <a:pt x="779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779" y="18"/>
                    </a:lnTo>
                    <a:lnTo>
                      <a:pt x="77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Freeform 11"/>
              <p:cNvSpPr>
                <a:spLocks/>
              </p:cNvSpPr>
              <p:nvPr/>
            </p:nvSpPr>
            <p:spPr bwMode="auto">
              <a:xfrm>
                <a:off x="1772" y="1913"/>
                <a:ext cx="497" cy="752"/>
              </a:xfrm>
              <a:custGeom>
                <a:avLst/>
                <a:gdLst>
                  <a:gd name="T0" fmla="*/ 3 w 708"/>
                  <a:gd name="T1" fmla="*/ 14 h 1002"/>
                  <a:gd name="T2" fmla="*/ 3 w 708"/>
                  <a:gd name="T3" fmla="*/ 14 h 1002"/>
                  <a:gd name="T4" fmla="*/ 3 w 708"/>
                  <a:gd name="T5" fmla="*/ 14 h 1002"/>
                  <a:gd name="T6" fmla="*/ 3 w 708"/>
                  <a:gd name="T7" fmla="*/ 13 h 1002"/>
                  <a:gd name="T8" fmla="*/ 3 w 708"/>
                  <a:gd name="T9" fmla="*/ 13 h 1002"/>
                  <a:gd name="T10" fmla="*/ 4 w 708"/>
                  <a:gd name="T11" fmla="*/ 13 h 1002"/>
                  <a:gd name="T12" fmla="*/ 4 w 708"/>
                  <a:gd name="T13" fmla="*/ 13 h 1002"/>
                  <a:gd name="T14" fmla="*/ 4 w 708"/>
                  <a:gd name="T15" fmla="*/ 11 h 1002"/>
                  <a:gd name="T16" fmla="*/ 4 w 708"/>
                  <a:gd name="T17" fmla="*/ 3 h 1002"/>
                  <a:gd name="T18" fmla="*/ 4 w 708"/>
                  <a:gd name="T19" fmla="*/ 2 h 1002"/>
                  <a:gd name="T20" fmla="*/ 4 w 708"/>
                  <a:gd name="T21" fmla="*/ 2 h 1002"/>
                  <a:gd name="T22" fmla="*/ 3 w 708"/>
                  <a:gd name="T23" fmla="*/ 2 h 1002"/>
                  <a:gd name="T24" fmla="*/ 3 w 708"/>
                  <a:gd name="T25" fmla="*/ 2 h 1002"/>
                  <a:gd name="T26" fmla="*/ 3 w 708"/>
                  <a:gd name="T27" fmla="*/ 2 h 1002"/>
                  <a:gd name="T28" fmla="*/ 3 w 708"/>
                  <a:gd name="T29" fmla="*/ 2 h 1002"/>
                  <a:gd name="T30" fmla="*/ 3 w 708"/>
                  <a:gd name="T31" fmla="*/ 0 h 1002"/>
                  <a:gd name="T32" fmla="*/ 3 w 708"/>
                  <a:gd name="T33" fmla="*/ 0 h 1002"/>
                  <a:gd name="T34" fmla="*/ 1 w 708"/>
                  <a:gd name="T35" fmla="*/ 0 h 1002"/>
                  <a:gd name="T36" fmla="*/ 1 w 708"/>
                  <a:gd name="T37" fmla="*/ 2 h 1002"/>
                  <a:gd name="T38" fmla="*/ 1 w 708"/>
                  <a:gd name="T39" fmla="*/ 2 h 1002"/>
                  <a:gd name="T40" fmla="*/ 1 w 708"/>
                  <a:gd name="T41" fmla="*/ 2 h 1002"/>
                  <a:gd name="T42" fmla="*/ 1 w 708"/>
                  <a:gd name="T43" fmla="*/ 2 h 1002"/>
                  <a:gd name="T44" fmla="*/ 1 w 708"/>
                  <a:gd name="T45" fmla="*/ 2 h 1002"/>
                  <a:gd name="T46" fmla="*/ 1 w 708"/>
                  <a:gd name="T47" fmla="*/ 2 h 1002"/>
                  <a:gd name="T48" fmla="*/ 0 w 708"/>
                  <a:gd name="T49" fmla="*/ 3 h 1002"/>
                  <a:gd name="T50" fmla="*/ 0 w 708"/>
                  <a:gd name="T51" fmla="*/ 11 h 1002"/>
                  <a:gd name="T52" fmla="*/ 0 w 708"/>
                  <a:gd name="T53" fmla="*/ 12 h 1002"/>
                  <a:gd name="T54" fmla="*/ 1 w 708"/>
                  <a:gd name="T55" fmla="*/ 13 h 1002"/>
                  <a:gd name="T56" fmla="*/ 1 w 708"/>
                  <a:gd name="T57" fmla="*/ 13 h 1002"/>
                  <a:gd name="T58" fmla="*/ 1 w 708"/>
                  <a:gd name="T59" fmla="*/ 13 h 1002"/>
                  <a:gd name="T60" fmla="*/ 1 w 708"/>
                  <a:gd name="T61" fmla="*/ 14 h 1002"/>
                  <a:gd name="T62" fmla="*/ 1 w 708"/>
                  <a:gd name="T63" fmla="*/ 14 h 1002"/>
                  <a:gd name="T64" fmla="*/ 1 w 708"/>
                  <a:gd name="T65" fmla="*/ 14 h 1002"/>
                  <a:gd name="T66" fmla="*/ 1 w 708"/>
                  <a:gd name="T67" fmla="*/ 14 h 100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708" h="1002">
                    <a:moveTo>
                      <a:pt x="531" y="1002"/>
                    </a:moveTo>
                    <a:lnTo>
                      <a:pt x="549" y="1002"/>
                    </a:lnTo>
                    <a:lnTo>
                      <a:pt x="567" y="993"/>
                    </a:lnTo>
                    <a:lnTo>
                      <a:pt x="584" y="993"/>
                    </a:lnTo>
                    <a:lnTo>
                      <a:pt x="602" y="984"/>
                    </a:lnTo>
                    <a:lnTo>
                      <a:pt x="611" y="975"/>
                    </a:lnTo>
                    <a:lnTo>
                      <a:pt x="629" y="966"/>
                    </a:lnTo>
                    <a:lnTo>
                      <a:pt x="646" y="957"/>
                    </a:lnTo>
                    <a:lnTo>
                      <a:pt x="655" y="948"/>
                    </a:lnTo>
                    <a:lnTo>
                      <a:pt x="664" y="931"/>
                    </a:lnTo>
                    <a:lnTo>
                      <a:pt x="673" y="922"/>
                    </a:lnTo>
                    <a:lnTo>
                      <a:pt x="682" y="904"/>
                    </a:lnTo>
                    <a:lnTo>
                      <a:pt x="691" y="886"/>
                    </a:lnTo>
                    <a:lnTo>
                      <a:pt x="699" y="877"/>
                    </a:lnTo>
                    <a:lnTo>
                      <a:pt x="708" y="860"/>
                    </a:lnTo>
                    <a:lnTo>
                      <a:pt x="708" y="842"/>
                    </a:lnTo>
                    <a:lnTo>
                      <a:pt x="708" y="824"/>
                    </a:lnTo>
                    <a:lnTo>
                      <a:pt x="708" y="177"/>
                    </a:lnTo>
                    <a:lnTo>
                      <a:pt x="708" y="160"/>
                    </a:lnTo>
                    <a:lnTo>
                      <a:pt x="708" y="142"/>
                    </a:lnTo>
                    <a:lnTo>
                      <a:pt x="699" y="124"/>
                    </a:lnTo>
                    <a:lnTo>
                      <a:pt x="691" y="107"/>
                    </a:lnTo>
                    <a:lnTo>
                      <a:pt x="682" y="89"/>
                    </a:lnTo>
                    <a:lnTo>
                      <a:pt x="673" y="71"/>
                    </a:lnTo>
                    <a:lnTo>
                      <a:pt x="664" y="62"/>
                    </a:lnTo>
                    <a:lnTo>
                      <a:pt x="655" y="44"/>
                    </a:lnTo>
                    <a:lnTo>
                      <a:pt x="646" y="36"/>
                    </a:lnTo>
                    <a:lnTo>
                      <a:pt x="629" y="27"/>
                    </a:lnTo>
                    <a:lnTo>
                      <a:pt x="611" y="18"/>
                    </a:lnTo>
                    <a:lnTo>
                      <a:pt x="602" y="9"/>
                    </a:lnTo>
                    <a:lnTo>
                      <a:pt x="584" y="9"/>
                    </a:lnTo>
                    <a:lnTo>
                      <a:pt x="567" y="0"/>
                    </a:lnTo>
                    <a:lnTo>
                      <a:pt x="549" y="0"/>
                    </a:lnTo>
                    <a:lnTo>
                      <a:pt x="531" y="0"/>
                    </a:lnTo>
                    <a:lnTo>
                      <a:pt x="177" y="0"/>
                    </a:lnTo>
                    <a:lnTo>
                      <a:pt x="159" y="0"/>
                    </a:lnTo>
                    <a:lnTo>
                      <a:pt x="142" y="0"/>
                    </a:lnTo>
                    <a:lnTo>
                      <a:pt x="124" y="9"/>
                    </a:lnTo>
                    <a:lnTo>
                      <a:pt x="106" y="9"/>
                    </a:lnTo>
                    <a:lnTo>
                      <a:pt x="89" y="18"/>
                    </a:lnTo>
                    <a:lnTo>
                      <a:pt x="80" y="27"/>
                    </a:lnTo>
                    <a:lnTo>
                      <a:pt x="62" y="36"/>
                    </a:lnTo>
                    <a:lnTo>
                      <a:pt x="53" y="44"/>
                    </a:lnTo>
                    <a:lnTo>
                      <a:pt x="36" y="62"/>
                    </a:lnTo>
                    <a:lnTo>
                      <a:pt x="27" y="71"/>
                    </a:lnTo>
                    <a:lnTo>
                      <a:pt x="18" y="89"/>
                    </a:lnTo>
                    <a:lnTo>
                      <a:pt x="9" y="107"/>
                    </a:lnTo>
                    <a:lnTo>
                      <a:pt x="9" y="124"/>
                    </a:lnTo>
                    <a:lnTo>
                      <a:pt x="0" y="142"/>
                    </a:lnTo>
                    <a:lnTo>
                      <a:pt x="0" y="160"/>
                    </a:lnTo>
                    <a:lnTo>
                      <a:pt x="0" y="177"/>
                    </a:lnTo>
                    <a:lnTo>
                      <a:pt x="0" y="824"/>
                    </a:lnTo>
                    <a:lnTo>
                      <a:pt x="0" y="842"/>
                    </a:lnTo>
                    <a:lnTo>
                      <a:pt x="0" y="860"/>
                    </a:lnTo>
                    <a:lnTo>
                      <a:pt x="9" y="877"/>
                    </a:lnTo>
                    <a:lnTo>
                      <a:pt x="9" y="886"/>
                    </a:lnTo>
                    <a:lnTo>
                      <a:pt x="18" y="904"/>
                    </a:lnTo>
                    <a:lnTo>
                      <a:pt x="27" y="922"/>
                    </a:lnTo>
                    <a:lnTo>
                      <a:pt x="36" y="931"/>
                    </a:lnTo>
                    <a:lnTo>
                      <a:pt x="53" y="948"/>
                    </a:lnTo>
                    <a:lnTo>
                      <a:pt x="62" y="957"/>
                    </a:lnTo>
                    <a:lnTo>
                      <a:pt x="80" y="966"/>
                    </a:lnTo>
                    <a:lnTo>
                      <a:pt x="89" y="975"/>
                    </a:lnTo>
                    <a:lnTo>
                      <a:pt x="106" y="984"/>
                    </a:lnTo>
                    <a:lnTo>
                      <a:pt x="124" y="993"/>
                    </a:lnTo>
                    <a:lnTo>
                      <a:pt x="142" y="993"/>
                    </a:lnTo>
                    <a:lnTo>
                      <a:pt x="159" y="1002"/>
                    </a:lnTo>
                    <a:lnTo>
                      <a:pt x="177" y="1002"/>
                    </a:lnTo>
                    <a:lnTo>
                      <a:pt x="531" y="1002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Freeform 12"/>
              <p:cNvSpPr>
                <a:spLocks/>
              </p:cNvSpPr>
              <p:nvPr/>
            </p:nvSpPr>
            <p:spPr bwMode="auto">
              <a:xfrm>
                <a:off x="2145" y="2532"/>
                <a:ext cx="131" cy="133"/>
              </a:xfrm>
              <a:custGeom>
                <a:avLst/>
                <a:gdLst>
                  <a:gd name="T0" fmla="*/ 1 w 186"/>
                  <a:gd name="T1" fmla="*/ 0 h 178"/>
                  <a:gd name="T2" fmla="*/ 1 w 186"/>
                  <a:gd name="T3" fmla="*/ 0 h 178"/>
                  <a:gd name="T4" fmla="*/ 1 w 186"/>
                  <a:gd name="T5" fmla="*/ 1 h 178"/>
                  <a:gd name="T6" fmla="*/ 1 w 186"/>
                  <a:gd name="T7" fmla="*/ 1 h 178"/>
                  <a:gd name="T8" fmla="*/ 1 w 186"/>
                  <a:gd name="T9" fmla="*/ 1 h 178"/>
                  <a:gd name="T10" fmla="*/ 1 w 186"/>
                  <a:gd name="T11" fmla="*/ 1 h 178"/>
                  <a:gd name="T12" fmla="*/ 1 w 186"/>
                  <a:gd name="T13" fmla="*/ 1 h 178"/>
                  <a:gd name="T14" fmla="*/ 1 w 186"/>
                  <a:gd name="T15" fmla="*/ 1 h 178"/>
                  <a:gd name="T16" fmla="*/ 1 w 186"/>
                  <a:gd name="T17" fmla="*/ 1 h 178"/>
                  <a:gd name="T18" fmla="*/ 1 w 186"/>
                  <a:gd name="T19" fmla="*/ 1 h 178"/>
                  <a:gd name="T20" fmla="*/ 1 w 186"/>
                  <a:gd name="T21" fmla="*/ 1 h 178"/>
                  <a:gd name="T22" fmla="*/ 1 w 186"/>
                  <a:gd name="T23" fmla="*/ 1 h 178"/>
                  <a:gd name="T24" fmla="*/ 1 w 186"/>
                  <a:gd name="T25" fmla="*/ 1 h 178"/>
                  <a:gd name="T26" fmla="*/ 1 w 186"/>
                  <a:gd name="T27" fmla="*/ 1 h 178"/>
                  <a:gd name="T28" fmla="*/ 1 w 186"/>
                  <a:gd name="T29" fmla="*/ 2 h 178"/>
                  <a:gd name="T30" fmla="*/ 1 w 186"/>
                  <a:gd name="T31" fmla="*/ 2 h 178"/>
                  <a:gd name="T32" fmla="*/ 1 w 186"/>
                  <a:gd name="T33" fmla="*/ 2 h 178"/>
                  <a:gd name="T34" fmla="*/ 0 w 186"/>
                  <a:gd name="T35" fmla="*/ 2 h 178"/>
                  <a:gd name="T36" fmla="*/ 0 w 186"/>
                  <a:gd name="T37" fmla="*/ 2 h 178"/>
                  <a:gd name="T38" fmla="*/ 1 w 186"/>
                  <a:gd name="T39" fmla="*/ 2 h 178"/>
                  <a:gd name="T40" fmla="*/ 1 w 186"/>
                  <a:gd name="T41" fmla="*/ 2 h 178"/>
                  <a:gd name="T42" fmla="*/ 1 w 186"/>
                  <a:gd name="T43" fmla="*/ 2 h 178"/>
                  <a:gd name="T44" fmla="*/ 1 w 186"/>
                  <a:gd name="T45" fmla="*/ 2 h 178"/>
                  <a:gd name="T46" fmla="*/ 1 w 186"/>
                  <a:gd name="T47" fmla="*/ 2 h 178"/>
                  <a:gd name="T48" fmla="*/ 1 w 186"/>
                  <a:gd name="T49" fmla="*/ 1 h 178"/>
                  <a:gd name="T50" fmla="*/ 1 w 186"/>
                  <a:gd name="T51" fmla="*/ 1 h 178"/>
                  <a:gd name="T52" fmla="*/ 1 w 186"/>
                  <a:gd name="T53" fmla="*/ 1 h 178"/>
                  <a:gd name="T54" fmla="*/ 1 w 186"/>
                  <a:gd name="T55" fmla="*/ 1 h 178"/>
                  <a:gd name="T56" fmla="*/ 1 w 186"/>
                  <a:gd name="T57" fmla="*/ 1 h 178"/>
                  <a:gd name="T58" fmla="*/ 1 w 186"/>
                  <a:gd name="T59" fmla="*/ 1 h 178"/>
                  <a:gd name="T60" fmla="*/ 1 w 186"/>
                  <a:gd name="T61" fmla="*/ 1 h 178"/>
                  <a:gd name="T62" fmla="*/ 1 w 186"/>
                  <a:gd name="T63" fmla="*/ 1 h 178"/>
                  <a:gd name="T64" fmla="*/ 1 w 186"/>
                  <a:gd name="T65" fmla="*/ 1 h 178"/>
                  <a:gd name="T66" fmla="*/ 1 w 186"/>
                  <a:gd name="T67" fmla="*/ 1 h 178"/>
                  <a:gd name="T68" fmla="*/ 1 w 186"/>
                  <a:gd name="T69" fmla="*/ 0 h 178"/>
                  <a:gd name="T70" fmla="*/ 1 w 186"/>
                  <a:gd name="T71" fmla="*/ 0 h 178"/>
                  <a:gd name="T72" fmla="*/ 1 w 186"/>
                  <a:gd name="T73" fmla="*/ 0 h 17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6" h="178">
                    <a:moveTo>
                      <a:pt x="168" y="0"/>
                    </a:moveTo>
                    <a:lnTo>
                      <a:pt x="168" y="0"/>
                    </a:lnTo>
                    <a:lnTo>
                      <a:pt x="168" y="18"/>
                    </a:lnTo>
                    <a:lnTo>
                      <a:pt x="168" y="36"/>
                    </a:lnTo>
                    <a:lnTo>
                      <a:pt x="160" y="45"/>
                    </a:lnTo>
                    <a:lnTo>
                      <a:pt x="160" y="62"/>
                    </a:lnTo>
                    <a:lnTo>
                      <a:pt x="151" y="80"/>
                    </a:lnTo>
                    <a:lnTo>
                      <a:pt x="142" y="89"/>
                    </a:lnTo>
                    <a:lnTo>
                      <a:pt x="133" y="107"/>
                    </a:lnTo>
                    <a:lnTo>
                      <a:pt x="124" y="115"/>
                    </a:lnTo>
                    <a:lnTo>
                      <a:pt x="106" y="124"/>
                    </a:lnTo>
                    <a:lnTo>
                      <a:pt x="98" y="142"/>
                    </a:lnTo>
                    <a:lnTo>
                      <a:pt x="80" y="151"/>
                    </a:lnTo>
                    <a:lnTo>
                      <a:pt x="62" y="151"/>
                    </a:lnTo>
                    <a:lnTo>
                      <a:pt x="53" y="160"/>
                    </a:lnTo>
                    <a:lnTo>
                      <a:pt x="36" y="169"/>
                    </a:lnTo>
                    <a:lnTo>
                      <a:pt x="18" y="169"/>
                    </a:lnTo>
                    <a:lnTo>
                      <a:pt x="0" y="169"/>
                    </a:lnTo>
                    <a:lnTo>
                      <a:pt x="0" y="178"/>
                    </a:lnTo>
                    <a:lnTo>
                      <a:pt x="18" y="178"/>
                    </a:lnTo>
                    <a:lnTo>
                      <a:pt x="36" y="178"/>
                    </a:lnTo>
                    <a:lnTo>
                      <a:pt x="53" y="169"/>
                    </a:lnTo>
                    <a:lnTo>
                      <a:pt x="71" y="169"/>
                    </a:lnTo>
                    <a:lnTo>
                      <a:pt x="89" y="160"/>
                    </a:lnTo>
                    <a:lnTo>
                      <a:pt x="98" y="151"/>
                    </a:lnTo>
                    <a:lnTo>
                      <a:pt x="115" y="142"/>
                    </a:lnTo>
                    <a:lnTo>
                      <a:pt x="124" y="124"/>
                    </a:lnTo>
                    <a:lnTo>
                      <a:pt x="142" y="115"/>
                    </a:lnTo>
                    <a:lnTo>
                      <a:pt x="151" y="98"/>
                    </a:lnTo>
                    <a:lnTo>
                      <a:pt x="160" y="80"/>
                    </a:lnTo>
                    <a:lnTo>
                      <a:pt x="168" y="71"/>
                    </a:lnTo>
                    <a:lnTo>
                      <a:pt x="177" y="53"/>
                    </a:lnTo>
                    <a:lnTo>
                      <a:pt x="177" y="36"/>
                    </a:lnTo>
                    <a:lnTo>
                      <a:pt x="177" y="18"/>
                    </a:lnTo>
                    <a:lnTo>
                      <a:pt x="186" y="0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Freeform 13"/>
              <p:cNvSpPr>
                <a:spLocks/>
              </p:cNvSpPr>
              <p:nvPr/>
            </p:nvSpPr>
            <p:spPr bwMode="auto">
              <a:xfrm>
                <a:off x="2263" y="2046"/>
                <a:ext cx="13" cy="486"/>
              </a:xfrm>
              <a:custGeom>
                <a:avLst/>
                <a:gdLst>
                  <a:gd name="T0" fmla="*/ 0 w 18"/>
                  <a:gd name="T1" fmla="*/ 0 h 647"/>
                  <a:gd name="T2" fmla="*/ 0 w 18"/>
                  <a:gd name="T3" fmla="*/ 0 h 647"/>
                  <a:gd name="T4" fmla="*/ 0 w 18"/>
                  <a:gd name="T5" fmla="*/ 9 h 647"/>
                  <a:gd name="T6" fmla="*/ 1 w 18"/>
                  <a:gd name="T7" fmla="*/ 9 h 647"/>
                  <a:gd name="T8" fmla="*/ 1 w 18"/>
                  <a:gd name="T9" fmla="*/ 0 h 647"/>
                  <a:gd name="T10" fmla="*/ 1 w 18"/>
                  <a:gd name="T11" fmla="*/ 0 h 647"/>
                  <a:gd name="T12" fmla="*/ 0 w 18"/>
                  <a:gd name="T13" fmla="*/ 0 h 6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" h="647">
                    <a:moveTo>
                      <a:pt x="0" y="0"/>
                    </a:moveTo>
                    <a:lnTo>
                      <a:pt x="0" y="0"/>
                    </a:lnTo>
                    <a:lnTo>
                      <a:pt x="0" y="647"/>
                    </a:lnTo>
                    <a:lnTo>
                      <a:pt x="18" y="647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Freeform 14"/>
              <p:cNvSpPr>
                <a:spLocks/>
              </p:cNvSpPr>
              <p:nvPr/>
            </p:nvSpPr>
            <p:spPr bwMode="auto">
              <a:xfrm>
                <a:off x="2145" y="1906"/>
                <a:ext cx="131" cy="140"/>
              </a:xfrm>
              <a:custGeom>
                <a:avLst/>
                <a:gdLst>
                  <a:gd name="T0" fmla="*/ 0 w 186"/>
                  <a:gd name="T1" fmla="*/ 2 h 186"/>
                  <a:gd name="T2" fmla="*/ 0 w 186"/>
                  <a:gd name="T3" fmla="*/ 2 h 186"/>
                  <a:gd name="T4" fmla="*/ 1 w 186"/>
                  <a:gd name="T5" fmla="*/ 2 h 186"/>
                  <a:gd name="T6" fmla="*/ 1 w 186"/>
                  <a:gd name="T7" fmla="*/ 2 h 186"/>
                  <a:gd name="T8" fmla="*/ 1 w 186"/>
                  <a:gd name="T9" fmla="*/ 2 h 186"/>
                  <a:gd name="T10" fmla="*/ 1 w 186"/>
                  <a:gd name="T11" fmla="*/ 2 h 186"/>
                  <a:gd name="T12" fmla="*/ 1 w 186"/>
                  <a:gd name="T13" fmla="*/ 2 h 186"/>
                  <a:gd name="T14" fmla="*/ 1 w 186"/>
                  <a:gd name="T15" fmla="*/ 2 h 186"/>
                  <a:gd name="T16" fmla="*/ 1 w 186"/>
                  <a:gd name="T17" fmla="*/ 2 h 186"/>
                  <a:gd name="T18" fmla="*/ 1 w 186"/>
                  <a:gd name="T19" fmla="*/ 2 h 186"/>
                  <a:gd name="T20" fmla="*/ 1 w 186"/>
                  <a:gd name="T21" fmla="*/ 2 h 186"/>
                  <a:gd name="T22" fmla="*/ 1 w 186"/>
                  <a:gd name="T23" fmla="*/ 2 h 186"/>
                  <a:gd name="T24" fmla="*/ 1 w 186"/>
                  <a:gd name="T25" fmla="*/ 2 h 186"/>
                  <a:gd name="T26" fmla="*/ 1 w 186"/>
                  <a:gd name="T27" fmla="*/ 2 h 186"/>
                  <a:gd name="T28" fmla="*/ 1 w 186"/>
                  <a:gd name="T29" fmla="*/ 2 h 186"/>
                  <a:gd name="T30" fmla="*/ 1 w 186"/>
                  <a:gd name="T31" fmla="*/ 2 h 186"/>
                  <a:gd name="T32" fmla="*/ 1 w 186"/>
                  <a:gd name="T33" fmla="*/ 3 h 186"/>
                  <a:gd name="T34" fmla="*/ 1 w 186"/>
                  <a:gd name="T35" fmla="*/ 3 h 186"/>
                  <a:gd name="T36" fmla="*/ 1 w 186"/>
                  <a:gd name="T37" fmla="*/ 3 h 186"/>
                  <a:gd name="T38" fmla="*/ 1 w 186"/>
                  <a:gd name="T39" fmla="*/ 3 h 186"/>
                  <a:gd name="T40" fmla="*/ 1 w 186"/>
                  <a:gd name="T41" fmla="*/ 2 h 186"/>
                  <a:gd name="T42" fmla="*/ 1 w 186"/>
                  <a:gd name="T43" fmla="*/ 2 h 186"/>
                  <a:gd name="T44" fmla="*/ 1 w 186"/>
                  <a:gd name="T45" fmla="*/ 2 h 186"/>
                  <a:gd name="T46" fmla="*/ 1 w 186"/>
                  <a:gd name="T47" fmla="*/ 2 h 186"/>
                  <a:gd name="T48" fmla="*/ 1 w 186"/>
                  <a:gd name="T49" fmla="*/ 2 h 186"/>
                  <a:gd name="T50" fmla="*/ 1 w 186"/>
                  <a:gd name="T51" fmla="*/ 2 h 186"/>
                  <a:gd name="T52" fmla="*/ 1 w 186"/>
                  <a:gd name="T53" fmla="*/ 2 h 186"/>
                  <a:gd name="T54" fmla="*/ 1 w 186"/>
                  <a:gd name="T55" fmla="*/ 2 h 186"/>
                  <a:gd name="T56" fmla="*/ 1 w 186"/>
                  <a:gd name="T57" fmla="*/ 2 h 186"/>
                  <a:gd name="T58" fmla="*/ 1 w 186"/>
                  <a:gd name="T59" fmla="*/ 2 h 186"/>
                  <a:gd name="T60" fmla="*/ 1 w 186"/>
                  <a:gd name="T61" fmla="*/ 2 h 186"/>
                  <a:gd name="T62" fmla="*/ 1 w 186"/>
                  <a:gd name="T63" fmla="*/ 2 h 186"/>
                  <a:gd name="T64" fmla="*/ 1 w 186"/>
                  <a:gd name="T65" fmla="*/ 0 h 186"/>
                  <a:gd name="T66" fmla="*/ 1 w 186"/>
                  <a:gd name="T67" fmla="*/ 0 h 186"/>
                  <a:gd name="T68" fmla="*/ 0 w 186"/>
                  <a:gd name="T69" fmla="*/ 0 h 186"/>
                  <a:gd name="T70" fmla="*/ 0 w 186"/>
                  <a:gd name="T71" fmla="*/ 0 h 186"/>
                  <a:gd name="T72" fmla="*/ 0 w 186"/>
                  <a:gd name="T73" fmla="*/ 2 h 18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6" h="186">
                    <a:moveTo>
                      <a:pt x="0" y="9"/>
                    </a:moveTo>
                    <a:lnTo>
                      <a:pt x="0" y="9"/>
                    </a:lnTo>
                    <a:lnTo>
                      <a:pt x="18" y="9"/>
                    </a:lnTo>
                    <a:lnTo>
                      <a:pt x="36" y="18"/>
                    </a:lnTo>
                    <a:lnTo>
                      <a:pt x="53" y="18"/>
                    </a:lnTo>
                    <a:lnTo>
                      <a:pt x="62" y="27"/>
                    </a:lnTo>
                    <a:lnTo>
                      <a:pt x="80" y="36"/>
                    </a:lnTo>
                    <a:lnTo>
                      <a:pt x="98" y="45"/>
                    </a:lnTo>
                    <a:lnTo>
                      <a:pt x="106" y="53"/>
                    </a:lnTo>
                    <a:lnTo>
                      <a:pt x="124" y="62"/>
                    </a:lnTo>
                    <a:lnTo>
                      <a:pt x="133" y="71"/>
                    </a:lnTo>
                    <a:lnTo>
                      <a:pt x="142" y="89"/>
                    </a:lnTo>
                    <a:lnTo>
                      <a:pt x="151" y="107"/>
                    </a:lnTo>
                    <a:lnTo>
                      <a:pt x="160" y="116"/>
                    </a:lnTo>
                    <a:lnTo>
                      <a:pt x="160" y="133"/>
                    </a:lnTo>
                    <a:lnTo>
                      <a:pt x="168" y="151"/>
                    </a:lnTo>
                    <a:lnTo>
                      <a:pt x="168" y="169"/>
                    </a:lnTo>
                    <a:lnTo>
                      <a:pt x="168" y="186"/>
                    </a:lnTo>
                    <a:lnTo>
                      <a:pt x="186" y="186"/>
                    </a:lnTo>
                    <a:lnTo>
                      <a:pt x="177" y="169"/>
                    </a:lnTo>
                    <a:lnTo>
                      <a:pt x="177" y="142"/>
                    </a:lnTo>
                    <a:lnTo>
                      <a:pt x="177" y="124"/>
                    </a:lnTo>
                    <a:lnTo>
                      <a:pt x="168" y="116"/>
                    </a:lnTo>
                    <a:lnTo>
                      <a:pt x="160" y="98"/>
                    </a:lnTo>
                    <a:lnTo>
                      <a:pt x="151" y="80"/>
                    </a:lnTo>
                    <a:lnTo>
                      <a:pt x="142" y="62"/>
                    </a:lnTo>
                    <a:lnTo>
                      <a:pt x="124" y="53"/>
                    </a:lnTo>
                    <a:lnTo>
                      <a:pt x="115" y="45"/>
                    </a:lnTo>
                    <a:lnTo>
                      <a:pt x="98" y="27"/>
                    </a:lnTo>
                    <a:lnTo>
                      <a:pt x="89" y="18"/>
                    </a:lnTo>
                    <a:lnTo>
                      <a:pt x="71" y="9"/>
                    </a:lnTo>
                    <a:lnTo>
                      <a:pt x="53" y="9"/>
                    </a:lnTo>
                    <a:lnTo>
                      <a:pt x="36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Freeform 15"/>
              <p:cNvSpPr>
                <a:spLocks/>
              </p:cNvSpPr>
              <p:nvPr/>
            </p:nvSpPr>
            <p:spPr bwMode="auto">
              <a:xfrm>
                <a:off x="1896" y="1906"/>
                <a:ext cx="249" cy="7"/>
              </a:xfrm>
              <a:custGeom>
                <a:avLst/>
                <a:gdLst>
                  <a:gd name="T0" fmla="*/ 0 w 354"/>
                  <a:gd name="T1" fmla="*/ 2 h 9"/>
                  <a:gd name="T2" fmla="*/ 0 w 354"/>
                  <a:gd name="T3" fmla="*/ 2 h 9"/>
                  <a:gd name="T4" fmla="*/ 2 w 354"/>
                  <a:gd name="T5" fmla="*/ 2 h 9"/>
                  <a:gd name="T6" fmla="*/ 2 w 354"/>
                  <a:gd name="T7" fmla="*/ 0 h 9"/>
                  <a:gd name="T8" fmla="*/ 0 w 354"/>
                  <a:gd name="T9" fmla="*/ 0 h 9"/>
                  <a:gd name="T10" fmla="*/ 0 w 354"/>
                  <a:gd name="T11" fmla="*/ 0 h 9"/>
                  <a:gd name="T12" fmla="*/ 0 w 354"/>
                  <a:gd name="T13" fmla="*/ 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54" h="9">
                    <a:moveTo>
                      <a:pt x="0" y="9"/>
                    </a:moveTo>
                    <a:lnTo>
                      <a:pt x="0" y="9"/>
                    </a:lnTo>
                    <a:lnTo>
                      <a:pt x="354" y="9"/>
                    </a:lnTo>
                    <a:lnTo>
                      <a:pt x="354" y="0"/>
                    </a:lnTo>
                    <a:lnTo>
                      <a:pt x="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Freeform 16"/>
              <p:cNvSpPr>
                <a:spLocks/>
              </p:cNvSpPr>
              <p:nvPr/>
            </p:nvSpPr>
            <p:spPr bwMode="auto">
              <a:xfrm>
                <a:off x="1766" y="1906"/>
                <a:ext cx="130" cy="140"/>
              </a:xfrm>
              <a:custGeom>
                <a:avLst/>
                <a:gdLst>
                  <a:gd name="T0" fmla="*/ 1 w 186"/>
                  <a:gd name="T1" fmla="*/ 3 h 186"/>
                  <a:gd name="T2" fmla="*/ 1 w 186"/>
                  <a:gd name="T3" fmla="*/ 3 h 186"/>
                  <a:gd name="T4" fmla="*/ 1 w 186"/>
                  <a:gd name="T5" fmla="*/ 3 h 186"/>
                  <a:gd name="T6" fmla="*/ 1 w 186"/>
                  <a:gd name="T7" fmla="*/ 2 h 186"/>
                  <a:gd name="T8" fmla="*/ 1 w 186"/>
                  <a:gd name="T9" fmla="*/ 2 h 186"/>
                  <a:gd name="T10" fmla="*/ 1 w 186"/>
                  <a:gd name="T11" fmla="*/ 2 h 186"/>
                  <a:gd name="T12" fmla="*/ 1 w 186"/>
                  <a:gd name="T13" fmla="*/ 2 h 186"/>
                  <a:gd name="T14" fmla="*/ 1 w 186"/>
                  <a:gd name="T15" fmla="*/ 2 h 186"/>
                  <a:gd name="T16" fmla="*/ 1 w 186"/>
                  <a:gd name="T17" fmla="*/ 2 h 186"/>
                  <a:gd name="T18" fmla="*/ 1 w 186"/>
                  <a:gd name="T19" fmla="*/ 2 h 186"/>
                  <a:gd name="T20" fmla="*/ 1 w 186"/>
                  <a:gd name="T21" fmla="*/ 2 h 186"/>
                  <a:gd name="T22" fmla="*/ 1 w 186"/>
                  <a:gd name="T23" fmla="*/ 2 h 186"/>
                  <a:gd name="T24" fmla="*/ 1 w 186"/>
                  <a:gd name="T25" fmla="*/ 2 h 186"/>
                  <a:gd name="T26" fmla="*/ 1 w 186"/>
                  <a:gd name="T27" fmla="*/ 2 h 186"/>
                  <a:gd name="T28" fmla="*/ 1 w 186"/>
                  <a:gd name="T29" fmla="*/ 2 h 186"/>
                  <a:gd name="T30" fmla="*/ 1 w 186"/>
                  <a:gd name="T31" fmla="*/ 2 h 186"/>
                  <a:gd name="T32" fmla="*/ 1 w 186"/>
                  <a:gd name="T33" fmla="*/ 2 h 186"/>
                  <a:gd name="T34" fmla="*/ 1 w 186"/>
                  <a:gd name="T35" fmla="*/ 2 h 186"/>
                  <a:gd name="T36" fmla="*/ 1 w 186"/>
                  <a:gd name="T37" fmla="*/ 0 h 186"/>
                  <a:gd name="T38" fmla="*/ 1 w 186"/>
                  <a:gd name="T39" fmla="*/ 0 h 186"/>
                  <a:gd name="T40" fmla="*/ 1 w 186"/>
                  <a:gd name="T41" fmla="*/ 0 h 186"/>
                  <a:gd name="T42" fmla="*/ 1 w 186"/>
                  <a:gd name="T43" fmla="*/ 2 h 186"/>
                  <a:gd name="T44" fmla="*/ 1 w 186"/>
                  <a:gd name="T45" fmla="*/ 2 h 186"/>
                  <a:gd name="T46" fmla="*/ 1 w 186"/>
                  <a:gd name="T47" fmla="*/ 2 h 186"/>
                  <a:gd name="T48" fmla="*/ 1 w 186"/>
                  <a:gd name="T49" fmla="*/ 2 h 186"/>
                  <a:gd name="T50" fmla="*/ 1 w 186"/>
                  <a:gd name="T51" fmla="*/ 2 h 186"/>
                  <a:gd name="T52" fmla="*/ 1 w 186"/>
                  <a:gd name="T53" fmla="*/ 2 h 186"/>
                  <a:gd name="T54" fmla="*/ 1 w 186"/>
                  <a:gd name="T55" fmla="*/ 2 h 186"/>
                  <a:gd name="T56" fmla="*/ 1 w 186"/>
                  <a:gd name="T57" fmla="*/ 2 h 186"/>
                  <a:gd name="T58" fmla="*/ 1 w 186"/>
                  <a:gd name="T59" fmla="*/ 2 h 186"/>
                  <a:gd name="T60" fmla="*/ 1 w 186"/>
                  <a:gd name="T61" fmla="*/ 2 h 186"/>
                  <a:gd name="T62" fmla="*/ 1 w 186"/>
                  <a:gd name="T63" fmla="*/ 2 h 186"/>
                  <a:gd name="T64" fmla="*/ 0 w 186"/>
                  <a:gd name="T65" fmla="*/ 2 h 186"/>
                  <a:gd name="T66" fmla="*/ 0 w 186"/>
                  <a:gd name="T67" fmla="*/ 3 h 186"/>
                  <a:gd name="T68" fmla="*/ 0 w 186"/>
                  <a:gd name="T69" fmla="*/ 3 h 186"/>
                  <a:gd name="T70" fmla="*/ 0 w 186"/>
                  <a:gd name="T71" fmla="*/ 3 h 186"/>
                  <a:gd name="T72" fmla="*/ 1 w 186"/>
                  <a:gd name="T73" fmla="*/ 3 h 18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6" h="186">
                    <a:moveTo>
                      <a:pt x="18" y="186"/>
                    </a:moveTo>
                    <a:lnTo>
                      <a:pt x="18" y="186"/>
                    </a:lnTo>
                    <a:lnTo>
                      <a:pt x="18" y="169"/>
                    </a:lnTo>
                    <a:lnTo>
                      <a:pt x="18" y="151"/>
                    </a:lnTo>
                    <a:lnTo>
                      <a:pt x="27" y="133"/>
                    </a:lnTo>
                    <a:lnTo>
                      <a:pt x="27" y="116"/>
                    </a:lnTo>
                    <a:lnTo>
                      <a:pt x="36" y="107"/>
                    </a:lnTo>
                    <a:lnTo>
                      <a:pt x="45" y="89"/>
                    </a:lnTo>
                    <a:lnTo>
                      <a:pt x="53" y="71"/>
                    </a:lnTo>
                    <a:lnTo>
                      <a:pt x="62" y="62"/>
                    </a:lnTo>
                    <a:lnTo>
                      <a:pt x="80" y="53"/>
                    </a:lnTo>
                    <a:lnTo>
                      <a:pt x="89" y="45"/>
                    </a:lnTo>
                    <a:lnTo>
                      <a:pt x="107" y="36"/>
                    </a:lnTo>
                    <a:lnTo>
                      <a:pt x="115" y="27"/>
                    </a:lnTo>
                    <a:lnTo>
                      <a:pt x="133" y="18"/>
                    </a:lnTo>
                    <a:lnTo>
                      <a:pt x="151" y="18"/>
                    </a:lnTo>
                    <a:lnTo>
                      <a:pt x="168" y="9"/>
                    </a:lnTo>
                    <a:lnTo>
                      <a:pt x="186" y="9"/>
                    </a:lnTo>
                    <a:lnTo>
                      <a:pt x="186" y="0"/>
                    </a:lnTo>
                    <a:lnTo>
                      <a:pt x="168" y="0"/>
                    </a:lnTo>
                    <a:lnTo>
                      <a:pt x="151" y="0"/>
                    </a:lnTo>
                    <a:lnTo>
                      <a:pt x="133" y="9"/>
                    </a:lnTo>
                    <a:lnTo>
                      <a:pt x="115" y="9"/>
                    </a:lnTo>
                    <a:lnTo>
                      <a:pt x="98" y="18"/>
                    </a:lnTo>
                    <a:lnTo>
                      <a:pt x="80" y="27"/>
                    </a:lnTo>
                    <a:lnTo>
                      <a:pt x="71" y="45"/>
                    </a:lnTo>
                    <a:lnTo>
                      <a:pt x="53" y="53"/>
                    </a:lnTo>
                    <a:lnTo>
                      <a:pt x="45" y="62"/>
                    </a:lnTo>
                    <a:lnTo>
                      <a:pt x="36" y="80"/>
                    </a:lnTo>
                    <a:lnTo>
                      <a:pt x="27" y="98"/>
                    </a:lnTo>
                    <a:lnTo>
                      <a:pt x="18" y="116"/>
                    </a:lnTo>
                    <a:lnTo>
                      <a:pt x="9" y="124"/>
                    </a:lnTo>
                    <a:lnTo>
                      <a:pt x="0" y="142"/>
                    </a:lnTo>
                    <a:lnTo>
                      <a:pt x="0" y="169"/>
                    </a:lnTo>
                    <a:lnTo>
                      <a:pt x="0" y="186"/>
                    </a:lnTo>
                    <a:lnTo>
                      <a:pt x="18" y="1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Freeform 17"/>
              <p:cNvSpPr>
                <a:spLocks/>
              </p:cNvSpPr>
              <p:nvPr/>
            </p:nvSpPr>
            <p:spPr bwMode="auto">
              <a:xfrm>
                <a:off x="1766" y="2046"/>
                <a:ext cx="12" cy="486"/>
              </a:xfrm>
              <a:custGeom>
                <a:avLst/>
                <a:gdLst>
                  <a:gd name="T0" fmla="*/ 1 w 18"/>
                  <a:gd name="T1" fmla="*/ 9 h 647"/>
                  <a:gd name="T2" fmla="*/ 1 w 18"/>
                  <a:gd name="T3" fmla="*/ 9 h 647"/>
                  <a:gd name="T4" fmla="*/ 1 w 18"/>
                  <a:gd name="T5" fmla="*/ 0 h 647"/>
                  <a:gd name="T6" fmla="*/ 0 w 18"/>
                  <a:gd name="T7" fmla="*/ 0 h 647"/>
                  <a:gd name="T8" fmla="*/ 0 w 18"/>
                  <a:gd name="T9" fmla="*/ 9 h 647"/>
                  <a:gd name="T10" fmla="*/ 0 w 18"/>
                  <a:gd name="T11" fmla="*/ 9 h 647"/>
                  <a:gd name="T12" fmla="*/ 1 w 18"/>
                  <a:gd name="T13" fmla="*/ 9 h 6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" h="647">
                    <a:moveTo>
                      <a:pt x="18" y="647"/>
                    </a:moveTo>
                    <a:lnTo>
                      <a:pt x="18" y="647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647"/>
                    </a:lnTo>
                    <a:lnTo>
                      <a:pt x="18" y="6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Freeform 18"/>
              <p:cNvSpPr>
                <a:spLocks/>
              </p:cNvSpPr>
              <p:nvPr/>
            </p:nvSpPr>
            <p:spPr bwMode="auto">
              <a:xfrm>
                <a:off x="1766" y="2532"/>
                <a:ext cx="130" cy="133"/>
              </a:xfrm>
              <a:custGeom>
                <a:avLst/>
                <a:gdLst>
                  <a:gd name="T0" fmla="*/ 1 w 186"/>
                  <a:gd name="T1" fmla="*/ 2 h 178"/>
                  <a:gd name="T2" fmla="*/ 1 w 186"/>
                  <a:gd name="T3" fmla="*/ 2 h 178"/>
                  <a:gd name="T4" fmla="*/ 1 w 186"/>
                  <a:gd name="T5" fmla="*/ 2 h 178"/>
                  <a:gd name="T6" fmla="*/ 1 w 186"/>
                  <a:gd name="T7" fmla="*/ 2 h 178"/>
                  <a:gd name="T8" fmla="*/ 1 w 186"/>
                  <a:gd name="T9" fmla="*/ 2 h 178"/>
                  <a:gd name="T10" fmla="*/ 1 w 186"/>
                  <a:gd name="T11" fmla="*/ 1 h 178"/>
                  <a:gd name="T12" fmla="*/ 1 w 186"/>
                  <a:gd name="T13" fmla="*/ 1 h 178"/>
                  <a:gd name="T14" fmla="*/ 1 w 186"/>
                  <a:gd name="T15" fmla="*/ 1 h 178"/>
                  <a:gd name="T16" fmla="*/ 1 w 186"/>
                  <a:gd name="T17" fmla="*/ 1 h 178"/>
                  <a:gd name="T18" fmla="*/ 1 w 186"/>
                  <a:gd name="T19" fmla="*/ 1 h 178"/>
                  <a:gd name="T20" fmla="*/ 1 w 186"/>
                  <a:gd name="T21" fmla="*/ 1 h 178"/>
                  <a:gd name="T22" fmla="*/ 1 w 186"/>
                  <a:gd name="T23" fmla="*/ 1 h 178"/>
                  <a:gd name="T24" fmla="*/ 1 w 186"/>
                  <a:gd name="T25" fmla="*/ 1 h 178"/>
                  <a:gd name="T26" fmla="*/ 1 w 186"/>
                  <a:gd name="T27" fmla="*/ 1 h 178"/>
                  <a:gd name="T28" fmla="*/ 1 w 186"/>
                  <a:gd name="T29" fmla="*/ 1 h 178"/>
                  <a:gd name="T30" fmla="*/ 1 w 186"/>
                  <a:gd name="T31" fmla="*/ 1 h 178"/>
                  <a:gd name="T32" fmla="*/ 1 w 186"/>
                  <a:gd name="T33" fmla="*/ 1 h 178"/>
                  <a:gd name="T34" fmla="*/ 1 w 186"/>
                  <a:gd name="T35" fmla="*/ 0 h 178"/>
                  <a:gd name="T36" fmla="*/ 0 w 186"/>
                  <a:gd name="T37" fmla="*/ 0 h 178"/>
                  <a:gd name="T38" fmla="*/ 0 w 186"/>
                  <a:gd name="T39" fmla="*/ 1 h 178"/>
                  <a:gd name="T40" fmla="*/ 0 w 186"/>
                  <a:gd name="T41" fmla="*/ 1 h 178"/>
                  <a:gd name="T42" fmla="*/ 1 w 186"/>
                  <a:gd name="T43" fmla="*/ 1 h 178"/>
                  <a:gd name="T44" fmla="*/ 1 w 186"/>
                  <a:gd name="T45" fmla="*/ 1 h 178"/>
                  <a:gd name="T46" fmla="*/ 1 w 186"/>
                  <a:gd name="T47" fmla="*/ 1 h 178"/>
                  <a:gd name="T48" fmla="*/ 1 w 186"/>
                  <a:gd name="T49" fmla="*/ 1 h 178"/>
                  <a:gd name="T50" fmla="*/ 1 w 186"/>
                  <a:gd name="T51" fmla="*/ 1 h 178"/>
                  <a:gd name="T52" fmla="*/ 1 w 186"/>
                  <a:gd name="T53" fmla="*/ 1 h 178"/>
                  <a:gd name="T54" fmla="*/ 1 w 186"/>
                  <a:gd name="T55" fmla="*/ 1 h 178"/>
                  <a:gd name="T56" fmla="*/ 1 w 186"/>
                  <a:gd name="T57" fmla="*/ 1 h 178"/>
                  <a:gd name="T58" fmla="*/ 1 w 186"/>
                  <a:gd name="T59" fmla="*/ 2 h 178"/>
                  <a:gd name="T60" fmla="*/ 1 w 186"/>
                  <a:gd name="T61" fmla="*/ 2 h 178"/>
                  <a:gd name="T62" fmla="*/ 1 w 186"/>
                  <a:gd name="T63" fmla="*/ 2 h 178"/>
                  <a:gd name="T64" fmla="*/ 1 w 186"/>
                  <a:gd name="T65" fmla="*/ 2 h 178"/>
                  <a:gd name="T66" fmla="*/ 1 w 186"/>
                  <a:gd name="T67" fmla="*/ 2 h 178"/>
                  <a:gd name="T68" fmla="*/ 1 w 186"/>
                  <a:gd name="T69" fmla="*/ 2 h 178"/>
                  <a:gd name="T70" fmla="*/ 1 w 186"/>
                  <a:gd name="T71" fmla="*/ 2 h 178"/>
                  <a:gd name="T72" fmla="*/ 1 w 186"/>
                  <a:gd name="T73" fmla="*/ 2 h 17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6" h="178">
                    <a:moveTo>
                      <a:pt x="186" y="169"/>
                    </a:moveTo>
                    <a:lnTo>
                      <a:pt x="186" y="169"/>
                    </a:lnTo>
                    <a:lnTo>
                      <a:pt x="168" y="169"/>
                    </a:lnTo>
                    <a:lnTo>
                      <a:pt x="151" y="169"/>
                    </a:lnTo>
                    <a:lnTo>
                      <a:pt x="133" y="160"/>
                    </a:lnTo>
                    <a:lnTo>
                      <a:pt x="115" y="151"/>
                    </a:lnTo>
                    <a:lnTo>
                      <a:pt x="107" y="151"/>
                    </a:lnTo>
                    <a:lnTo>
                      <a:pt x="89" y="142"/>
                    </a:lnTo>
                    <a:lnTo>
                      <a:pt x="80" y="124"/>
                    </a:lnTo>
                    <a:lnTo>
                      <a:pt x="62" y="115"/>
                    </a:lnTo>
                    <a:lnTo>
                      <a:pt x="53" y="107"/>
                    </a:lnTo>
                    <a:lnTo>
                      <a:pt x="45" y="89"/>
                    </a:lnTo>
                    <a:lnTo>
                      <a:pt x="36" y="80"/>
                    </a:lnTo>
                    <a:lnTo>
                      <a:pt x="27" y="62"/>
                    </a:lnTo>
                    <a:lnTo>
                      <a:pt x="27" y="45"/>
                    </a:lnTo>
                    <a:lnTo>
                      <a:pt x="18" y="36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9" y="53"/>
                    </a:lnTo>
                    <a:lnTo>
                      <a:pt x="18" y="71"/>
                    </a:lnTo>
                    <a:lnTo>
                      <a:pt x="27" y="80"/>
                    </a:lnTo>
                    <a:lnTo>
                      <a:pt x="36" y="98"/>
                    </a:lnTo>
                    <a:lnTo>
                      <a:pt x="45" y="115"/>
                    </a:lnTo>
                    <a:lnTo>
                      <a:pt x="53" y="124"/>
                    </a:lnTo>
                    <a:lnTo>
                      <a:pt x="71" y="142"/>
                    </a:lnTo>
                    <a:lnTo>
                      <a:pt x="80" y="151"/>
                    </a:lnTo>
                    <a:lnTo>
                      <a:pt x="98" y="160"/>
                    </a:lnTo>
                    <a:lnTo>
                      <a:pt x="115" y="169"/>
                    </a:lnTo>
                    <a:lnTo>
                      <a:pt x="133" y="169"/>
                    </a:lnTo>
                    <a:lnTo>
                      <a:pt x="151" y="178"/>
                    </a:lnTo>
                    <a:lnTo>
                      <a:pt x="168" y="178"/>
                    </a:lnTo>
                    <a:lnTo>
                      <a:pt x="186" y="178"/>
                    </a:lnTo>
                    <a:lnTo>
                      <a:pt x="186" y="1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Freeform 19"/>
              <p:cNvSpPr>
                <a:spLocks/>
              </p:cNvSpPr>
              <p:nvPr/>
            </p:nvSpPr>
            <p:spPr bwMode="auto">
              <a:xfrm>
                <a:off x="1896" y="2659"/>
                <a:ext cx="249" cy="6"/>
              </a:xfrm>
              <a:custGeom>
                <a:avLst/>
                <a:gdLst>
                  <a:gd name="T0" fmla="*/ 2 w 354"/>
                  <a:gd name="T1" fmla="*/ 0 h 9"/>
                  <a:gd name="T2" fmla="*/ 2 w 354"/>
                  <a:gd name="T3" fmla="*/ 0 h 9"/>
                  <a:gd name="T4" fmla="*/ 0 w 354"/>
                  <a:gd name="T5" fmla="*/ 0 h 9"/>
                  <a:gd name="T6" fmla="*/ 0 w 354"/>
                  <a:gd name="T7" fmla="*/ 1 h 9"/>
                  <a:gd name="T8" fmla="*/ 2 w 354"/>
                  <a:gd name="T9" fmla="*/ 1 h 9"/>
                  <a:gd name="T10" fmla="*/ 2 w 354"/>
                  <a:gd name="T11" fmla="*/ 1 h 9"/>
                  <a:gd name="T12" fmla="*/ 2 w 354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54" h="9">
                    <a:moveTo>
                      <a:pt x="354" y="0"/>
                    </a:moveTo>
                    <a:lnTo>
                      <a:pt x="354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354" y="9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Freeform 20"/>
              <p:cNvSpPr>
                <a:spLocks/>
              </p:cNvSpPr>
              <p:nvPr/>
            </p:nvSpPr>
            <p:spPr bwMode="auto">
              <a:xfrm>
                <a:off x="1835" y="1946"/>
                <a:ext cx="397" cy="659"/>
              </a:xfrm>
              <a:custGeom>
                <a:avLst/>
                <a:gdLst>
                  <a:gd name="T0" fmla="*/ 1 w 566"/>
                  <a:gd name="T1" fmla="*/ 13 h 878"/>
                  <a:gd name="T2" fmla="*/ 2 w 566"/>
                  <a:gd name="T3" fmla="*/ 12 h 878"/>
                  <a:gd name="T4" fmla="*/ 2 w 566"/>
                  <a:gd name="T5" fmla="*/ 11 h 878"/>
                  <a:gd name="T6" fmla="*/ 2 w 566"/>
                  <a:gd name="T7" fmla="*/ 11 h 878"/>
                  <a:gd name="T8" fmla="*/ 3 w 566"/>
                  <a:gd name="T9" fmla="*/ 10 h 878"/>
                  <a:gd name="T10" fmla="*/ 3 w 566"/>
                  <a:gd name="T11" fmla="*/ 9 h 878"/>
                  <a:gd name="T12" fmla="*/ 3 w 566"/>
                  <a:gd name="T13" fmla="*/ 8 h 878"/>
                  <a:gd name="T14" fmla="*/ 3 w 566"/>
                  <a:gd name="T15" fmla="*/ 7 h 878"/>
                  <a:gd name="T16" fmla="*/ 3 w 566"/>
                  <a:gd name="T17" fmla="*/ 6 h 878"/>
                  <a:gd name="T18" fmla="*/ 3 w 566"/>
                  <a:gd name="T19" fmla="*/ 5 h 878"/>
                  <a:gd name="T20" fmla="*/ 3 w 566"/>
                  <a:gd name="T21" fmla="*/ 4 h 878"/>
                  <a:gd name="T22" fmla="*/ 3 w 566"/>
                  <a:gd name="T23" fmla="*/ 3 h 878"/>
                  <a:gd name="T24" fmla="*/ 2 w 566"/>
                  <a:gd name="T25" fmla="*/ 2 h 878"/>
                  <a:gd name="T26" fmla="*/ 2 w 566"/>
                  <a:gd name="T27" fmla="*/ 2 h 878"/>
                  <a:gd name="T28" fmla="*/ 2 w 566"/>
                  <a:gd name="T29" fmla="*/ 2 h 878"/>
                  <a:gd name="T30" fmla="*/ 1 w 566"/>
                  <a:gd name="T31" fmla="*/ 0 h 878"/>
                  <a:gd name="T32" fmla="*/ 1 w 566"/>
                  <a:gd name="T33" fmla="*/ 0 h 878"/>
                  <a:gd name="T34" fmla="*/ 1 w 566"/>
                  <a:gd name="T35" fmla="*/ 2 h 878"/>
                  <a:gd name="T36" fmla="*/ 1 w 566"/>
                  <a:gd name="T37" fmla="*/ 2 h 878"/>
                  <a:gd name="T38" fmla="*/ 1 w 566"/>
                  <a:gd name="T39" fmla="*/ 2 h 878"/>
                  <a:gd name="T40" fmla="*/ 1 w 566"/>
                  <a:gd name="T41" fmla="*/ 3 h 878"/>
                  <a:gd name="T42" fmla="*/ 1 w 566"/>
                  <a:gd name="T43" fmla="*/ 4 h 878"/>
                  <a:gd name="T44" fmla="*/ 1 w 566"/>
                  <a:gd name="T45" fmla="*/ 5 h 878"/>
                  <a:gd name="T46" fmla="*/ 0 w 566"/>
                  <a:gd name="T47" fmla="*/ 6 h 878"/>
                  <a:gd name="T48" fmla="*/ 0 w 566"/>
                  <a:gd name="T49" fmla="*/ 7 h 878"/>
                  <a:gd name="T50" fmla="*/ 1 w 566"/>
                  <a:gd name="T51" fmla="*/ 8 h 878"/>
                  <a:gd name="T52" fmla="*/ 1 w 566"/>
                  <a:gd name="T53" fmla="*/ 9 h 878"/>
                  <a:gd name="T54" fmla="*/ 1 w 566"/>
                  <a:gd name="T55" fmla="*/ 10 h 878"/>
                  <a:gd name="T56" fmla="*/ 1 w 566"/>
                  <a:gd name="T57" fmla="*/ 11 h 878"/>
                  <a:gd name="T58" fmla="*/ 1 w 566"/>
                  <a:gd name="T59" fmla="*/ 11 h 878"/>
                  <a:gd name="T60" fmla="*/ 1 w 566"/>
                  <a:gd name="T61" fmla="*/ 12 h 878"/>
                  <a:gd name="T62" fmla="*/ 1 w 566"/>
                  <a:gd name="T63" fmla="*/ 13 h 87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66" h="878">
                    <a:moveTo>
                      <a:pt x="283" y="878"/>
                    </a:moveTo>
                    <a:lnTo>
                      <a:pt x="309" y="878"/>
                    </a:lnTo>
                    <a:lnTo>
                      <a:pt x="345" y="869"/>
                    </a:lnTo>
                    <a:lnTo>
                      <a:pt x="371" y="851"/>
                    </a:lnTo>
                    <a:lnTo>
                      <a:pt x="398" y="842"/>
                    </a:lnTo>
                    <a:lnTo>
                      <a:pt x="416" y="825"/>
                    </a:lnTo>
                    <a:lnTo>
                      <a:pt x="442" y="798"/>
                    </a:lnTo>
                    <a:lnTo>
                      <a:pt x="469" y="780"/>
                    </a:lnTo>
                    <a:lnTo>
                      <a:pt x="486" y="745"/>
                    </a:lnTo>
                    <a:lnTo>
                      <a:pt x="504" y="718"/>
                    </a:lnTo>
                    <a:lnTo>
                      <a:pt x="522" y="683"/>
                    </a:lnTo>
                    <a:lnTo>
                      <a:pt x="540" y="647"/>
                    </a:lnTo>
                    <a:lnTo>
                      <a:pt x="548" y="612"/>
                    </a:lnTo>
                    <a:lnTo>
                      <a:pt x="557" y="568"/>
                    </a:lnTo>
                    <a:lnTo>
                      <a:pt x="566" y="523"/>
                    </a:lnTo>
                    <a:lnTo>
                      <a:pt x="566" y="479"/>
                    </a:lnTo>
                    <a:lnTo>
                      <a:pt x="566" y="435"/>
                    </a:lnTo>
                    <a:lnTo>
                      <a:pt x="566" y="390"/>
                    </a:lnTo>
                    <a:lnTo>
                      <a:pt x="566" y="346"/>
                    </a:lnTo>
                    <a:lnTo>
                      <a:pt x="557" y="311"/>
                    </a:lnTo>
                    <a:lnTo>
                      <a:pt x="548" y="266"/>
                    </a:lnTo>
                    <a:lnTo>
                      <a:pt x="540" y="231"/>
                    </a:lnTo>
                    <a:lnTo>
                      <a:pt x="522" y="195"/>
                    </a:lnTo>
                    <a:lnTo>
                      <a:pt x="504" y="160"/>
                    </a:lnTo>
                    <a:lnTo>
                      <a:pt x="486" y="133"/>
                    </a:lnTo>
                    <a:lnTo>
                      <a:pt x="469" y="98"/>
                    </a:lnTo>
                    <a:lnTo>
                      <a:pt x="442" y="80"/>
                    </a:lnTo>
                    <a:lnTo>
                      <a:pt x="416" y="54"/>
                    </a:lnTo>
                    <a:lnTo>
                      <a:pt x="398" y="36"/>
                    </a:lnTo>
                    <a:lnTo>
                      <a:pt x="371" y="18"/>
                    </a:lnTo>
                    <a:lnTo>
                      <a:pt x="345" y="9"/>
                    </a:lnTo>
                    <a:lnTo>
                      <a:pt x="309" y="0"/>
                    </a:lnTo>
                    <a:lnTo>
                      <a:pt x="283" y="0"/>
                    </a:lnTo>
                    <a:lnTo>
                      <a:pt x="256" y="0"/>
                    </a:lnTo>
                    <a:lnTo>
                      <a:pt x="230" y="9"/>
                    </a:lnTo>
                    <a:lnTo>
                      <a:pt x="194" y="18"/>
                    </a:lnTo>
                    <a:lnTo>
                      <a:pt x="168" y="36"/>
                    </a:lnTo>
                    <a:lnTo>
                      <a:pt x="150" y="54"/>
                    </a:lnTo>
                    <a:lnTo>
                      <a:pt x="124" y="80"/>
                    </a:lnTo>
                    <a:lnTo>
                      <a:pt x="97" y="98"/>
                    </a:lnTo>
                    <a:lnTo>
                      <a:pt x="79" y="133"/>
                    </a:lnTo>
                    <a:lnTo>
                      <a:pt x="62" y="160"/>
                    </a:lnTo>
                    <a:lnTo>
                      <a:pt x="44" y="195"/>
                    </a:lnTo>
                    <a:lnTo>
                      <a:pt x="35" y="231"/>
                    </a:lnTo>
                    <a:lnTo>
                      <a:pt x="17" y="266"/>
                    </a:lnTo>
                    <a:lnTo>
                      <a:pt x="9" y="311"/>
                    </a:lnTo>
                    <a:lnTo>
                      <a:pt x="0" y="346"/>
                    </a:lnTo>
                    <a:lnTo>
                      <a:pt x="0" y="390"/>
                    </a:lnTo>
                    <a:lnTo>
                      <a:pt x="0" y="435"/>
                    </a:lnTo>
                    <a:lnTo>
                      <a:pt x="0" y="479"/>
                    </a:lnTo>
                    <a:lnTo>
                      <a:pt x="0" y="523"/>
                    </a:lnTo>
                    <a:lnTo>
                      <a:pt x="9" y="568"/>
                    </a:lnTo>
                    <a:lnTo>
                      <a:pt x="17" y="612"/>
                    </a:lnTo>
                    <a:lnTo>
                      <a:pt x="35" y="647"/>
                    </a:lnTo>
                    <a:lnTo>
                      <a:pt x="44" y="683"/>
                    </a:lnTo>
                    <a:lnTo>
                      <a:pt x="62" y="718"/>
                    </a:lnTo>
                    <a:lnTo>
                      <a:pt x="79" y="745"/>
                    </a:lnTo>
                    <a:lnTo>
                      <a:pt x="97" y="780"/>
                    </a:lnTo>
                    <a:lnTo>
                      <a:pt x="124" y="798"/>
                    </a:lnTo>
                    <a:lnTo>
                      <a:pt x="150" y="825"/>
                    </a:lnTo>
                    <a:lnTo>
                      <a:pt x="168" y="842"/>
                    </a:lnTo>
                    <a:lnTo>
                      <a:pt x="194" y="851"/>
                    </a:lnTo>
                    <a:lnTo>
                      <a:pt x="230" y="869"/>
                    </a:lnTo>
                    <a:lnTo>
                      <a:pt x="256" y="878"/>
                    </a:lnTo>
                    <a:lnTo>
                      <a:pt x="283" y="878"/>
                    </a:lnTo>
                    <a:close/>
                  </a:path>
                </a:pathLst>
              </a:custGeom>
              <a:solidFill>
                <a:srgbClr val="FF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Freeform 21"/>
              <p:cNvSpPr>
                <a:spLocks/>
              </p:cNvSpPr>
              <p:nvPr/>
            </p:nvSpPr>
            <p:spPr bwMode="auto">
              <a:xfrm>
                <a:off x="2033" y="2272"/>
                <a:ext cx="205" cy="340"/>
              </a:xfrm>
              <a:custGeom>
                <a:avLst/>
                <a:gdLst>
                  <a:gd name="T0" fmla="*/ 1 w 292"/>
                  <a:gd name="T1" fmla="*/ 0 h 452"/>
                  <a:gd name="T2" fmla="*/ 1 w 292"/>
                  <a:gd name="T3" fmla="*/ 0 h 452"/>
                  <a:gd name="T4" fmla="*/ 1 w 292"/>
                  <a:gd name="T5" fmla="*/ 2 h 452"/>
                  <a:gd name="T6" fmla="*/ 1 w 292"/>
                  <a:gd name="T7" fmla="*/ 2 h 452"/>
                  <a:gd name="T8" fmla="*/ 1 w 292"/>
                  <a:gd name="T9" fmla="*/ 2 h 452"/>
                  <a:gd name="T10" fmla="*/ 1 w 292"/>
                  <a:gd name="T11" fmla="*/ 3 h 452"/>
                  <a:gd name="T12" fmla="*/ 1 w 292"/>
                  <a:gd name="T13" fmla="*/ 4 h 452"/>
                  <a:gd name="T14" fmla="*/ 1 w 292"/>
                  <a:gd name="T15" fmla="*/ 4 h 452"/>
                  <a:gd name="T16" fmla="*/ 1 w 292"/>
                  <a:gd name="T17" fmla="*/ 5 h 452"/>
                  <a:gd name="T18" fmla="*/ 1 w 292"/>
                  <a:gd name="T19" fmla="*/ 5 h 452"/>
                  <a:gd name="T20" fmla="*/ 1 w 292"/>
                  <a:gd name="T21" fmla="*/ 5 h 452"/>
                  <a:gd name="T22" fmla="*/ 1 w 292"/>
                  <a:gd name="T23" fmla="*/ 5 h 452"/>
                  <a:gd name="T24" fmla="*/ 1 w 292"/>
                  <a:gd name="T25" fmla="*/ 6 h 452"/>
                  <a:gd name="T26" fmla="*/ 1 w 292"/>
                  <a:gd name="T27" fmla="*/ 6 h 452"/>
                  <a:gd name="T28" fmla="*/ 1 w 292"/>
                  <a:gd name="T29" fmla="*/ 6 h 452"/>
                  <a:gd name="T30" fmla="*/ 1 w 292"/>
                  <a:gd name="T31" fmla="*/ 6 h 452"/>
                  <a:gd name="T32" fmla="*/ 1 w 292"/>
                  <a:gd name="T33" fmla="*/ 6 h 452"/>
                  <a:gd name="T34" fmla="*/ 0 w 292"/>
                  <a:gd name="T35" fmla="*/ 6 h 452"/>
                  <a:gd name="T36" fmla="*/ 0 w 292"/>
                  <a:gd name="T37" fmla="*/ 6 h 452"/>
                  <a:gd name="T38" fmla="*/ 1 w 292"/>
                  <a:gd name="T39" fmla="*/ 6 h 452"/>
                  <a:gd name="T40" fmla="*/ 1 w 292"/>
                  <a:gd name="T41" fmla="*/ 6 h 452"/>
                  <a:gd name="T42" fmla="*/ 1 w 292"/>
                  <a:gd name="T43" fmla="*/ 6 h 452"/>
                  <a:gd name="T44" fmla="*/ 1 w 292"/>
                  <a:gd name="T45" fmla="*/ 6 h 452"/>
                  <a:gd name="T46" fmla="*/ 1 w 292"/>
                  <a:gd name="T47" fmla="*/ 6 h 452"/>
                  <a:gd name="T48" fmla="*/ 1 w 292"/>
                  <a:gd name="T49" fmla="*/ 6 h 452"/>
                  <a:gd name="T50" fmla="*/ 1 w 292"/>
                  <a:gd name="T51" fmla="*/ 5 h 452"/>
                  <a:gd name="T52" fmla="*/ 1 w 292"/>
                  <a:gd name="T53" fmla="*/ 5 h 452"/>
                  <a:gd name="T54" fmla="*/ 1 w 292"/>
                  <a:gd name="T55" fmla="*/ 5 h 452"/>
                  <a:gd name="T56" fmla="*/ 1 w 292"/>
                  <a:gd name="T57" fmla="*/ 4 h 452"/>
                  <a:gd name="T58" fmla="*/ 1 w 292"/>
                  <a:gd name="T59" fmla="*/ 4 h 452"/>
                  <a:gd name="T60" fmla="*/ 1 w 292"/>
                  <a:gd name="T61" fmla="*/ 3 h 452"/>
                  <a:gd name="T62" fmla="*/ 1 w 292"/>
                  <a:gd name="T63" fmla="*/ 2 h 452"/>
                  <a:gd name="T64" fmla="*/ 1 w 292"/>
                  <a:gd name="T65" fmla="*/ 2 h 452"/>
                  <a:gd name="T66" fmla="*/ 1 w 292"/>
                  <a:gd name="T67" fmla="*/ 2 h 452"/>
                  <a:gd name="T68" fmla="*/ 1 w 292"/>
                  <a:gd name="T69" fmla="*/ 0 h 452"/>
                  <a:gd name="T70" fmla="*/ 1 w 292"/>
                  <a:gd name="T71" fmla="*/ 0 h 452"/>
                  <a:gd name="T72" fmla="*/ 1 w 292"/>
                  <a:gd name="T73" fmla="*/ 0 h 45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92" h="452">
                    <a:moveTo>
                      <a:pt x="283" y="0"/>
                    </a:moveTo>
                    <a:lnTo>
                      <a:pt x="283" y="0"/>
                    </a:lnTo>
                    <a:lnTo>
                      <a:pt x="283" y="44"/>
                    </a:lnTo>
                    <a:lnTo>
                      <a:pt x="274" y="88"/>
                    </a:lnTo>
                    <a:lnTo>
                      <a:pt x="265" y="133"/>
                    </a:lnTo>
                    <a:lnTo>
                      <a:pt x="257" y="168"/>
                    </a:lnTo>
                    <a:lnTo>
                      <a:pt x="248" y="212"/>
                    </a:lnTo>
                    <a:lnTo>
                      <a:pt x="230" y="248"/>
                    </a:lnTo>
                    <a:lnTo>
                      <a:pt x="212" y="274"/>
                    </a:lnTo>
                    <a:lnTo>
                      <a:pt x="195" y="310"/>
                    </a:lnTo>
                    <a:lnTo>
                      <a:pt x="177" y="336"/>
                    </a:lnTo>
                    <a:lnTo>
                      <a:pt x="159" y="363"/>
                    </a:lnTo>
                    <a:lnTo>
                      <a:pt x="133" y="381"/>
                    </a:lnTo>
                    <a:lnTo>
                      <a:pt x="106" y="398"/>
                    </a:lnTo>
                    <a:lnTo>
                      <a:pt x="80" y="416"/>
                    </a:lnTo>
                    <a:lnTo>
                      <a:pt x="53" y="425"/>
                    </a:lnTo>
                    <a:lnTo>
                      <a:pt x="26" y="434"/>
                    </a:lnTo>
                    <a:lnTo>
                      <a:pt x="0" y="434"/>
                    </a:lnTo>
                    <a:lnTo>
                      <a:pt x="0" y="452"/>
                    </a:lnTo>
                    <a:lnTo>
                      <a:pt x="35" y="443"/>
                    </a:lnTo>
                    <a:lnTo>
                      <a:pt x="62" y="443"/>
                    </a:lnTo>
                    <a:lnTo>
                      <a:pt x="88" y="425"/>
                    </a:lnTo>
                    <a:lnTo>
                      <a:pt x="115" y="416"/>
                    </a:lnTo>
                    <a:lnTo>
                      <a:pt x="142" y="390"/>
                    </a:lnTo>
                    <a:lnTo>
                      <a:pt x="168" y="372"/>
                    </a:lnTo>
                    <a:lnTo>
                      <a:pt x="186" y="345"/>
                    </a:lnTo>
                    <a:lnTo>
                      <a:pt x="203" y="319"/>
                    </a:lnTo>
                    <a:lnTo>
                      <a:pt x="230" y="283"/>
                    </a:lnTo>
                    <a:lnTo>
                      <a:pt x="248" y="248"/>
                    </a:lnTo>
                    <a:lnTo>
                      <a:pt x="257" y="212"/>
                    </a:lnTo>
                    <a:lnTo>
                      <a:pt x="274" y="177"/>
                    </a:lnTo>
                    <a:lnTo>
                      <a:pt x="283" y="133"/>
                    </a:lnTo>
                    <a:lnTo>
                      <a:pt x="283" y="88"/>
                    </a:lnTo>
                    <a:lnTo>
                      <a:pt x="292" y="44"/>
                    </a:lnTo>
                    <a:lnTo>
                      <a:pt x="292" y="0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Freeform 22"/>
              <p:cNvSpPr>
                <a:spLocks/>
              </p:cNvSpPr>
              <p:nvPr/>
            </p:nvSpPr>
            <p:spPr bwMode="auto">
              <a:xfrm>
                <a:off x="2033" y="1940"/>
                <a:ext cx="205" cy="332"/>
              </a:xfrm>
              <a:custGeom>
                <a:avLst/>
                <a:gdLst>
                  <a:gd name="T0" fmla="*/ 0 w 292"/>
                  <a:gd name="T1" fmla="*/ 1 h 443"/>
                  <a:gd name="T2" fmla="*/ 0 w 292"/>
                  <a:gd name="T3" fmla="*/ 1 h 443"/>
                  <a:gd name="T4" fmla="*/ 1 w 292"/>
                  <a:gd name="T5" fmla="*/ 1 h 443"/>
                  <a:gd name="T6" fmla="*/ 1 w 292"/>
                  <a:gd name="T7" fmla="*/ 1 h 443"/>
                  <a:gd name="T8" fmla="*/ 1 w 292"/>
                  <a:gd name="T9" fmla="*/ 1 h 443"/>
                  <a:gd name="T10" fmla="*/ 1 w 292"/>
                  <a:gd name="T11" fmla="*/ 1 h 443"/>
                  <a:gd name="T12" fmla="*/ 1 w 292"/>
                  <a:gd name="T13" fmla="*/ 1 h 443"/>
                  <a:gd name="T14" fmla="*/ 1 w 292"/>
                  <a:gd name="T15" fmla="*/ 1 h 443"/>
                  <a:gd name="T16" fmla="*/ 1 w 292"/>
                  <a:gd name="T17" fmla="*/ 1 h 443"/>
                  <a:gd name="T18" fmla="*/ 1 w 292"/>
                  <a:gd name="T19" fmla="*/ 1 h 443"/>
                  <a:gd name="T20" fmla="*/ 1 w 292"/>
                  <a:gd name="T21" fmla="*/ 2 h 443"/>
                  <a:gd name="T22" fmla="*/ 1 w 292"/>
                  <a:gd name="T23" fmla="*/ 2 h 443"/>
                  <a:gd name="T24" fmla="*/ 1 w 292"/>
                  <a:gd name="T25" fmla="*/ 3 h 443"/>
                  <a:gd name="T26" fmla="*/ 1 w 292"/>
                  <a:gd name="T27" fmla="*/ 3 h 443"/>
                  <a:gd name="T28" fmla="*/ 1 w 292"/>
                  <a:gd name="T29" fmla="*/ 4 h 443"/>
                  <a:gd name="T30" fmla="*/ 1 w 292"/>
                  <a:gd name="T31" fmla="*/ 4 h 443"/>
                  <a:gd name="T32" fmla="*/ 1 w 292"/>
                  <a:gd name="T33" fmla="*/ 5 h 443"/>
                  <a:gd name="T34" fmla="*/ 1 w 292"/>
                  <a:gd name="T35" fmla="*/ 5 h 443"/>
                  <a:gd name="T36" fmla="*/ 1 w 292"/>
                  <a:gd name="T37" fmla="*/ 5 h 443"/>
                  <a:gd name="T38" fmla="*/ 1 w 292"/>
                  <a:gd name="T39" fmla="*/ 5 h 443"/>
                  <a:gd name="T40" fmla="*/ 1 w 292"/>
                  <a:gd name="T41" fmla="*/ 4 h 443"/>
                  <a:gd name="T42" fmla="*/ 1 w 292"/>
                  <a:gd name="T43" fmla="*/ 4 h 443"/>
                  <a:gd name="T44" fmla="*/ 1 w 292"/>
                  <a:gd name="T45" fmla="*/ 3 h 443"/>
                  <a:gd name="T46" fmla="*/ 1 w 292"/>
                  <a:gd name="T47" fmla="*/ 3 h 443"/>
                  <a:gd name="T48" fmla="*/ 1 w 292"/>
                  <a:gd name="T49" fmla="*/ 2 h 443"/>
                  <a:gd name="T50" fmla="*/ 1 w 292"/>
                  <a:gd name="T51" fmla="*/ 2 h 443"/>
                  <a:gd name="T52" fmla="*/ 1 w 292"/>
                  <a:gd name="T53" fmla="*/ 1 h 443"/>
                  <a:gd name="T54" fmla="*/ 1 w 292"/>
                  <a:gd name="T55" fmla="*/ 1 h 443"/>
                  <a:gd name="T56" fmla="*/ 1 w 292"/>
                  <a:gd name="T57" fmla="*/ 1 h 443"/>
                  <a:gd name="T58" fmla="*/ 1 w 292"/>
                  <a:gd name="T59" fmla="*/ 1 h 443"/>
                  <a:gd name="T60" fmla="*/ 1 w 292"/>
                  <a:gd name="T61" fmla="*/ 1 h 443"/>
                  <a:gd name="T62" fmla="*/ 1 w 292"/>
                  <a:gd name="T63" fmla="*/ 1 h 443"/>
                  <a:gd name="T64" fmla="*/ 1 w 292"/>
                  <a:gd name="T65" fmla="*/ 1 h 443"/>
                  <a:gd name="T66" fmla="*/ 1 w 292"/>
                  <a:gd name="T67" fmla="*/ 1 h 443"/>
                  <a:gd name="T68" fmla="*/ 0 w 292"/>
                  <a:gd name="T69" fmla="*/ 0 h 443"/>
                  <a:gd name="T70" fmla="*/ 0 w 292"/>
                  <a:gd name="T71" fmla="*/ 0 h 443"/>
                  <a:gd name="T72" fmla="*/ 0 w 292"/>
                  <a:gd name="T73" fmla="*/ 1 h 44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92" h="443">
                    <a:moveTo>
                      <a:pt x="0" y="17"/>
                    </a:moveTo>
                    <a:lnTo>
                      <a:pt x="0" y="17"/>
                    </a:lnTo>
                    <a:lnTo>
                      <a:pt x="26" y="17"/>
                    </a:lnTo>
                    <a:lnTo>
                      <a:pt x="53" y="26"/>
                    </a:lnTo>
                    <a:lnTo>
                      <a:pt x="80" y="35"/>
                    </a:lnTo>
                    <a:lnTo>
                      <a:pt x="106" y="53"/>
                    </a:lnTo>
                    <a:lnTo>
                      <a:pt x="133" y="71"/>
                    </a:lnTo>
                    <a:lnTo>
                      <a:pt x="159" y="88"/>
                    </a:lnTo>
                    <a:lnTo>
                      <a:pt x="177" y="115"/>
                    </a:lnTo>
                    <a:lnTo>
                      <a:pt x="195" y="141"/>
                    </a:lnTo>
                    <a:lnTo>
                      <a:pt x="212" y="168"/>
                    </a:lnTo>
                    <a:lnTo>
                      <a:pt x="230" y="203"/>
                    </a:lnTo>
                    <a:lnTo>
                      <a:pt x="248" y="239"/>
                    </a:lnTo>
                    <a:lnTo>
                      <a:pt x="257" y="274"/>
                    </a:lnTo>
                    <a:lnTo>
                      <a:pt x="265" y="319"/>
                    </a:lnTo>
                    <a:lnTo>
                      <a:pt x="274" y="354"/>
                    </a:lnTo>
                    <a:lnTo>
                      <a:pt x="283" y="398"/>
                    </a:lnTo>
                    <a:lnTo>
                      <a:pt x="283" y="443"/>
                    </a:lnTo>
                    <a:lnTo>
                      <a:pt x="292" y="443"/>
                    </a:lnTo>
                    <a:lnTo>
                      <a:pt x="292" y="398"/>
                    </a:lnTo>
                    <a:lnTo>
                      <a:pt x="283" y="354"/>
                    </a:lnTo>
                    <a:lnTo>
                      <a:pt x="283" y="319"/>
                    </a:lnTo>
                    <a:lnTo>
                      <a:pt x="274" y="274"/>
                    </a:lnTo>
                    <a:lnTo>
                      <a:pt x="257" y="239"/>
                    </a:lnTo>
                    <a:lnTo>
                      <a:pt x="248" y="203"/>
                    </a:lnTo>
                    <a:lnTo>
                      <a:pt x="230" y="168"/>
                    </a:lnTo>
                    <a:lnTo>
                      <a:pt x="203" y="133"/>
                    </a:lnTo>
                    <a:lnTo>
                      <a:pt x="186" y="106"/>
                    </a:lnTo>
                    <a:lnTo>
                      <a:pt x="168" y="79"/>
                    </a:lnTo>
                    <a:lnTo>
                      <a:pt x="142" y="62"/>
                    </a:lnTo>
                    <a:lnTo>
                      <a:pt x="115" y="35"/>
                    </a:lnTo>
                    <a:lnTo>
                      <a:pt x="88" y="26"/>
                    </a:lnTo>
                    <a:lnTo>
                      <a:pt x="62" y="8"/>
                    </a:lnTo>
                    <a:lnTo>
                      <a:pt x="35" y="8"/>
                    </a:lnTo>
                    <a:lnTo>
                      <a:pt x="0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Freeform 23"/>
              <p:cNvSpPr>
                <a:spLocks/>
              </p:cNvSpPr>
              <p:nvPr/>
            </p:nvSpPr>
            <p:spPr bwMode="auto">
              <a:xfrm>
                <a:off x="1828" y="1940"/>
                <a:ext cx="205" cy="332"/>
              </a:xfrm>
              <a:custGeom>
                <a:avLst/>
                <a:gdLst>
                  <a:gd name="T0" fmla="*/ 1 w 292"/>
                  <a:gd name="T1" fmla="*/ 5 h 443"/>
                  <a:gd name="T2" fmla="*/ 1 w 292"/>
                  <a:gd name="T3" fmla="*/ 5 h 443"/>
                  <a:gd name="T4" fmla="*/ 1 w 292"/>
                  <a:gd name="T5" fmla="*/ 5 h 443"/>
                  <a:gd name="T6" fmla="*/ 1 w 292"/>
                  <a:gd name="T7" fmla="*/ 4 h 443"/>
                  <a:gd name="T8" fmla="*/ 1 w 292"/>
                  <a:gd name="T9" fmla="*/ 4 h 443"/>
                  <a:gd name="T10" fmla="*/ 1 w 292"/>
                  <a:gd name="T11" fmla="*/ 3 h 443"/>
                  <a:gd name="T12" fmla="*/ 1 w 292"/>
                  <a:gd name="T13" fmla="*/ 3 h 443"/>
                  <a:gd name="T14" fmla="*/ 1 w 292"/>
                  <a:gd name="T15" fmla="*/ 2 h 443"/>
                  <a:gd name="T16" fmla="*/ 1 w 292"/>
                  <a:gd name="T17" fmla="*/ 2 h 443"/>
                  <a:gd name="T18" fmla="*/ 1 w 292"/>
                  <a:gd name="T19" fmla="*/ 1 h 443"/>
                  <a:gd name="T20" fmla="*/ 1 w 292"/>
                  <a:gd name="T21" fmla="*/ 1 h 443"/>
                  <a:gd name="T22" fmla="*/ 1 w 292"/>
                  <a:gd name="T23" fmla="*/ 1 h 443"/>
                  <a:gd name="T24" fmla="*/ 1 w 292"/>
                  <a:gd name="T25" fmla="*/ 1 h 443"/>
                  <a:gd name="T26" fmla="*/ 1 w 292"/>
                  <a:gd name="T27" fmla="*/ 1 h 443"/>
                  <a:gd name="T28" fmla="*/ 1 w 292"/>
                  <a:gd name="T29" fmla="*/ 1 h 443"/>
                  <a:gd name="T30" fmla="*/ 1 w 292"/>
                  <a:gd name="T31" fmla="*/ 1 h 443"/>
                  <a:gd name="T32" fmla="*/ 1 w 292"/>
                  <a:gd name="T33" fmla="*/ 1 h 443"/>
                  <a:gd name="T34" fmla="*/ 1 w 292"/>
                  <a:gd name="T35" fmla="*/ 1 h 443"/>
                  <a:gd name="T36" fmla="*/ 1 w 292"/>
                  <a:gd name="T37" fmla="*/ 0 h 443"/>
                  <a:gd name="T38" fmla="*/ 1 w 292"/>
                  <a:gd name="T39" fmla="*/ 1 h 443"/>
                  <a:gd name="T40" fmla="*/ 1 w 292"/>
                  <a:gd name="T41" fmla="*/ 1 h 443"/>
                  <a:gd name="T42" fmla="*/ 1 w 292"/>
                  <a:gd name="T43" fmla="*/ 1 h 443"/>
                  <a:gd name="T44" fmla="*/ 1 w 292"/>
                  <a:gd name="T45" fmla="*/ 1 h 443"/>
                  <a:gd name="T46" fmla="*/ 1 w 292"/>
                  <a:gd name="T47" fmla="*/ 1 h 443"/>
                  <a:gd name="T48" fmla="*/ 1 w 292"/>
                  <a:gd name="T49" fmla="*/ 1 h 443"/>
                  <a:gd name="T50" fmla="*/ 1 w 292"/>
                  <a:gd name="T51" fmla="*/ 1 h 443"/>
                  <a:gd name="T52" fmla="*/ 1 w 292"/>
                  <a:gd name="T53" fmla="*/ 1 h 443"/>
                  <a:gd name="T54" fmla="*/ 1 w 292"/>
                  <a:gd name="T55" fmla="*/ 2 h 443"/>
                  <a:gd name="T56" fmla="*/ 1 w 292"/>
                  <a:gd name="T57" fmla="*/ 2 h 443"/>
                  <a:gd name="T58" fmla="*/ 1 w 292"/>
                  <a:gd name="T59" fmla="*/ 3 h 443"/>
                  <a:gd name="T60" fmla="*/ 1 w 292"/>
                  <a:gd name="T61" fmla="*/ 3 h 443"/>
                  <a:gd name="T62" fmla="*/ 1 w 292"/>
                  <a:gd name="T63" fmla="*/ 4 h 443"/>
                  <a:gd name="T64" fmla="*/ 0 w 292"/>
                  <a:gd name="T65" fmla="*/ 4 h 443"/>
                  <a:gd name="T66" fmla="*/ 0 w 292"/>
                  <a:gd name="T67" fmla="*/ 5 h 443"/>
                  <a:gd name="T68" fmla="*/ 0 w 292"/>
                  <a:gd name="T69" fmla="*/ 5 h 443"/>
                  <a:gd name="T70" fmla="*/ 0 w 292"/>
                  <a:gd name="T71" fmla="*/ 5 h 443"/>
                  <a:gd name="T72" fmla="*/ 1 w 292"/>
                  <a:gd name="T73" fmla="*/ 5 h 44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92" h="443">
                    <a:moveTo>
                      <a:pt x="9" y="443"/>
                    </a:moveTo>
                    <a:lnTo>
                      <a:pt x="9" y="443"/>
                    </a:lnTo>
                    <a:lnTo>
                      <a:pt x="9" y="398"/>
                    </a:lnTo>
                    <a:lnTo>
                      <a:pt x="18" y="354"/>
                    </a:lnTo>
                    <a:lnTo>
                      <a:pt x="26" y="319"/>
                    </a:lnTo>
                    <a:lnTo>
                      <a:pt x="35" y="274"/>
                    </a:lnTo>
                    <a:lnTo>
                      <a:pt x="44" y="239"/>
                    </a:lnTo>
                    <a:lnTo>
                      <a:pt x="62" y="203"/>
                    </a:lnTo>
                    <a:lnTo>
                      <a:pt x="79" y="168"/>
                    </a:lnTo>
                    <a:lnTo>
                      <a:pt x="97" y="141"/>
                    </a:lnTo>
                    <a:lnTo>
                      <a:pt x="115" y="115"/>
                    </a:lnTo>
                    <a:lnTo>
                      <a:pt x="133" y="88"/>
                    </a:lnTo>
                    <a:lnTo>
                      <a:pt x="159" y="71"/>
                    </a:lnTo>
                    <a:lnTo>
                      <a:pt x="186" y="53"/>
                    </a:lnTo>
                    <a:lnTo>
                      <a:pt x="212" y="35"/>
                    </a:lnTo>
                    <a:lnTo>
                      <a:pt x="239" y="26"/>
                    </a:lnTo>
                    <a:lnTo>
                      <a:pt x="265" y="17"/>
                    </a:lnTo>
                    <a:lnTo>
                      <a:pt x="292" y="17"/>
                    </a:lnTo>
                    <a:lnTo>
                      <a:pt x="292" y="0"/>
                    </a:lnTo>
                    <a:lnTo>
                      <a:pt x="265" y="8"/>
                    </a:lnTo>
                    <a:lnTo>
                      <a:pt x="230" y="8"/>
                    </a:lnTo>
                    <a:lnTo>
                      <a:pt x="203" y="26"/>
                    </a:lnTo>
                    <a:lnTo>
                      <a:pt x="177" y="35"/>
                    </a:lnTo>
                    <a:lnTo>
                      <a:pt x="150" y="62"/>
                    </a:lnTo>
                    <a:lnTo>
                      <a:pt x="124" y="79"/>
                    </a:lnTo>
                    <a:lnTo>
                      <a:pt x="106" y="106"/>
                    </a:lnTo>
                    <a:lnTo>
                      <a:pt x="79" y="133"/>
                    </a:lnTo>
                    <a:lnTo>
                      <a:pt x="62" y="168"/>
                    </a:lnTo>
                    <a:lnTo>
                      <a:pt x="44" y="203"/>
                    </a:lnTo>
                    <a:lnTo>
                      <a:pt x="35" y="239"/>
                    </a:lnTo>
                    <a:lnTo>
                      <a:pt x="18" y="274"/>
                    </a:lnTo>
                    <a:lnTo>
                      <a:pt x="9" y="319"/>
                    </a:lnTo>
                    <a:lnTo>
                      <a:pt x="0" y="354"/>
                    </a:lnTo>
                    <a:lnTo>
                      <a:pt x="0" y="398"/>
                    </a:lnTo>
                    <a:lnTo>
                      <a:pt x="0" y="443"/>
                    </a:lnTo>
                    <a:lnTo>
                      <a:pt x="9" y="4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Freeform 24"/>
              <p:cNvSpPr>
                <a:spLocks/>
              </p:cNvSpPr>
              <p:nvPr/>
            </p:nvSpPr>
            <p:spPr bwMode="auto">
              <a:xfrm>
                <a:off x="1828" y="2272"/>
                <a:ext cx="205" cy="340"/>
              </a:xfrm>
              <a:custGeom>
                <a:avLst/>
                <a:gdLst>
                  <a:gd name="T0" fmla="*/ 1 w 292"/>
                  <a:gd name="T1" fmla="*/ 6 h 452"/>
                  <a:gd name="T2" fmla="*/ 1 w 292"/>
                  <a:gd name="T3" fmla="*/ 6 h 452"/>
                  <a:gd name="T4" fmla="*/ 1 w 292"/>
                  <a:gd name="T5" fmla="*/ 6 h 452"/>
                  <a:gd name="T6" fmla="*/ 1 w 292"/>
                  <a:gd name="T7" fmla="*/ 6 h 452"/>
                  <a:gd name="T8" fmla="*/ 1 w 292"/>
                  <a:gd name="T9" fmla="*/ 6 h 452"/>
                  <a:gd name="T10" fmla="*/ 1 w 292"/>
                  <a:gd name="T11" fmla="*/ 6 h 452"/>
                  <a:gd name="T12" fmla="*/ 1 w 292"/>
                  <a:gd name="T13" fmla="*/ 6 h 452"/>
                  <a:gd name="T14" fmla="*/ 1 w 292"/>
                  <a:gd name="T15" fmla="*/ 5 h 452"/>
                  <a:gd name="T16" fmla="*/ 1 w 292"/>
                  <a:gd name="T17" fmla="*/ 5 h 452"/>
                  <a:gd name="T18" fmla="*/ 1 w 292"/>
                  <a:gd name="T19" fmla="*/ 5 h 452"/>
                  <a:gd name="T20" fmla="*/ 1 w 292"/>
                  <a:gd name="T21" fmla="*/ 5 h 452"/>
                  <a:gd name="T22" fmla="*/ 1 w 292"/>
                  <a:gd name="T23" fmla="*/ 4 h 452"/>
                  <a:gd name="T24" fmla="*/ 1 w 292"/>
                  <a:gd name="T25" fmla="*/ 4 h 452"/>
                  <a:gd name="T26" fmla="*/ 1 w 292"/>
                  <a:gd name="T27" fmla="*/ 3 h 452"/>
                  <a:gd name="T28" fmla="*/ 1 w 292"/>
                  <a:gd name="T29" fmla="*/ 2 h 452"/>
                  <a:gd name="T30" fmla="*/ 1 w 292"/>
                  <a:gd name="T31" fmla="*/ 2 h 452"/>
                  <a:gd name="T32" fmla="*/ 1 w 292"/>
                  <a:gd name="T33" fmla="*/ 2 h 452"/>
                  <a:gd name="T34" fmla="*/ 1 w 292"/>
                  <a:gd name="T35" fmla="*/ 0 h 452"/>
                  <a:gd name="T36" fmla="*/ 0 w 292"/>
                  <a:gd name="T37" fmla="*/ 0 h 452"/>
                  <a:gd name="T38" fmla="*/ 0 w 292"/>
                  <a:gd name="T39" fmla="*/ 2 h 452"/>
                  <a:gd name="T40" fmla="*/ 0 w 292"/>
                  <a:gd name="T41" fmla="*/ 2 h 452"/>
                  <a:gd name="T42" fmla="*/ 1 w 292"/>
                  <a:gd name="T43" fmla="*/ 2 h 452"/>
                  <a:gd name="T44" fmla="*/ 1 w 292"/>
                  <a:gd name="T45" fmla="*/ 3 h 452"/>
                  <a:gd name="T46" fmla="*/ 1 w 292"/>
                  <a:gd name="T47" fmla="*/ 4 h 452"/>
                  <a:gd name="T48" fmla="*/ 1 w 292"/>
                  <a:gd name="T49" fmla="*/ 4 h 452"/>
                  <a:gd name="T50" fmla="*/ 1 w 292"/>
                  <a:gd name="T51" fmla="*/ 5 h 452"/>
                  <a:gd name="T52" fmla="*/ 1 w 292"/>
                  <a:gd name="T53" fmla="*/ 5 h 452"/>
                  <a:gd name="T54" fmla="*/ 1 w 292"/>
                  <a:gd name="T55" fmla="*/ 5 h 452"/>
                  <a:gd name="T56" fmla="*/ 1 w 292"/>
                  <a:gd name="T57" fmla="*/ 6 h 452"/>
                  <a:gd name="T58" fmla="*/ 1 w 292"/>
                  <a:gd name="T59" fmla="*/ 6 h 452"/>
                  <a:gd name="T60" fmla="*/ 1 w 292"/>
                  <a:gd name="T61" fmla="*/ 6 h 452"/>
                  <a:gd name="T62" fmla="*/ 1 w 292"/>
                  <a:gd name="T63" fmla="*/ 6 h 452"/>
                  <a:gd name="T64" fmla="*/ 1 w 292"/>
                  <a:gd name="T65" fmla="*/ 6 h 452"/>
                  <a:gd name="T66" fmla="*/ 1 w 292"/>
                  <a:gd name="T67" fmla="*/ 6 h 452"/>
                  <a:gd name="T68" fmla="*/ 1 w 292"/>
                  <a:gd name="T69" fmla="*/ 6 h 452"/>
                  <a:gd name="T70" fmla="*/ 1 w 292"/>
                  <a:gd name="T71" fmla="*/ 6 h 452"/>
                  <a:gd name="T72" fmla="*/ 1 w 292"/>
                  <a:gd name="T73" fmla="*/ 6 h 45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92" h="452">
                    <a:moveTo>
                      <a:pt x="292" y="434"/>
                    </a:moveTo>
                    <a:lnTo>
                      <a:pt x="292" y="434"/>
                    </a:lnTo>
                    <a:lnTo>
                      <a:pt x="265" y="434"/>
                    </a:lnTo>
                    <a:lnTo>
                      <a:pt x="239" y="425"/>
                    </a:lnTo>
                    <a:lnTo>
                      <a:pt x="212" y="416"/>
                    </a:lnTo>
                    <a:lnTo>
                      <a:pt x="186" y="398"/>
                    </a:lnTo>
                    <a:lnTo>
                      <a:pt x="159" y="381"/>
                    </a:lnTo>
                    <a:lnTo>
                      <a:pt x="133" y="363"/>
                    </a:lnTo>
                    <a:lnTo>
                      <a:pt x="115" y="336"/>
                    </a:lnTo>
                    <a:lnTo>
                      <a:pt x="97" y="310"/>
                    </a:lnTo>
                    <a:lnTo>
                      <a:pt x="79" y="274"/>
                    </a:lnTo>
                    <a:lnTo>
                      <a:pt x="62" y="248"/>
                    </a:lnTo>
                    <a:lnTo>
                      <a:pt x="44" y="212"/>
                    </a:lnTo>
                    <a:lnTo>
                      <a:pt x="35" y="168"/>
                    </a:lnTo>
                    <a:lnTo>
                      <a:pt x="26" y="133"/>
                    </a:lnTo>
                    <a:lnTo>
                      <a:pt x="18" y="88"/>
                    </a:lnTo>
                    <a:lnTo>
                      <a:pt x="9" y="44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0" y="88"/>
                    </a:lnTo>
                    <a:lnTo>
                      <a:pt x="9" y="133"/>
                    </a:lnTo>
                    <a:lnTo>
                      <a:pt x="18" y="177"/>
                    </a:lnTo>
                    <a:lnTo>
                      <a:pt x="35" y="212"/>
                    </a:lnTo>
                    <a:lnTo>
                      <a:pt x="44" y="248"/>
                    </a:lnTo>
                    <a:lnTo>
                      <a:pt x="62" y="283"/>
                    </a:lnTo>
                    <a:lnTo>
                      <a:pt x="79" y="319"/>
                    </a:lnTo>
                    <a:lnTo>
                      <a:pt x="106" y="345"/>
                    </a:lnTo>
                    <a:lnTo>
                      <a:pt x="124" y="372"/>
                    </a:lnTo>
                    <a:lnTo>
                      <a:pt x="150" y="390"/>
                    </a:lnTo>
                    <a:lnTo>
                      <a:pt x="177" y="416"/>
                    </a:lnTo>
                    <a:lnTo>
                      <a:pt x="203" y="425"/>
                    </a:lnTo>
                    <a:lnTo>
                      <a:pt x="230" y="443"/>
                    </a:lnTo>
                    <a:lnTo>
                      <a:pt x="265" y="443"/>
                    </a:lnTo>
                    <a:lnTo>
                      <a:pt x="292" y="452"/>
                    </a:lnTo>
                    <a:lnTo>
                      <a:pt x="292" y="4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Freeform 25"/>
              <p:cNvSpPr>
                <a:spLocks/>
              </p:cNvSpPr>
              <p:nvPr/>
            </p:nvSpPr>
            <p:spPr bwMode="auto">
              <a:xfrm>
                <a:off x="1685" y="2159"/>
                <a:ext cx="671" cy="240"/>
              </a:xfrm>
              <a:custGeom>
                <a:avLst/>
                <a:gdLst>
                  <a:gd name="T0" fmla="*/ 0 w 956"/>
                  <a:gd name="T1" fmla="*/ 5 h 319"/>
                  <a:gd name="T2" fmla="*/ 1 w 956"/>
                  <a:gd name="T3" fmla="*/ 5 h 319"/>
                  <a:gd name="T4" fmla="*/ 1 w 956"/>
                  <a:gd name="T5" fmla="*/ 5 h 319"/>
                  <a:gd name="T6" fmla="*/ 1 w 956"/>
                  <a:gd name="T7" fmla="*/ 5 h 319"/>
                  <a:gd name="T8" fmla="*/ 1 w 956"/>
                  <a:gd name="T9" fmla="*/ 5 h 319"/>
                  <a:gd name="T10" fmla="*/ 1 w 956"/>
                  <a:gd name="T11" fmla="*/ 5 h 319"/>
                  <a:gd name="T12" fmla="*/ 1 w 956"/>
                  <a:gd name="T13" fmla="*/ 5 h 319"/>
                  <a:gd name="T14" fmla="*/ 1 w 956"/>
                  <a:gd name="T15" fmla="*/ 5 h 319"/>
                  <a:gd name="T16" fmla="*/ 2 w 956"/>
                  <a:gd name="T17" fmla="*/ 5 h 319"/>
                  <a:gd name="T18" fmla="*/ 2 w 956"/>
                  <a:gd name="T19" fmla="*/ 5 h 319"/>
                  <a:gd name="T20" fmla="*/ 3 w 956"/>
                  <a:gd name="T21" fmla="*/ 5 h 319"/>
                  <a:gd name="T22" fmla="*/ 3 w 956"/>
                  <a:gd name="T23" fmla="*/ 5 h 319"/>
                  <a:gd name="T24" fmla="*/ 3 w 956"/>
                  <a:gd name="T25" fmla="*/ 5 h 319"/>
                  <a:gd name="T26" fmla="*/ 4 w 956"/>
                  <a:gd name="T27" fmla="*/ 5 h 319"/>
                  <a:gd name="T28" fmla="*/ 4 w 956"/>
                  <a:gd name="T29" fmla="*/ 5 h 319"/>
                  <a:gd name="T30" fmla="*/ 4 w 956"/>
                  <a:gd name="T31" fmla="*/ 5 h 319"/>
                  <a:gd name="T32" fmla="*/ 4 w 956"/>
                  <a:gd name="T33" fmla="*/ 2 h 319"/>
                  <a:gd name="T34" fmla="*/ 4 w 956"/>
                  <a:gd name="T35" fmla="*/ 2 h 319"/>
                  <a:gd name="T36" fmla="*/ 4 w 956"/>
                  <a:gd name="T37" fmla="*/ 2 h 319"/>
                  <a:gd name="T38" fmla="*/ 4 w 956"/>
                  <a:gd name="T39" fmla="*/ 2 h 319"/>
                  <a:gd name="T40" fmla="*/ 3 w 956"/>
                  <a:gd name="T41" fmla="*/ 2 h 319"/>
                  <a:gd name="T42" fmla="*/ 3 w 956"/>
                  <a:gd name="T43" fmla="*/ 0 h 319"/>
                  <a:gd name="T44" fmla="*/ 2 w 956"/>
                  <a:gd name="T45" fmla="*/ 0 h 319"/>
                  <a:gd name="T46" fmla="*/ 2 w 956"/>
                  <a:gd name="T47" fmla="*/ 0 h 319"/>
                  <a:gd name="T48" fmla="*/ 1 w 956"/>
                  <a:gd name="T49" fmla="*/ 2 h 319"/>
                  <a:gd name="T50" fmla="*/ 1 w 956"/>
                  <a:gd name="T51" fmla="*/ 2 h 319"/>
                  <a:gd name="T52" fmla="*/ 1 w 956"/>
                  <a:gd name="T53" fmla="*/ 2 h 319"/>
                  <a:gd name="T54" fmla="*/ 1 w 956"/>
                  <a:gd name="T55" fmla="*/ 2 h 319"/>
                  <a:gd name="T56" fmla="*/ 1 w 956"/>
                  <a:gd name="T57" fmla="*/ 2 h 319"/>
                  <a:gd name="T58" fmla="*/ 1 w 956"/>
                  <a:gd name="T59" fmla="*/ 2 h 319"/>
                  <a:gd name="T60" fmla="*/ 1 w 956"/>
                  <a:gd name="T61" fmla="*/ 2 h 319"/>
                  <a:gd name="T62" fmla="*/ 0 w 956"/>
                  <a:gd name="T63" fmla="*/ 2 h 319"/>
                  <a:gd name="T64" fmla="*/ 0 w 956"/>
                  <a:gd name="T65" fmla="*/ 2 h 3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56" h="319">
                    <a:moveTo>
                      <a:pt x="0" y="284"/>
                    </a:moveTo>
                    <a:lnTo>
                      <a:pt x="0" y="284"/>
                    </a:lnTo>
                    <a:lnTo>
                      <a:pt x="0" y="292"/>
                    </a:lnTo>
                    <a:lnTo>
                      <a:pt x="9" y="292"/>
                    </a:lnTo>
                    <a:lnTo>
                      <a:pt x="18" y="292"/>
                    </a:lnTo>
                    <a:lnTo>
                      <a:pt x="36" y="292"/>
                    </a:lnTo>
                    <a:lnTo>
                      <a:pt x="53" y="292"/>
                    </a:lnTo>
                    <a:lnTo>
                      <a:pt x="71" y="292"/>
                    </a:lnTo>
                    <a:lnTo>
                      <a:pt x="89" y="292"/>
                    </a:lnTo>
                    <a:lnTo>
                      <a:pt x="106" y="301"/>
                    </a:lnTo>
                    <a:lnTo>
                      <a:pt x="133" y="301"/>
                    </a:lnTo>
                    <a:lnTo>
                      <a:pt x="160" y="301"/>
                    </a:lnTo>
                    <a:lnTo>
                      <a:pt x="186" y="301"/>
                    </a:lnTo>
                    <a:lnTo>
                      <a:pt x="222" y="310"/>
                    </a:lnTo>
                    <a:lnTo>
                      <a:pt x="248" y="310"/>
                    </a:lnTo>
                    <a:lnTo>
                      <a:pt x="283" y="310"/>
                    </a:lnTo>
                    <a:lnTo>
                      <a:pt x="319" y="310"/>
                    </a:lnTo>
                    <a:lnTo>
                      <a:pt x="354" y="310"/>
                    </a:lnTo>
                    <a:lnTo>
                      <a:pt x="390" y="319"/>
                    </a:lnTo>
                    <a:lnTo>
                      <a:pt x="425" y="319"/>
                    </a:lnTo>
                    <a:lnTo>
                      <a:pt x="469" y="319"/>
                    </a:lnTo>
                    <a:lnTo>
                      <a:pt x="505" y="319"/>
                    </a:lnTo>
                    <a:lnTo>
                      <a:pt x="549" y="319"/>
                    </a:lnTo>
                    <a:lnTo>
                      <a:pt x="584" y="310"/>
                    </a:lnTo>
                    <a:lnTo>
                      <a:pt x="629" y="310"/>
                    </a:lnTo>
                    <a:lnTo>
                      <a:pt x="664" y="310"/>
                    </a:lnTo>
                    <a:lnTo>
                      <a:pt x="708" y="310"/>
                    </a:lnTo>
                    <a:lnTo>
                      <a:pt x="753" y="301"/>
                    </a:lnTo>
                    <a:lnTo>
                      <a:pt x="788" y="301"/>
                    </a:lnTo>
                    <a:lnTo>
                      <a:pt x="832" y="292"/>
                    </a:lnTo>
                    <a:lnTo>
                      <a:pt x="876" y="292"/>
                    </a:lnTo>
                    <a:lnTo>
                      <a:pt x="912" y="284"/>
                    </a:lnTo>
                    <a:lnTo>
                      <a:pt x="956" y="275"/>
                    </a:lnTo>
                    <a:lnTo>
                      <a:pt x="956" y="44"/>
                    </a:lnTo>
                    <a:lnTo>
                      <a:pt x="912" y="35"/>
                    </a:lnTo>
                    <a:lnTo>
                      <a:pt x="876" y="27"/>
                    </a:lnTo>
                    <a:lnTo>
                      <a:pt x="832" y="27"/>
                    </a:lnTo>
                    <a:lnTo>
                      <a:pt x="788" y="18"/>
                    </a:lnTo>
                    <a:lnTo>
                      <a:pt x="753" y="18"/>
                    </a:lnTo>
                    <a:lnTo>
                      <a:pt x="708" y="9"/>
                    </a:lnTo>
                    <a:lnTo>
                      <a:pt x="664" y="9"/>
                    </a:lnTo>
                    <a:lnTo>
                      <a:pt x="629" y="9"/>
                    </a:lnTo>
                    <a:lnTo>
                      <a:pt x="584" y="0"/>
                    </a:lnTo>
                    <a:lnTo>
                      <a:pt x="549" y="0"/>
                    </a:lnTo>
                    <a:lnTo>
                      <a:pt x="505" y="0"/>
                    </a:lnTo>
                    <a:lnTo>
                      <a:pt x="469" y="0"/>
                    </a:lnTo>
                    <a:lnTo>
                      <a:pt x="425" y="0"/>
                    </a:lnTo>
                    <a:lnTo>
                      <a:pt x="390" y="0"/>
                    </a:lnTo>
                    <a:lnTo>
                      <a:pt x="354" y="0"/>
                    </a:lnTo>
                    <a:lnTo>
                      <a:pt x="319" y="9"/>
                    </a:lnTo>
                    <a:lnTo>
                      <a:pt x="283" y="9"/>
                    </a:lnTo>
                    <a:lnTo>
                      <a:pt x="248" y="9"/>
                    </a:lnTo>
                    <a:lnTo>
                      <a:pt x="222" y="9"/>
                    </a:lnTo>
                    <a:lnTo>
                      <a:pt x="186" y="9"/>
                    </a:lnTo>
                    <a:lnTo>
                      <a:pt x="160" y="18"/>
                    </a:lnTo>
                    <a:lnTo>
                      <a:pt x="133" y="18"/>
                    </a:lnTo>
                    <a:lnTo>
                      <a:pt x="106" y="18"/>
                    </a:lnTo>
                    <a:lnTo>
                      <a:pt x="89" y="18"/>
                    </a:lnTo>
                    <a:lnTo>
                      <a:pt x="71" y="18"/>
                    </a:lnTo>
                    <a:lnTo>
                      <a:pt x="53" y="27"/>
                    </a:lnTo>
                    <a:lnTo>
                      <a:pt x="36" y="27"/>
                    </a:lnTo>
                    <a:lnTo>
                      <a:pt x="18" y="27"/>
                    </a:lnTo>
                    <a:lnTo>
                      <a:pt x="9" y="27"/>
                    </a:lnTo>
                    <a:lnTo>
                      <a:pt x="0" y="27"/>
                    </a:lnTo>
                    <a:lnTo>
                      <a:pt x="0" y="284"/>
                    </a:lnTo>
                    <a:close/>
                  </a:path>
                </a:pathLst>
              </a:custGeom>
              <a:solidFill>
                <a:srgbClr val="FFCC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Freeform 26"/>
              <p:cNvSpPr>
                <a:spLocks/>
              </p:cNvSpPr>
              <p:nvPr/>
            </p:nvSpPr>
            <p:spPr bwMode="auto">
              <a:xfrm>
                <a:off x="1685" y="2359"/>
                <a:ext cx="678" cy="40"/>
              </a:xfrm>
              <a:custGeom>
                <a:avLst/>
                <a:gdLst>
                  <a:gd name="T0" fmla="*/ 5 w 965"/>
                  <a:gd name="T1" fmla="*/ 0 h 53"/>
                  <a:gd name="T2" fmla="*/ 4 w 965"/>
                  <a:gd name="T3" fmla="*/ 2 h 53"/>
                  <a:gd name="T4" fmla="*/ 4 w 965"/>
                  <a:gd name="T5" fmla="*/ 2 h 53"/>
                  <a:gd name="T6" fmla="*/ 4 w 965"/>
                  <a:gd name="T7" fmla="*/ 2 h 53"/>
                  <a:gd name="T8" fmla="*/ 3 w 965"/>
                  <a:gd name="T9" fmla="*/ 2 h 53"/>
                  <a:gd name="T10" fmla="*/ 3 w 965"/>
                  <a:gd name="T11" fmla="*/ 2 h 53"/>
                  <a:gd name="T12" fmla="*/ 3 w 965"/>
                  <a:gd name="T13" fmla="*/ 2 h 53"/>
                  <a:gd name="T14" fmla="*/ 2 w 965"/>
                  <a:gd name="T15" fmla="*/ 2 h 53"/>
                  <a:gd name="T16" fmla="*/ 1 w 965"/>
                  <a:gd name="T17" fmla="*/ 2 h 53"/>
                  <a:gd name="T18" fmla="*/ 1 w 965"/>
                  <a:gd name="T19" fmla="*/ 2 h 53"/>
                  <a:gd name="T20" fmla="*/ 1 w 965"/>
                  <a:gd name="T21" fmla="*/ 2 h 53"/>
                  <a:gd name="T22" fmla="*/ 1 w 965"/>
                  <a:gd name="T23" fmla="*/ 2 h 53"/>
                  <a:gd name="T24" fmla="*/ 1 w 965"/>
                  <a:gd name="T25" fmla="*/ 2 h 53"/>
                  <a:gd name="T26" fmla="*/ 1 w 965"/>
                  <a:gd name="T27" fmla="*/ 2 h 53"/>
                  <a:gd name="T28" fmla="*/ 1 w 965"/>
                  <a:gd name="T29" fmla="*/ 2 h 53"/>
                  <a:gd name="T30" fmla="*/ 1 w 965"/>
                  <a:gd name="T31" fmla="*/ 2 h 53"/>
                  <a:gd name="T32" fmla="*/ 0 w 965"/>
                  <a:gd name="T33" fmla="*/ 2 h 53"/>
                  <a:gd name="T34" fmla="*/ 0 w 965"/>
                  <a:gd name="T35" fmla="*/ 2 h 53"/>
                  <a:gd name="T36" fmla="*/ 1 w 965"/>
                  <a:gd name="T37" fmla="*/ 2 h 53"/>
                  <a:gd name="T38" fmla="*/ 1 w 965"/>
                  <a:gd name="T39" fmla="*/ 2 h 53"/>
                  <a:gd name="T40" fmla="*/ 1 w 965"/>
                  <a:gd name="T41" fmla="*/ 2 h 53"/>
                  <a:gd name="T42" fmla="*/ 1 w 965"/>
                  <a:gd name="T43" fmla="*/ 2 h 53"/>
                  <a:gd name="T44" fmla="*/ 1 w 965"/>
                  <a:gd name="T45" fmla="*/ 2 h 53"/>
                  <a:gd name="T46" fmla="*/ 1 w 965"/>
                  <a:gd name="T47" fmla="*/ 2 h 53"/>
                  <a:gd name="T48" fmla="*/ 1 w 965"/>
                  <a:gd name="T49" fmla="*/ 2 h 53"/>
                  <a:gd name="T50" fmla="*/ 2 w 965"/>
                  <a:gd name="T51" fmla="*/ 2 h 53"/>
                  <a:gd name="T52" fmla="*/ 2 w 965"/>
                  <a:gd name="T53" fmla="*/ 2 h 53"/>
                  <a:gd name="T54" fmla="*/ 3 w 965"/>
                  <a:gd name="T55" fmla="*/ 2 h 53"/>
                  <a:gd name="T56" fmla="*/ 3 w 965"/>
                  <a:gd name="T57" fmla="*/ 2 h 53"/>
                  <a:gd name="T58" fmla="*/ 3 w 965"/>
                  <a:gd name="T59" fmla="*/ 2 h 53"/>
                  <a:gd name="T60" fmla="*/ 4 w 965"/>
                  <a:gd name="T61" fmla="*/ 2 h 53"/>
                  <a:gd name="T62" fmla="*/ 4 w 965"/>
                  <a:gd name="T63" fmla="*/ 2 h 53"/>
                  <a:gd name="T64" fmla="*/ 4 w 965"/>
                  <a:gd name="T65" fmla="*/ 2 h 53"/>
                  <a:gd name="T66" fmla="*/ 5 w 965"/>
                  <a:gd name="T67" fmla="*/ 2 h 53"/>
                  <a:gd name="T68" fmla="*/ 5 w 965"/>
                  <a:gd name="T69" fmla="*/ 2 h 53"/>
                  <a:gd name="T70" fmla="*/ 4 w 965"/>
                  <a:gd name="T71" fmla="*/ 2 h 5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965" h="53">
                    <a:moveTo>
                      <a:pt x="947" y="9"/>
                    </a:moveTo>
                    <a:lnTo>
                      <a:pt x="956" y="0"/>
                    </a:lnTo>
                    <a:lnTo>
                      <a:pt x="912" y="9"/>
                    </a:lnTo>
                    <a:lnTo>
                      <a:pt x="876" y="18"/>
                    </a:lnTo>
                    <a:lnTo>
                      <a:pt x="832" y="26"/>
                    </a:lnTo>
                    <a:lnTo>
                      <a:pt x="788" y="26"/>
                    </a:lnTo>
                    <a:lnTo>
                      <a:pt x="753" y="26"/>
                    </a:lnTo>
                    <a:lnTo>
                      <a:pt x="708" y="35"/>
                    </a:lnTo>
                    <a:lnTo>
                      <a:pt x="664" y="35"/>
                    </a:lnTo>
                    <a:lnTo>
                      <a:pt x="629" y="35"/>
                    </a:lnTo>
                    <a:lnTo>
                      <a:pt x="584" y="44"/>
                    </a:lnTo>
                    <a:lnTo>
                      <a:pt x="549" y="44"/>
                    </a:lnTo>
                    <a:lnTo>
                      <a:pt x="505" y="44"/>
                    </a:lnTo>
                    <a:lnTo>
                      <a:pt x="469" y="44"/>
                    </a:lnTo>
                    <a:lnTo>
                      <a:pt x="425" y="44"/>
                    </a:lnTo>
                    <a:lnTo>
                      <a:pt x="390" y="44"/>
                    </a:lnTo>
                    <a:lnTo>
                      <a:pt x="354" y="44"/>
                    </a:lnTo>
                    <a:lnTo>
                      <a:pt x="319" y="44"/>
                    </a:lnTo>
                    <a:lnTo>
                      <a:pt x="283" y="35"/>
                    </a:lnTo>
                    <a:lnTo>
                      <a:pt x="248" y="35"/>
                    </a:lnTo>
                    <a:lnTo>
                      <a:pt x="222" y="35"/>
                    </a:lnTo>
                    <a:lnTo>
                      <a:pt x="186" y="35"/>
                    </a:lnTo>
                    <a:lnTo>
                      <a:pt x="160" y="26"/>
                    </a:lnTo>
                    <a:lnTo>
                      <a:pt x="133" y="26"/>
                    </a:lnTo>
                    <a:lnTo>
                      <a:pt x="106" y="26"/>
                    </a:lnTo>
                    <a:lnTo>
                      <a:pt x="89" y="26"/>
                    </a:lnTo>
                    <a:lnTo>
                      <a:pt x="71" y="26"/>
                    </a:lnTo>
                    <a:lnTo>
                      <a:pt x="53" y="18"/>
                    </a:lnTo>
                    <a:lnTo>
                      <a:pt x="36" y="18"/>
                    </a:lnTo>
                    <a:lnTo>
                      <a:pt x="18" y="18"/>
                    </a:lnTo>
                    <a:lnTo>
                      <a:pt x="9" y="18"/>
                    </a:lnTo>
                    <a:lnTo>
                      <a:pt x="0" y="18"/>
                    </a:lnTo>
                    <a:lnTo>
                      <a:pt x="0" y="26"/>
                    </a:lnTo>
                    <a:lnTo>
                      <a:pt x="9" y="26"/>
                    </a:lnTo>
                    <a:lnTo>
                      <a:pt x="18" y="26"/>
                    </a:lnTo>
                    <a:lnTo>
                      <a:pt x="36" y="35"/>
                    </a:lnTo>
                    <a:lnTo>
                      <a:pt x="53" y="35"/>
                    </a:lnTo>
                    <a:lnTo>
                      <a:pt x="71" y="35"/>
                    </a:lnTo>
                    <a:lnTo>
                      <a:pt x="89" y="35"/>
                    </a:lnTo>
                    <a:lnTo>
                      <a:pt x="106" y="35"/>
                    </a:lnTo>
                    <a:lnTo>
                      <a:pt x="133" y="44"/>
                    </a:lnTo>
                    <a:lnTo>
                      <a:pt x="160" y="44"/>
                    </a:lnTo>
                    <a:lnTo>
                      <a:pt x="186" y="44"/>
                    </a:lnTo>
                    <a:lnTo>
                      <a:pt x="222" y="44"/>
                    </a:lnTo>
                    <a:lnTo>
                      <a:pt x="248" y="53"/>
                    </a:lnTo>
                    <a:lnTo>
                      <a:pt x="283" y="53"/>
                    </a:lnTo>
                    <a:lnTo>
                      <a:pt x="319" y="53"/>
                    </a:lnTo>
                    <a:lnTo>
                      <a:pt x="354" y="53"/>
                    </a:lnTo>
                    <a:lnTo>
                      <a:pt x="390" y="53"/>
                    </a:lnTo>
                    <a:lnTo>
                      <a:pt x="425" y="53"/>
                    </a:lnTo>
                    <a:lnTo>
                      <a:pt x="469" y="53"/>
                    </a:lnTo>
                    <a:lnTo>
                      <a:pt x="505" y="53"/>
                    </a:lnTo>
                    <a:lnTo>
                      <a:pt x="549" y="53"/>
                    </a:lnTo>
                    <a:lnTo>
                      <a:pt x="584" y="53"/>
                    </a:lnTo>
                    <a:lnTo>
                      <a:pt x="629" y="53"/>
                    </a:lnTo>
                    <a:lnTo>
                      <a:pt x="664" y="53"/>
                    </a:lnTo>
                    <a:lnTo>
                      <a:pt x="708" y="44"/>
                    </a:lnTo>
                    <a:lnTo>
                      <a:pt x="753" y="44"/>
                    </a:lnTo>
                    <a:lnTo>
                      <a:pt x="788" y="35"/>
                    </a:lnTo>
                    <a:lnTo>
                      <a:pt x="832" y="35"/>
                    </a:lnTo>
                    <a:lnTo>
                      <a:pt x="876" y="26"/>
                    </a:lnTo>
                    <a:lnTo>
                      <a:pt x="912" y="26"/>
                    </a:lnTo>
                    <a:lnTo>
                      <a:pt x="956" y="18"/>
                    </a:lnTo>
                    <a:lnTo>
                      <a:pt x="965" y="9"/>
                    </a:lnTo>
                    <a:lnTo>
                      <a:pt x="956" y="18"/>
                    </a:lnTo>
                    <a:lnTo>
                      <a:pt x="965" y="18"/>
                    </a:lnTo>
                    <a:lnTo>
                      <a:pt x="965" y="9"/>
                    </a:lnTo>
                    <a:lnTo>
                      <a:pt x="947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Freeform 27"/>
              <p:cNvSpPr>
                <a:spLocks/>
              </p:cNvSpPr>
              <p:nvPr/>
            </p:nvSpPr>
            <p:spPr bwMode="auto">
              <a:xfrm>
                <a:off x="2350" y="2185"/>
                <a:ext cx="13" cy="181"/>
              </a:xfrm>
              <a:custGeom>
                <a:avLst/>
                <a:gdLst>
                  <a:gd name="T0" fmla="*/ 1 w 18"/>
                  <a:gd name="T1" fmla="*/ 2 h 240"/>
                  <a:gd name="T2" fmla="*/ 0 w 18"/>
                  <a:gd name="T3" fmla="*/ 2 h 240"/>
                  <a:gd name="T4" fmla="*/ 0 w 18"/>
                  <a:gd name="T5" fmla="*/ 4 h 240"/>
                  <a:gd name="T6" fmla="*/ 1 w 18"/>
                  <a:gd name="T7" fmla="*/ 4 h 240"/>
                  <a:gd name="T8" fmla="*/ 1 w 18"/>
                  <a:gd name="T9" fmla="*/ 2 h 240"/>
                  <a:gd name="T10" fmla="*/ 1 w 18"/>
                  <a:gd name="T11" fmla="*/ 0 h 240"/>
                  <a:gd name="T12" fmla="*/ 1 w 18"/>
                  <a:gd name="T13" fmla="*/ 2 h 240"/>
                  <a:gd name="T14" fmla="*/ 1 w 18"/>
                  <a:gd name="T15" fmla="*/ 0 h 240"/>
                  <a:gd name="T16" fmla="*/ 1 w 18"/>
                  <a:gd name="T17" fmla="*/ 0 h 240"/>
                  <a:gd name="T18" fmla="*/ 1 w 18"/>
                  <a:gd name="T19" fmla="*/ 2 h 2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" h="240">
                    <a:moveTo>
                      <a:pt x="9" y="18"/>
                    </a:moveTo>
                    <a:lnTo>
                      <a:pt x="0" y="9"/>
                    </a:lnTo>
                    <a:lnTo>
                      <a:pt x="0" y="240"/>
                    </a:lnTo>
                    <a:lnTo>
                      <a:pt x="18" y="240"/>
                    </a:lnTo>
                    <a:lnTo>
                      <a:pt x="18" y="9"/>
                    </a:lnTo>
                    <a:lnTo>
                      <a:pt x="9" y="0"/>
                    </a:lnTo>
                    <a:lnTo>
                      <a:pt x="18" y="9"/>
                    </a:lnTo>
                    <a:lnTo>
                      <a:pt x="18" y="0"/>
                    </a:lnTo>
                    <a:lnTo>
                      <a:pt x="9" y="0"/>
                    </a:lnTo>
                    <a:lnTo>
                      <a:pt x="9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Freeform 28"/>
              <p:cNvSpPr>
                <a:spLocks/>
              </p:cNvSpPr>
              <p:nvPr/>
            </p:nvSpPr>
            <p:spPr bwMode="auto">
              <a:xfrm>
                <a:off x="1679" y="2152"/>
                <a:ext cx="677" cy="47"/>
              </a:xfrm>
              <a:custGeom>
                <a:avLst/>
                <a:gdLst>
                  <a:gd name="T0" fmla="*/ 1 w 965"/>
                  <a:gd name="T1" fmla="*/ 2 h 62"/>
                  <a:gd name="T2" fmla="*/ 1 w 965"/>
                  <a:gd name="T3" fmla="*/ 2 h 62"/>
                  <a:gd name="T4" fmla="*/ 1 w 965"/>
                  <a:gd name="T5" fmla="*/ 2 h 62"/>
                  <a:gd name="T6" fmla="*/ 1 w 965"/>
                  <a:gd name="T7" fmla="*/ 2 h 62"/>
                  <a:gd name="T8" fmla="*/ 1 w 965"/>
                  <a:gd name="T9" fmla="*/ 2 h 62"/>
                  <a:gd name="T10" fmla="*/ 1 w 965"/>
                  <a:gd name="T11" fmla="*/ 2 h 62"/>
                  <a:gd name="T12" fmla="*/ 1 w 965"/>
                  <a:gd name="T13" fmla="*/ 2 h 62"/>
                  <a:gd name="T14" fmla="*/ 1 w 965"/>
                  <a:gd name="T15" fmla="*/ 2 h 62"/>
                  <a:gd name="T16" fmla="*/ 1 w 965"/>
                  <a:gd name="T17" fmla="*/ 2 h 62"/>
                  <a:gd name="T18" fmla="*/ 2 w 965"/>
                  <a:gd name="T19" fmla="*/ 2 h 62"/>
                  <a:gd name="T20" fmla="*/ 3 w 965"/>
                  <a:gd name="T21" fmla="*/ 2 h 62"/>
                  <a:gd name="T22" fmla="*/ 3 w 965"/>
                  <a:gd name="T23" fmla="*/ 2 h 62"/>
                  <a:gd name="T24" fmla="*/ 3 w 965"/>
                  <a:gd name="T25" fmla="*/ 2 h 62"/>
                  <a:gd name="T26" fmla="*/ 4 w 965"/>
                  <a:gd name="T27" fmla="*/ 2 h 62"/>
                  <a:gd name="T28" fmla="*/ 4 w 965"/>
                  <a:gd name="T29" fmla="*/ 2 h 62"/>
                  <a:gd name="T30" fmla="*/ 4 w 965"/>
                  <a:gd name="T31" fmla="*/ 2 h 62"/>
                  <a:gd name="T32" fmla="*/ 5 w 965"/>
                  <a:gd name="T33" fmla="*/ 2 h 62"/>
                  <a:gd name="T34" fmla="*/ 4 w 965"/>
                  <a:gd name="T35" fmla="*/ 2 h 62"/>
                  <a:gd name="T36" fmla="*/ 4 w 965"/>
                  <a:gd name="T37" fmla="*/ 2 h 62"/>
                  <a:gd name="T38" fmla="*/ 4 w 965"/>
                  <a:gd name="T39" fmla="*/ 2 h 62"/>
                  <a:gd name="T40" fmla="*/ 3 w 965"/>
                  <a:gd name="T41" fmla="*/ 2 h 62"/>
                  <a:gd name="T42" fmla="*/ 3 w 965"/>
                  <a:gd name="T43" fmla="*/ 2 h 62"/>
                  <a:gd name="T44" fmla="*/ 3 w 965"/>
                  <a:gd name="T45" fmla="*/ 0 h 62"/>
                  <a:gd name="T46" fmla="*/ 2 w 965"/>
                  <a:gd name="T47" fmla="*/ 0 h 62"/>
                  <a:gd name="T48" fmla="*/ 2 w 965"/>
                  <a:gd name="T49" fmla="*/ 2 h 62"/>
                  <a:gd name="T50" fmla="*/ 1 w 965"/>
                  <a:gd name="T51" fmla="*/ 2 h 62"/>
                  <a:gd name="T52" fmla="*/ 1 w 965"/>
                  <a:gd name="T53" fmla="*/ 2 h 62"/>
                  <a:gd name="T54" fmla="*/ 1 w 965"/>
                  <a:gd name="T55" fmla="*/ 2 h 62"/>
                  <a:gd name="T56" fmla="*/ 1 w 965"/>
                  <a:gd name="T57" fmla="*/ 2 h 62"/>
                  <a:gd name="T58" fmla="*/ 1 w 965"/>
                  <a:gd name="T59" fmla="*/ 2 h 62"/>
                  <a:gd name="T60" fmla="*/ 1 w 965"/>
                  <a:gd name="T61" fmla="*/ 2 h 62"/>
                  <a:gd name="T62" fmla="*/ 1 w 965"/>
                  <a:gd name="T63" fmla="*/ 2 h 62"/>
                  <a:gd name="T64" fmla="*/ 1 w 965"/>
                  <a:gd name="T65" fmla="*/ 2 h 62"/>
                  <a:gd name="T66" fmla="*/ 0 w 965"/>
                  <a:gd name="T67" fmla="*/ 2 h 62"/>
                  <a:gd name="T68" fmla="*/ 0 w 965"/>
                  <a:gd name="T69" fmla="*/ 2 h 62"/>
                  <a:gd name="T70" fmla="*/ 1 w 965"/>
                  <a:gd name="T71" fmla="*/ 2 h 6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965" h="62">
                    <a:moveTo>
                      <a:pt x="18" y="36"/>
                    </a:moveTo>
                    <a:lnTo>
                      <a:pt x="9" y="44"/>
                    </a:lnTo>
                    <a:lnTo>
                      <a:pt x="18" y="44"/>
                    </a:lnTo>
                    <a:lnTo>
                      <a:pt x="27" y="44"/>
                    </a:lnTo>
                    <a:lnTo>
                      <a:pt x="45" y="44"/>
                    </a:lnTo>
                    <a:lnTo>
                      <a:pt x="62" y="36"/>
                    </a:lnTo>
                    <a:lnTo>
                      <a:pt x="80" y="36"/>
                    </a:lnTo>
                    <a:lnTo>
                      <a:pt x="98" y="36"/>
                    </a:lnTo>
                    <a:lnTo>
                      <a:pt x="115" y="36"/>
                    </a:lnTo>
                    <a:lnTo>
                      <a:pt x="142" y="27"/>
                    </a:lnTo>
                    <a:lnTo>
                      <a:pt x="169" y="27"/>
                    </a:lnTo>
                    <a:lnTo>
                      <a:pt x="195" y="27"/>
                    </a:lnTo>
                    <a:lnTo>
                      <a:pt x="231" y="27"/>
                    </a:lnTo>
                    <a:lnTo>
                      <a:pt x="257" y="27"/>
                    </a:lnTo>
                    <a:lnTo>
                      <a:pt x="292" y="18"/>
                    </a:lnTo>
                    <a:lnTo>
                      <a:pt x="328" y="18"/>
                    </a:lnTo>
                    <a:lnTo>
                      <a:pt x="363" y="18"/>
                    </a:lnTo>
                    <a:lnTo>
                      <a:pt x="399" y="18"/>
                    </a:lnTo>
                    <a:lnTo>
                      <a:pt x="434" y="18"/>
                    </a:lnTo>
                    <a:lnTo>
                      <a:pt x="478" y="18"/>
                    </a:lnTo>
                    <a:lnTo>
                      <a:pt x="514" y="18"/>
                    </a:lnTo>
                    <a:lnTo>
                      <a:pt x="558" y="18"/>
                    </a:lnTo>
                    <a:lnTo>
                      <a:pt x="593" y="18"/>
                    </a:lnTo>
                    <a:lnTo>
                      <a:pt x="638" y="18"/>
                    </a:lnTo>
                    <a:lnTo>
                      <a:pt x="673" y="27"/>
                    </a:lnTo>
                    <a:lnTo>
                      <a:pt x="717" y="27"/>
                    </a:lnTo>
                    <a:lnTo>
                      <a:pt x="762" y="27"/>
                    </a:lnTo>
                    <a:lnTo>
                      <a:pt x="797" y="36"/>
                    </a:lnTo>
                    <a:lnTo>
                      <a:pt x="841" y="36"/>
                    </a:lnTo>
                    <a:lnTo>
                      <a:pt x="885" y="44"/>
                    </a:lnTo>
                    <a:lnTo>
                      <a:pt x="921" y="53"/>
                    </a:lnTo>
                    <a:lnTo>
                      <a:pt x="965" y="62"/>
                    </a:lnTo>
                    <a:lnTo>
                      <a:pt x="965" y="44"/>
                    </a:lnTo>
                    <a:lnTo>
                      <a:pt x="921" y="36"/>
                    </a:lnTo>
                    <a:lnTo>
                      <a:pt x="885" y="36"/>
                    </a:lnTo>
                    <a:lnTo>
                      <a:pt x="841" y="27"/>
                    </a:lnTo>
                    <a:lnTo>
                      <a:pt x="797" y="18"/>
                    </a:lnTo>
                    <a:lnTo>
                      <a:pt x="762" y="18"/>
                    </a:lnTo>
                    <a:lnTo>
                      <a:pt x="717" y="9"/>
                    </a:lnTo>
                    <a:lnTo>
                      <a:pt x="673" y="9"/>
                    </a:lnTo>
                    <a:lnTo>
                      <a:pt x="638" y="9"/>
                    </a:lnTo>
                    <a:lnTo>
                      <a:pt x="593" y="9"/>
                    </a:lnTo>
                    <a:lnTo>
                      <a:pt x="558" y="0"/>
                    </a:lnTo>
                    <a:lnTo>
                      <a:pt x="514" y="0"/>
                    </a:lnTo>
                    <a:lnTo>
                      <a:pt x="478" y="0"/>
                    </a:lnTo>
                    <a:lnTo>
                      <a:pt x="434" y="0"/>
                    </a:lnTo>
                    <a:lnTo>
                      <a:pt x="399" y="0"/>
                    </a:lnTo>
                    <a:lnTo>
                      <a:pt x="363" y="9"/>
                    </a:lnTo>
                    <a:lnTo>
                      <a:pt x="328" y="9"/>
                    </a:lnTo>
                    <a:lnTo>
                      <a:pt x="292" y="9"/>
                    </a:lnTo>
                    <a:lnTo>
                      <a:pt x="257" y="9"/>
                    </a:lnTo>
                    <a:lnTo>
                      <a:pt x="231" y="9"/>
                    </a:lnTo>
                    <a:lnTo>
                      <a:pt x="195" y="18"/>
                    </a:lnTo>
                    <a:lnTo>
                      <a:pt x="169" y="18"/>
                    </a:lnTo>
                    <a:lnTo>
                      <a:pt x="142" y="18"/>
                    </a:lnTo>
                    <a:lnTo>
                      <a:pt x="115" y="18"/>
                    </a:lnTo>
                    <a:lnTo>
                      <a:pt x="98" y="27"/>
                    </a:lnTo>
                    <a:lnTo>
                      <a:pt x="80" y="27"/>
                    </a:lnTo>
                    <a:lnTo>
                      <a:pt x="62" y="27"/>
                    </a:lnTo>
                    <a:lnTo>
                      <a:pt x="45" y="27"/>
                    </a:lnTo>
                    <a:lnTo>
                      <a:pt x="27" y="27"/>
                    </a:lnTo>
                    <a:lnTo>
                      <a:pt x="18" y="27"/>
                    </a:lnTo>
                    <a:lnTo>
                      <a:pt x="9" y="27"/>
                    </a:lnTo>
                    <a:lnTo>
                      <a:pt x="9" y="36"/>
                    </a:lnTo>
                    <a:lnTo>
                      <a:pt x="0" y="36"/>
                    </a:lnTo>
                    <a:lnTo>
                      <a:pt x="9" y="36"/>
                    </a:lnTo>
                    <a:lnTo>
                      <a:pt x="0" y="36"/>
                    </a:lnTo>
                    <a:lnTo>
                      <a:pt x="18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Freeform 29"/>
              <p:cNvSpPr>
                <a:spLocks/>
              </p:cNvSpPr>
              <p:nvPr/>
            </p:nvSpPr>
            <p:spPr bwMode="auto">
              <a:xfrm>
                <a:off x="1679" y="2179"/>
                <a:ext cx="12" cy="199"/>
              </a:xfrm>
              <a:custGeom>
                <a:avLst/>
                <a:gdLst>
                  <a:gd name="T0" fmla="*/ 1 w 18"/>
                  <a:gd name="T1" fmla="*/ 4 h 265"/>
                  <a:gd name="T2" fmla="*/ 1 w 18"/>
                  <a:gd name="T3" fmla="*/ 4 h 265"/>
                  <a:gd name="T4" fmla="*/ 1 w 18"/>
                  <a:gd name="T5" fmla="*/ 0 h 265"/>
                  <a:gd name="T6" fmla="*/ 0 w 18"/>
                  <a:gd name="T7" fmla="*/ 0 h 265"/>
                  <a:gd name="T8" fmla="*/ 0 w 18"/>
                  <a:gd name="T9" fmla="*/ 4 h 265"/>
                  <a:gd name="T10" fmla="*/ 1 w 18"/>
                  <a:gd name="T11" fmla="*/ 4 h 265"/>
                  <a:gd name="T12" fmla="*/ 0 w 18"/>
                  <a:gd name="T13" fmla="*/ 4 h 265"/>
                  <a:gd name="T14" fmla="*/ 0 w 18"/>
                  <a:gd name="T15" fmla="*/ 4 h 265"/>
                  <a:gd name="T16" fmla="*/ 1 w 18"/>
                  <a:gd name="T17" fmla="*/ 4 h 265"/>
                  <a:gd name="T18" fmla="*/ 1 w 18"/>
                  <a:gd name="T19" fmla="*/ 4 h 26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" h="265">
                    <a:moveTo>
                      <a:pt x="9" y="257"/>
                    </a:moveTo>
                    <a:lnTo>
                      <a:pt x="18" y="257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57"/>
                    </a:lnTo>
                    <a:lnTo>
                      <a:pt x="9" y="265"/>
                    </a:lnTo>
                    <a:lnTo>
                      <a:pt x="0" y="257"/>
                    </a:lnTo>
                    <a:lnTo>
                      <a:pt x="0" y="265"/>
                    </a:lnTo>
                    <a:lnTo>
                      <a:pt x="9" y="265"/>
                    </a:lnTo>
                    <a:lnTo>
                      <a:pt x="9" y="2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Freeform 30"/>
              <p:cNvSpPr>
                <a:spLocks/>
              </p:cNvSpPr>
              <p:nvPr/>
            </p:nvSpPr>
            <p:spPr bwMode="auto">
              <a:xfrm>
                <a:off x="1536" y="1640"/>
                <a:ext cx="211" cy="100"/>
              </a:xfrm>
              <a:custGeom>
                <a:avLst/>
                <a:gdLst>
                  <a:gd name="T0" fmla="*/ 0 w 301"/>
                  <a:gd name="T1" fmla="*/ 2 h 133"/>
                  <a:gd name="T2" fmla="*/ 0 w 301"/>
                  <a:gd name="T3" fmla="*/ 2 h 133"/>
                  <a:gd name="T4" fmla="*/ 1 w 301"/>
                  <a:gd name="T5" fmla="*/ 2 h 133"/>
                  <a:gd name="T6" fmla="*/ 1 w 301"/>
                  <a:gd name="T7" fmla="*/ 2 h 133"/>
                  <a:gd name="T8" fmla="*/ 1 w 301"/>
                  <a:gd name="T9" fmla="*/ 2 h 133"/>
                  <a:gd name="T10" fmla="*/ 1 w 301"/>
                  <a:gd name="T11" fmla="*/ 0 h 133"/>
                  <a:gd name="T12" fmla="*/ 1 w 301"/>
                  <a:gd name="T13" fmla="*/ 0 h 133"/>
                  <a:gd name="T14" fmla="*/ 1 w 301"/>
                  <a:gd name="T15" fmla="*/ 0 h 133"/>
                  <a:gd name="T16" fmla="*/ 1 w 301"/>
                  <a:gd name="T17" fmla="*/ 0 h 133"/>
                  <a:gd name="T18" fmla="*/ 1 w 301"/>
                  <a:gd name="T19" fmla="*/ 0 h 133"/>
                  <a:gd name="T20" fmla="*/ 1 w 301"/>
                  <a:gd name="T21" fmla="*/ 0 h 133"/>
                  <a:gd name="T22" fmla="*/ 1 w 301"/>
                  <a:gd name="T23" fmla="*/ 0 h 133"/>
                  <a:gd name="T24" fmla="*/ 1 w 301"/>
                  <a:gd name="T25" fmla="*/ 0 h 133"/>
                  <a:gd name="T26" fmla="*/ 1 w 301"/>
                  <a:gd name="T27" fmla="*/ 0 h 133"/>
                  <a:gd name="T28" fmla="*/ 1 w 301"/>
                  <a:gd name="T29" fmla="*/ 0 h 133"/>
                  <a:gd name="T30" fmla="*/ 1 w 301"/>
                  <a:gd name="T31" fmla="*/ 0 h 133"/>
                  <a:gd name="T32" fmla="*/ 1 w 301"/>
                  <a:gd name="T33" fmla="*/ 0 h 133"/>
                  <a:gd name="T34" fmla="*/ 1 w 301"/>
                  <a:gd name="T35" fmla="*/ 2 h 133"/>
                  <a:gd name="T36" fmla="*/ 1 w 301"/>
                  <a:gd name="T37" fmla="*/ 2 h 133"/>
                  <a:gd name="T38" fmla="*/ 1 w 301"/>
                  <a:gd name="T39" fmla="*/ 2 h 133"/>
                  <a:gd name="T40" fmla="*/ 1 w 301"/>
                  <a:gd name="T41" fmla="*/ 2 h 133"/>
                  <a:gd name="T42" fmla="*/ 1 w 301"/>
                  <a:gd name="T43" fmla="*/ 2 h 133"/>
                  <a:gd name="T44" fmla="*/ 1 w 301"/>
                  <a:gd name="T45" fmla="*/ 2 h 133"/>
                  <a:gd name="T46" fmla="*/ 1 w 301"/>
                  <a:gd name="T47" fmla="*/ 2 h 133"/>
                  <a:gd name="T48" fmla="*/ 1 w 301"/>
                  <a:gd name="T49" fmla="*/ 2 h 133"/>
                  <a:gd name="T50" fmla="*/ 1 w 301"/>
                  <a:gd name="T51" fmla="*/ 2 h 133"/>
                  <a:gd name="T52" fmla="*/ 1 w 301"/>
                  <a:gd name="T53" fmla="*/ 2 h 133"/>
                  <a:gd name="T54" fmla="*/ 1 w 301"/>
                  <a:gd name="T55" fmla="*/ 2 h 133"/>
                  <a:gd name="T56" fmla="*/ 1 w 301"/>
                  <a:gd name="T57" fmla="*/ 2 h 133"/>
                  <a:gd name="T58" fmla="*/ 1 w 301"/>
                  <a:gd name="T59" fmla="*/ 2 h 133"/>
                  <a:gd name="T60" fmla="*/ 1 w 301"/>
                  <a:gd name="T61" fmla="*/ 2 h 133"/>
                  <a:gd name="T62" fmla="*/ 1 w 301"/>
                  <a:gd name="T63" fmla="*/ 2 h 133"/>
                  <a:gd name="T64" fmla="*/ 1 w 301"/>
                  <a:gd name="T65" fmla="*/ 2 h 133"/>
                  <a:gd name="T66" fmla="*/ 1 w 301"/>
                  <a:gd name="T67" fmla="*/ 2 h 133"/>
                  <a:gd name="T68" fmla="*/ 1 w 301"/>
                  <a:gd name="T69" fmla="*/ 2 h 133"/>
                  <a:gd name="T70" fmla="*/ 1 w 301"/>
                  <a:gd name="T71" fmla="*/ 2 h 133"/>
                  <a:gd name="T72" fmla="*/ 1 w 301"/>
                  <a:gd name="T73" fmla="*/ 2 h 133"/>
                  <a:gd name="T74" fmla="*/ 1 w 301"/>
                  <a:gd name="T75" fmla="*/ 2 h 133"/>
                  <a:gd name="T76" fmla="*/ 1 w 301"/>
                  <a:gd name="T77" fmla="*/ 2 h 133"/>
                  <a:gd name="T78" fmla="*/ 1 w 301"/>
                  <a:gd name="T79" fmla="*/ 2 h 133"/>
                  <a:gd name="T80" fmla="*/ 1 w 301"/>
                  <a:gd name="T81" fmla="*/ 2 h 133"/>
                  <a:gd name="T82" fmla="*/ 1 w 301"/>
                  <a:gd name="T83" fmla="*/ 2 h 133"/>
                  <a:gd name="T84" fmla="*/ 1 w 301"/>
                  <a:gd name="T85" fmla="*/ 2 h 133"/>
                  <a:gd name="T86" fmla="*/ 1 w 301"/>
                  <a:gd name="T87" fmla="*/ 2 h 133"/>
                  <a:gd name="T88" fmla="*/ 1 w 301"/>
                  <a:gd name="T89" fmla="*/ 2 h 133"/>
                  <a:gd name="T90" fmla="*/ 1 w 301"/>
                  <a:gd name="T91" fmla="*/ 2 h 133"/>
                  <a:gd name="T92" fmla="*/ 1 w 301"/>
                  <a:gd name="T93" fmla="*/ 2 h 133"/>
                  <a:gd name="T94" fmla="*/ 1 w 301"/>
                  <a:gd name="T95" fmla="*/ 2 h 133"/>
                  <a:gd name="T96" fmla="*/ 1 w 301"/>
                  <a:gd name="T97" fmla="*/ 2 h 133"/>
                  <a:gd name="T98" fmla="*/ 1 w 301"/>
                  <a:gd name="T99" fmla="*/ 2 h 133"/>
                  <a:gd name="T100" fmla="*/ 1 w 301"/>
                  <a:gd name="T101" fmla="*/ 2 h 133"/>
                  <a:gd name="T102" fmla="*/ 1 w 301"/>
                  <a:gd name="T103" fmla="*/ 2 h 133"/>
                  <a:gd name="T104" fmla="*/ 0 w 301"/>
                  <a:gd name="T105" fmla="*/ 2 h 13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301" h="133">
                    <a:moveTo>
                      <a:pt x="0" y="62"/>
                    </a:moveTo>
                    <a:lnTo>
                      <a:pt x="0" y="44"/>
                    </a:lnTo>
                    <a:lnTo>
                      <a:pt x="9" y="35"/>
                    </a:lnTo>
                    <a:lnTo>
                      <a:pt x="18" y="18"/>
                    </a:lnTo>
                    <a:lnTo>
                      <a:pt x="35" y="9"/>
                    </a:lnTo>
                    <a:lnTo>
                      <a:pt x="53" y="0"/>
                    </a:lnTo>
                    <a:lnTo>
                      <a:pt x="80" y="0"/>
                    </a:lnTo>
                    <a:lnTo>
                      <a:pt x="97" y="0"/>
                    </a:lnTo>
                    <a:lnTo>
                      <a:pt x="115" y="0"/>
                    </a:lnTo>
                    <a:lnTo>
                      <a:pt x="133" y="0"/>
                    </a:lnTo>
                    <a:lnTo>
                      <a:pt x="141" y="0"/>
                    </a:lnTo>
                    <a:lnTo>
                      <a:pt x="150" y="0"/>
                    </a:lnTo>
                    <a:lnTo>
                      <a:pt x="168" y="0"/>
                    </a:lnTo>
                    <a:lnTo>
                      <a:pt x="177" y="0"/>
                    </a:lnTo>
                    <a:lnTo>
                      <a:pt x="186" y="0"/>
                    </a:lnTo>
                    <a:lnTo>
                      <a:pt x="203" y="0"/>
                    </a:lnTo>
                    <a:lnTo>
                      <a:pt x="212" y="0"/>
                    </a:lnTo>
                    <a:lnTo>
                      <a:pt x="221" y="9"/>
                    </a:lnTo>
                    <a:lnTo>
                      <a:pt x="230" y="9"/>
                    </a:lnTo>
                    <a:lnTo>
                      <a:pt x="248" y="9"/>
                    </a:lnTo>
                    <a:lnTo>
                      <a:pt x="257" y="9"/>
                    </a:lnTo>
                    <a:lnTo>
                      <a:pt x="265" y="9"/>
                    </a:lnTo>
                    <a:lnTo>
                      <a:pt x="274" y="18"/>
                    </a:lnTo>
                    <a:lnTo>
                      <a:pt x="292" y="18"/>
                    </a:lnTo>
                    <a:lnTo>
                      <a:pt x="301" y="18"/>
                    </a:lnTo>
                    <a:lnTo>
                      <a:pt x="301" y="26"/>
                    </a:lnTo>
                    <a:lnTo>
                      <a:pt x="301" y="35"/>
                    </a:lnTo>
                    <a:lnTo>
                      <a:pt x="301" y="44"/>
                    </a:lnTo>
                    <a:lnTo>
                      <a:pt x="292" y="53"/>
                    </a:lnTo>
                    <a:lnTo>
                      <a:pt x="283" y="62"/>
                    </a:lnTo>
                    <a:lnTo>
                      <a:pt x="265" y="62"/>
                    </a:lnTo>
                    <a:lnTo>
                      <a:pt x="257" y="71"/>
                    </a:lnTo>
                    <a:lnTo>
                      <a:pt x="248" y="80"/>
                    </a:lnTo>
                    <a:lnTo>
                      <a:pt x="239" y="88"/>
                    </a:lnTo>
                    <a:lnTo>
                      <a:pt x="221" y="88"/>
                    </a:lnTo>
                    <a:lnTo>
                      <a:pt x="212" y="97"/>
                    </a:lnTo>
                    <a:lnTo>
                      <a:pt x="203" y="106"/>
                    </a:lnTo>
                    <a:lnTo>
                      <a:pt x="186" y="106"/>
                    </a:lnTo>
                    <a:lnTo>
                      <a:pt x="177" y="115"/>
                    </a:lnTo>
                    <a:lnTo>
                      <a:pt x="159" y="115"/>
                    </a:lnTo>
                    <a:lnTo>
                      <a:pt x="150" y="124"/>
                    </a:lnTo>
                    <a:lnTo>
                      <a:pt x="133" y="124"/>
                    </a:lnTo>
                    <a:lnTo>
                      <a:pt x="124" y="133"/>
                    </a:lnTo>
                    <a:lnTo>
                      <a:pt x="106" y="133"/>
                    </a:lnTo>
                    <a:lnTo>
                      <a:pt x="88" y="133"/>
                    </a:lnTo>
                    <a:lnTo>
                      <a:pt x="71" y="133"/>
                    </a:lnTo>
                    <a:lnTo>
                      <a:pt x="53" y="124"/>
                    </a:lnTo>
                    <a:lnTo>
                      <a:pt x="44" y="115"/>
                    </a:lnTo>
                    <a:lnTo>
                      <a:pt x="26" y="106"/>
                    </a:lnTo>
                    <a:lnTo>
                      <a:pt x="18" y="88"/>
                    </a:lnTo>
                    <a:lnTo>
                      <a:pt x="9" y="8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C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Freeform 31"/>
              <p:cNvSpPr>
                <a:spLocks/>
              </p:cNvSpPr>
              <p:nvPr/>
            </p:nvSpPr>
            <p:spPr bwMode="auto">
              <a:xfrm>
                <a:off x="1536" y="1633"/>
                <a:ext cx="81" cy="53"/>
              </a:xfrm>
              <a:custGeom>
                <a:avLst/>
                <a:gdLst>
                  <a:gd name="T0" fmla="*/ 1 w 115"/>
                  <a:gd name="T1" fmla="*/ 0 h 71"/>
                  <a:gd name="T2" fmla="*/ 1 w 115"/>
                  <a:gd name="T3" fmla="*/ 0 h 71"/>
                  <a:gd name="T4" fmla="*/ 1 w 115"/>
                  <a:gd name="T5" fmla="*/ 0 h 71"/>
                  <a:gd name="T6" fmla="*/ 1 w 115"/>
                  <a:gd name="T7" fmla="*/ 0 h 71"/>
                  <a:gd name="T8" fmla="*/ 1 w 115"/>
                  <a:gd name="T9" fmla="*/ 1 h 71"/>
                  <a:gd name="T10" fmla="*/ 1 w 115"/>
                  <a:gd name="T11" fmla="*/ 1 h 71"/>
                  <a:gd name="T12" fmla="*/ 1 w 115"/>
                  <a:gd name="T13" fmla="*/ 1 h 71"/>
                  <a:gd name="T14" fmla="*/ 0 w 115"/>
                  <a:gd name="T15" fmla="*/ 1 h 71"/>
                  <a:gd name="T16" fmla="*/ 0 w 115"/>
                  <a:gd name="T17" fmla="*/ 1 h 71"/>
                  <a:gd name="T18" fmla="*/ 0 w 115"/>
                  <a:gd name="T19" fmla="*/ 1 h 71"/>
                  <a:gd name="T20" fmla="*/ 1 w 115"/>
                  <a:gd name="T21" fmla="*/ 1 h 71"/>
                  <a:gd name="T22" fmla="*/ 1 w 115"/>
                  <a:gd name="T23" fmla="*/ 1 h 71"/>
                  <a:gd name="T24" fmla="*/ 1 w 115"/>
                  <a:gd name="T25" fmla="*/ 1 h 71"/>
                  <a:gd name="T26" fmla="*/ 1 w 115"/>
                  <a:gd name="T27" fmla="*/ 1 h 71"/>
                  <a:gd name="T28" fmla="*/ 1 w 115"/>
                  <a:gd name="T29" fmla="*/ 1 h 71"/>
                  <a:gd name="T30" fmla="*/ 1 w 115"/>
                  <a:gd name="T31" fmla="*/ 1 h 71"/>
                  <a:gd name="T32" fmla="*/ 1 w 115"/>
                  <a:gd name="T33" fmla="*/ 1 h 71"/>
                  <a:gd name="T34" fmla="*/ 1 w 115"/>
                  <a:gd name="T35" fmla="*/ 1 h 71"/>
                  <a:gd name="T36" fmla="*/ 1 w 115"/>
                  <a:gd name="T37" fmla="*/ 1 h 71"/>
                  <a:gd name="T38" fmla="*/ 1 w 115"/>
                  <a:gd name="T39" fmla="*/ 1 h 71"/>
                  <a:gd name="T40" fmla="*/ 1 w 115"/>
                  <a:gd name="T41" fmla="*/ 0 h 7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5" h="71">
                    <a:moveTo>
                      <a:pt x="115" y="0"/>
                    </a:moveTo>
                    <a:lnTo>
                      <a:pt x="115" y="0"/>
                    </a:lnTo>
                    <a:lnTo>
                      <a:pt x="97" y="0"/>
                    </a:lnTo>
                    <a:lnTo>
                      <a:pt x="80" y="0"/>
                    </a:lnTo>
                    <a:lnTo>
                      <a:pt x="53" y="9"/>
                    </a:lnTo>
                    <a:lnTo>
                      <a:pt x="35" y="18"/>
                    </a:lnTo>
                    <a:lnTo>
                      <a:pt x="18" y="27"/>
                    </a:lnTo>
                    <a:lnTo>
                      <a:pt x="0" y="35"/>
                    </a:lnTo>
                    <a:lnTo>
                      <a:pt x="0" y="53"/>
                    </a:lnTo>
                    <a:lnTo>
                      <a:pt x="0" y="71"/>
                    </a:lnTo>
                    <a:lnTo>
                      <a:pt x="9" y="71"/>
                    </a:lnTo>
                    <a:lnTo>
                      <a:pt x="9" y="62"/>
                    </a:lnTo>
                    <a:lnTo>
                      <a:pt x="18" y="44"/>
                    </a:lnTo>
                    <a:lnTo>
                      <a:pt x="26" y="35"/>
                    </a:lnTo>
                    <a:lnTo>
                      <a:pt x="44" y="27"/>
                    </a:lnTo>
                    <a:lnTo>
                      <a:pt x="62" y="18"/>
                    </a:lnTo>
                    <a:lnTo>
                      <a:pt x="80" y="18"/>
                    </a:lnTo>
                    <a:lnTo>
                      <a:pt x="97" y="9"/>
                    </a:lnTo>
                    <a:lnTo>
                      <a:pt x="115" y="9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Freeform 32"/>
              <p:cNvSpPr>
                <a:spLocks/>
              </p:cNvSpPr>
              <p:nvPr/>
            </p:nvSpPr>
            <p:spPr bwMode="auto">
              <a:xfrm>
                <a:off x="1617" y="1633"/>
                <a:ext cx="130" cy="26"/>
              </a:xfrm>
              <a:custGeom>
                <a:avLst/>
                <a:gdLst>
                  <a:gd name="T0" fmla="*/ 1 w 186"/>
                  <a:gd name="T1" fmla="*/ 1 h 35"/>
                  <a:gd name="T2" fmla="*/ 1 w 186"/>
                  <a:gd name="T3" fmla="*/ 1 h 35"/>
                  <a:gd name="T4" fmla="*/ 1 w 186"/>
                  <a:gd name="T5" fmla="*/ 1 h 35"/>
                  <a:gd name="T6" fmla="*/ 1 w 186"/>
                  <a:gd name="T7" fmla="*/ 1 h 35"/>
                  <a:gd name="T8" fmla="*/ 1 w 186"/>
                  <a:gd name="T9" fmla="*/ 1 h 35"/>
                  <a:gd name="T10" fmla="*/ 1 w 186"/>
                  <a:gd name="T11" fmla="*/ 1 h 35"/>
                  <a:gd name="T12" fmla="*/ 1 w 186"/>
                  <a:gd name="T13" fmla="*/ 1 h 35"/>
                  <a:gd name="T14" fmla="*/ 1 w 186"/>
                  <a:gd name="T15" fmla="*/ 1 h 35"/>
                  <a:gd name="T16" fmla="*/ 1 w 186"/>
                  <a:gd name="T17" fmla="*/ 1 h 35"/>
                  <a:gd name="T18" fmla="*/ 1 w 186"/>
                  <a:gd name="T19" fmla="*/ 1 h 35"/>
                  <a:gd name="T20" fmla="*/ 1 w 186"/>
                  <a:gd name="T21" fmla="*/ 1 h 35"/>
                  <a:gd name="T22" fmla="*/ 1 w 186"/>
                  <a:gd name="T23" fmla="*/ 0 h 35"/>
                  <a:gd name="T24" fmla="*/ 1 w 186"/>
                  <a:gd name="T25" fmla="*/ 0 h 35"/>
                  <a:gd name="T26" fmla="*/ 1 w 186"/>
                  <a:gd name="T27" fmla="*/ 0 h 35"/>
                  <a:gd name="T28" fmla="*/ 1 w 186"/>
                  <a:gd name="T29" fmla="*/ 0 h 35"/>
                  <a:gd name="T30" fmla="*/ 1 w 186"/>
                  <a:gd name="T31" fmla="*/ 0 h 35"/>
                  <a:gd name="T32" fmla="*/ 1 w 186"/>
                  <a:gd name="T33" fmla="*/ 0 h 35"/>
                  <a:gd name="T34" fmla="*/ 0 w 186"/>
                  <a:gd name="T35" fmla="*/ 0 h 35"/>
                  <a:gd name="T36" fmla="*/ 0 w 186"/>
                  <a:gd name="T37" fmla="*/ 1 h 35"/>
                  <a:gd name="T38" fmla="*/ 1 w 186"/>
                  <a:gd name="T39" fmla="*/ 1 h 35"/>
                  <a:gd name="T40" fmla="*/ 1 w 186"/>
                  <a:gd name="T41" fmla="*/ 1 h 35"/>
                  <a:gd name="T42" fmla="*/ 1 w 186"/>
                  <a:gd name="T43" fmla="*/ 1 h 35"/>
                  <a:gd name="T44" fmla="*/ 1 w 186"/>
                  <a:gd name="T45" fmla="*/ 1 h 35"/>
                  <a:gd name="T46" fmla="*/ 1 w 186"/>
                  <a:gd name="T47" fmla="*/ 1 h 35"/>
                  <a:gd name="T48" fmla="*/ 1 w 186"/>
                  <a:gd name="T49" fmla="*/ 1 h 35"/>
                  <a:gd name="T50" fmla="*/ 1 w 186"/>
                  <a:gd name="T51" fmla="*/ 1 h 35"/>
                  <a:gd name="T52" fmla="*/ 1 w 186"/>
                  <a:gd name="T53" fmla="*/ 1 h 35"/>
                  <a:gd name="T54" fmla="*/ 1 w 186"/>
                  <a:gd name="T55" fmla="*/ 1 h 35"/>
                  <a:gd name="T56" fmla="*/ 1 w 186"/>
                  <a:gd name="T57" fmla="*/ 1 h 35"/>
                  <a:gd name="T58" fmla="*/ 1 w 186"/>
                  <a:gd name="T59" fmla="*/ 1 h 35"/>
                  <a:gd name="T60" fmla="*/ 1 w 186"/>
                  <a:gd name="T61" fmla="*/ 1 h 35"/>
                  <a:gd name="T62" fmla="*/ 1 w 186"/>
                  <a:gd name="T63" fmla="*/ 1 h 35"/>
                  <a:gd name="T64" fmla="*/ 1 w 186"/>
                  <a:gd name="T65" fmla="*/ 1 h 35"/>
                  <a:gd name="T66" fmla="*/ 1 w 186"/>
                  <a:gd name="T67" fmla="*/ 1 h 35"/>
                  <a:gd name="T68" fmla="*/ 1 w 186"/>
                  <a:gd name="T69" fmla="*/ 1 h 35"/>
                  <a:gd name="T70" fmla="*/ 1 w 186"/>
                  <a:gd name="T71" fmla="*/ 1 h 35"/>
                  <a:gd name="T72" fmla="*/ 1 w 186"/>
                  <a:gd name="T73" fmla="*/ 1 h 3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6" h="35">
                    <a:moveTo>
                      <a:pt x="186" y="27"/>
                    </a:moveTo>
                    <a:lnTo>
                      <a:pt x="186" y="27"/>
                    </a:lnTo>
                    <a:lnTo>
                      <a:pt x="177" y="18"/>
                    </a:lnTo>
                    <a:lnTo>
                      <a:pt x="159" y="18"/>
                    </a:lnTo>
                    <a:lnTo>
                      <a:pt x="150" y="18"/>
                    </a:lnTo>
                    <a:lnTo>
                      <a:pt x="142" y="9"/>
                    </a:lnTo>
                    <a:lnTo>
                      <a:pt x="133" y="9"/>
                    </a:lnTo>
                    <a:lnTo>
                      <a:pt x="115" y="9"/>
                    </a:lnTo>
                    <a:lnTo>
                      <a:pt x="106" y="9"/>
                    </a:lnTo>
                    <a:lnTo>
                      <a:pt x="97" y="9"/>
                    </a:lnTo>
                    <a:lnTo>
                      <a:pt x="88" y="9"/>
                    </a:lnTo>
                    <a:lnTo>
                      <a:pt x="71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5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18" y="9"/>
                    </a:lnTo>
                    <a:lnTo>
                      <a:pt x="26" y="18"/>
                    </a:lnTo>
                    <a:lnTo>
                      <a:pt x="35" y="18"/>
                    </a:lnTo>
                    <a:lnTo>
                      <a:pt x="53" y="18"/>
                    </a:lnTo>
                    <a:lnTo>
                      <a:pt x="62" y="18"/>
                    </a:lnTo>
                    <a:lnTo>
                      <a:pt x="71" y="18"/>
                    </a:lnTo>
                    <a:lnTo>
                      <a:pt x="88" y="18"/>
                    </a:lnTo>
                    <a:lnTo>
                      <a:pt x="97" y="18"/>
                    </a:lnTo>
                    <a:lnTo>
                      <a:pt x="106" y="18"/>
                    </a:lnTo>
                    <a:lnTo>
                      <a:pt x="115" y="18"/>
                    </a:lnTo>
                    <a:lnTo>
                      <a:pt x="133" y="27"/>
                    </a:lnTo>
                    <a:lnTo>
                      <a:pt x="142" y="27"/>
                    </a:lnTo>
                    <a:lnTo>
                      <a:pt x="150" y="27"/>
                    </a:lnTo>
                    <a:lnTo>
                      <a:pt x="159" y="27"/>
                    </a:lnTo>
                    <a:lnTo>
                      <a:pt x="177" y="35"/>
                    </a:lnTo>
                    <a:lnTo>
                      <a:pt x="186" y="35"/>
                    </a:lnTo>
                    <a:lnTo>
                      <a:pt x="186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Freeform 33"/>
              <p:cNvSpPr>
                <a:spLocks/>
              </p:cNvSpPr>
              <p:nvPr/>
            </p:nvSpPr>
            <p:spPr bwMode="auto">
              <a:xfrm>
                <a:off x="1741" y="1653"/>
                <a:ext cx="13" cy="20"/>
              </a:xfrm>
              <a:custGeom>
                <a:avLst/>
                <a:gdLst>
                  <a:gd name="T0" fmla="*/ 1 w 18"/>
                  <a:gd name="T1" fmla="*/ 2 h 26"/>
                  <a:gd name="T2" fmla="*/ 1 w 18"/>
                  <a:gd name="T3" fmla="*/ 2 h 26"/>
                  <a:gd name="T4" fmla="*/ 1 w 18"/>
                  <a:gd name="T5" fmla="*/ 2 h 26"/>
                  <a:gd name="T6" fmla="*/ 1 w 18"/>
                  <a:gd name="T7" fmla="*/ 2 h 26"/>
                  <a:gd name="T8" fmla="*/ 1 w 18"/>
                  <a:gd name="T9" fmla="*/ 2 h 26"/>
                  <a:gd name="T10" fmla="*/ 1 w 18"/>
                  <a:gd name="T11" fmla="*/ 0 h 26"/>
                  <a:gd name="T12" fmla="*/ 1 w 18"/>
                  <a:gd name="T13" fmla="*/ 2 h 26"/>
                  <a:gd name="T14" fmla="*/ 0 w 18"/>
                  <a:gd name="T15" fmla="*/ 2 h 26"/>
                  <a:gd name="T16" fmla="*/ 1 w 18"/>
                  <a:gd name="T17" fmla="*/ 2 h 26"/>
                  <a:gd name="T18" fmla="*/ 1 w 18"/>
                  <a:gd name="T19" fmla="*/ 2 h 26"/>
                  <a:gd name="T20" fmla="*/ 1 w 18"/>
                  <a:gd name="T21" fmla="*/ 2 h 26"/>
                  <a:gd name="T22" fmla="*/ 1 w 18"/>
                  <a:gd name="T23" fmla="*/ 2 h 26"/>
                  <a:gd name="T24" fmla="*/ 1 w 18"/>
                  <a:gd name="T25" fmla="*/ 2 h 2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8" h="26">
                    <a:moveTo>
                      <a:pt x="18" y="26"/>
                    </a:moveTo>
                    <a:lnTo>
                      <a:pt x="9" y="26"/>
                    </a:lnTo>
                    <a:lnTo>
                      <a:pt x="18" y="17"/>
                    </a:lnTo>
                    <a:lnTo>
                      <a:pt x="18" y="8"/>
                    </a:lnTo>
                    <a:lnTo>
                      <a:pt x="9" y="0"/>
                    </a:lnTo>
                    <a:lnTo>
                      <a:pt x="9" y="8"/>
                    </a:lnTo>
                    <a:lnTo>
                      <a:pt x="0" y="8"/>
                    </a:lnTo>
                    <a:lnTo>
                      <a:pt x="9" y="17"/>
                    </a:lnTo>
                    <a:lnTo>
                      <a:pt x="18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Freeform 34"/>
              <p:cNvSpPr>
                <a:spLocks/>
              </p:cNvSpPr>
              <p:nvPr/>
            </p:nvSpPr>
            <p:spPr bwMode="auto">
              <a:xfrm>
                <a:off x="1610" y="1666"/>
                <a:ext cx="144" cy="81"/>
              </a:xfrm>
              <a:custGeom>
                <a:avLst/>
                <a:gdLst>
                  <a:gd name="T0" fmla="*/ 1 w 204"/>
                  <a:gd name="T1" fmla="*/ 2 h 107"/>
                  <a:gd name="T2" fmla="*/ 1 w 204"/>
                  <a:gd name="T3" fmla="*/ 2 h 107"/>
                  <a:gd name="T4" fmla="*/ 1 w 204"/>
                  <a:gd name="T5" fmla="*/ 2 h 107"/>
                  <a:gd name="T6" fmla="*/ 1 w 204"/>
                  <a:gd name="T7" fmla="*/ 2 h 107"/>
                  <a:gd name="T8" fmla="*/ 1 w 204"/>
                  <a:gd name="T9" fmla="*/ 2 h 107"/>
                  <a:gd name="T10" fmla="*/ 1 w 204"/>
                  <a:gd name="T11" fmla="*/ 2 h 107"/>
                  <a:gd name="T12" fmla="*/ 1 w 204"/>
                  <a:gd name="T13" fmla="*/ 2 h 107"/>
                  <a:gd name="T14" fmla="*/ 1 w 204"/>
                  <a:gd name="T15" fmla="*/ 2 h 107"/>
                  <a:gd name="T16" fmla="*/ 1 w 204"/>
                  <a:gd name="T17" fmla="*/ 2 h 107"/>
                  <a:gd name="T18" fmla="*/ 1 w 204"/>
                  <a:gd name="T19" fmla="*/ 2 h 107"/>
                  <a:gd name="T20" fmla="*/ 1 w 204"/>
                  <a:gd name="T21" fmla="*/ 2 h 107"/>
                  <a:gd name="T22" fmla="*/ 1 w 204"/>
                  <a:gd name="T23" fmla="*/ 2 h 107"/>
                  <a:gd name="T24" fmla="*/ 1 w 204"/>
                  <a:gd name="T25" fmla="*/ 2 h 107"/>
                  <a:gd name="T26" fmla="*/ 1 w 204"/>
                  <a:gd name="T27" fmla="*/ 2 h 107"/>
                  <a:gd name="T28" fmla="*/ 1 w 204"/>
                  <a:gd name="T29" fmla="*/ 2 h 107"/>
                  <a:gd name="T30" fmla="*/ 1 w 204"/>
                  <a:gd name="T31" fmla="*/ 2 h 107"/>
                  <a:gd name="T32" fmla="*/ 1 w 204"/>
                  <a:gd name="T33" fmla="*/ 2 h 107"/>
                  <a:gd name="T34" fmla="*/ 1 w 204"/>
                  <a:gd name="T35" fmla="*/ 2 h 107"/>
                  <a:gd name="T36" fmla="*/ 1 w 204"/>
                  <a:gd name="T37" fmla="*/ 0 h 107"/>
                  <a:gd name="T38" fmla="*/ 1 w 204"/>
                  <a:gd name="T39" fmla="*/ 2 h 107"/>
                  <a:gd name="T40" fmla="*/ 1 w 204"/>
                  <a:gd name="T41" fmla="*/ 2 h 107"/>
                  <a:gd name="T42" fmla="*/ 1 w 204"/>
                  <a:gd name="T43" fmla="*/ 2 h 107"/>
                  <a:gd name="T44" fmla="*/ 1 w 204"/>
                  <a:gd name="T45" fmla="*/ 2 h 107"/>
                  <a:gd name="T46" fmla="*/ 1 w 204"/>
                  <a:gd name="T47" fmla="*/ 2 h 107"/>
                  <a:gd name="T48" fmla="*/ 1 w 204"/>
                  <a:gd name="T49" fmla="*/ 2 h 107"/>
                  <a:gd name="T50" fmla="*/ 1 w 204"/>
                  <a:gd name="T51" fmla="*/ 2 h 107"/>
                  <a:gd name="T52" fmla="*/ 1 w 204"/>
                  <a:gd name="T53" fmla="*/ 2 h 107"/>
                  <a:gd name="T54" fmla="*/ 1 w 204"/>
                  <a:gd name="T55" fmla="*/ 2 h 107"/>
                  <a:gd name="T56" fmla="*/ 1 w 204"/>
                  <a:gd name="T57" fmla="*/ 2 h 107"/>
                  <a:gd name="T58" fmla="*/ 1 w 204"/>
                  <a:gd name="T59" fmla="*/ 2 h 107"/>
                  <a:gd name="T60" fmla="*/ 1 w 204"/>
                  <a:gd name="T61" fmla="*/ 2 h 107"/>
                  <a:gd name="T62" fmla="*/ 1 w 204"/>
                  <a:gd name="T63" fmla="*/ 2 h 107"/>
                  <a:gd name="T64" fmla="*/ 1 w 204"/>
                  <a:gd name="T65" fmla="*/ 2 h 107"/>
                  <a:gd name="T66" fmla="*/ 1 w 204"/>
                  <a:gd name="T67" fmla="*/ 2 h 107"/>
                  <a:gd name="T68" fmla="*/ 0 w 204"/>
                  <a:gd name="T69" fmla="*/ 2 h 107"/>
                  <a:gd name="T70" fmla="*/ 0 w 204"/>
                  <a:gd name="T71" fmla="*/ 2 h 107"/>
                  <a:gd name="T72" fmla="*/ 1 w 204"/>
                  <a:gd name="T73" fmla="*/ 2 h 10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04" h="107">
                    <a:moveTo>
                      <a:pt x="9" y="107"/>
                    </a:moveTo>
                    <a:lnTo>
                      <a:pt x="9" y="107"/>
                    </a:lnTo>
                    <a:lnTo>
                      <a:pt x="18" y="98"/>
                    </a:lnTo>
                    <a:lnTo>
                      <a:pt x="35" y="98"/>
                    </a:lnTo>
                    <a:lnTo>
                      <a:pt x="44" y="98"/>
                    </a:lnTo>
                    <a:lnTo>
                      <a:pt x="62" y="89"/>
                    </a:lnTo>
                    <a:lnTo>
                      <a:pt x="71" y="89"/>
                    </a:lnTo>
                    <a:lnTo>
                      <a:pt x="80" y="80"/>
                    </a:lnTo>
                    <a:lnTo>
                      <a:pt x="97" y="71"/>
                    </a:lnTo>
                    <a:lnTo>
                      <a:pt x="106" y="71"/>
                    </a:lnTo>
                    <a:lnTo>
                      <a:pt x="124" y="62"/>
                    </a:lnTo>
                    <a:lnTo>
                      <a:pt x="133" y="53"/>
                    </a:lnTo>
                    <a:lnTo>
                      <a:pt x="142" y="53"/>
                    </a:lnTo>
                    <a:lnTo>
                      <a:pt x="159" y="45"/>
                    </a:lnTo>
                    <a:lnTo>
                      <a:pt x="168" y="36"/>
                    </a:lnTo>
                    <a:lnTo>
                      <a:pt x="177" y="27"/>
                    </a:lnTo>
                    <a:lnTo>
                      <a:pt x="186" y="18"/>
                    </a:lnTo>
                    <a:lnTo>
                      <a:pt x="204" y="9"/>
                    </a:lnTo>
                    <a:lnTo>
                      <a:pt x="195" y="0"/>
                    </a:lnTo>
                    <a:lnTo>
                      <a:pt x="177" y="9"/>
                    </a:lnTo>
                    <a:lnTo>
                      <a:pt x="168" y="18"/>
                    </a:lnTo>
                    <a:lnTo>
                      <a:pt x="159" y="27"/>
                    </a:lnTo>
                    <a:lnTo>
                      <a:pt x="151" y="36"/>
                    </a:lnTo>
                    <a:lnTo>
                      <a:pt x="133" y="36"/>
                    </a:lnTo>
                    <a:lnTo>
                      <a:pt x="124" y="45"/>
                    </a:lnTo>
                    <a:lnTo>
                      <a:pt x="115" y="53"/>
                    </a:lnTo>
                    <a:lnTo>
                      <a:pt x="106" y="53"/>
                    </a:lnTo>
                    <a:lnTo>
                      <a:pt x="89" y="62"/>
                    </a:lnTo>
                    <a:lnTo>
                      <a:pt x="80" y="71"/>
                    </a:lnTo>
                    <a:lnTo>
                      <a:pt x="71" y="71"/>
                    </a:lnTo>
                    <a:lnTo>
                      <a:pt x="53" y="80"/>
                    </a:lnTo>
                    <a:lnTo>
                      <a:pt x="44" y="80"/>
                    </a:lnTo>
                    <a:lnTo>
                      <a:pt x="27" y="89"/>
                    </a:lnTo>
                    <a:lnTo>
                      <a:pt x="18" y="89"/>
                    </a:lnTo>
                    <a:lnTo>
                      <a:pt x="0" y="89"/>
                    </a:lnTo>
                    <a:lnTo>
                      <a:pt x="9" y="1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Freeform 35"/>
              <p:cNvSpPr>
                <a:spLocks/>
              </p:cNvSpPr>
              <p:nvPr/>
            </p:nvSpPr>
            <p:spPr bwMode="auto">
              <a:xfrm>
                <a:off x="1536" y="1686"/>
                <a:ext cx="81" cy="61"/>
              </a:xfrm>
              <a:custGeom>
                <a:avLst/>
                <a:gdLst>
                  <a:gd name="T0" fmla="*/ 0 w 115"/>
                  <a:gd name="T1" fmla="*/ 0 h 80"/>
                  <a:gd name="T2" fmla="*/ 0 w 115"/>
                  <a:gd name="T3" fmla="*/ 2 h 80"/>
                  <a:gd name="T4" fmla="*/ 1 w 115"/>
                  <a:gd name="T5" fmla="*/ 2 h 80"/>
                  <a:gd name="T6" fmla="*/ 1 w 115"/>
                  <a:gd name="T7" fmla="*/ 2 h 80"/>
                  <a:gd name="T8" fmla="*/ 1 w 115"/>
                  <a:gd name="T9" fmla="*/ 2 h 80"/>
                  <a:gd name="T10" fmla="*/ 1 w 115"/>
                  <a:gd name="T11" fmla="*/ 2 h 80"/>
                  <a:gd name="T12" fmla="*/ 1 w 115"/>
                  <a:gd name="T13" fmla="*/ 2 h 80"/>
                  <a:gd name="T14" fmla="*/ 1 w 115"/>
                  <a:gd name="T15" fmla="*/ 2 h 80"/>
                  <a:gd name="T16" fmla="*/ 1 w 115"/>
                  <a:gd name="T17" fmla="*/ 2 h 80"/>
                  <a:gd name="T18" fmla="*/ 1 w 115"/>
                  <a:gd name="T19" fmla="*/ 2 h 80"/>
                  <a:gd name="T20" fmla="*/ 1 w 115"/>
                  <a:gd name="T21" fmla="*/ 2 h 80"/>
                  <a:gd name="T22" fmla="*/ 1 w 115"/>
                  <a:gd name="T23" fmla="*/ 2 h 80"/>
                  <a:gd name="T24" fmla="*/ 1 w 115"/>
                  <a:gd name="T25" fmla="*/ 2 h 80"/>
                  <a:gd name="T26" fmla="*/ 1 w 115"/>
                  <a:gd name="T27" fmla="*/ 2 h 80"/>
                  <a:gd name="T28" fmla="*/ 1 w 115"/>
                  <a:gd name="T29" fmla="*/ 2 h 80"/>
                  <a:gd name="T30" fmla="*/ 1 w 115"/>
                  <a:gd name="T31" fmla="*/ 2 h 80"/>
                  <a:gd name="T32" fmla="*/ 1 w 115"/>
                  <a:gd name="T33" fmla="*/ 2 h 80"/>
                  <a:gd name="T34" fmla="*/ 1 w 115"/>
                  <a:gd name="T35" fmla="*/ 0 h 80"/>
                  <a:gd name="T36" fmla="*/ 0 w 115"/>
                  <a:gd name="T37" fmla="*/ 0 h 8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5" h="80">
                    <a:moveTo>
                      <a:pt x="0" y="0"/>
                    </a:moveTo>
                    <a:lnTo>
                      <a:pt x="0" y="18"/>
                    </a:lnTo>
                    <a:lnTo>
                      <a:pt x="9" y="35"/>
                    </a:lnTo>
                    <a:lnTo>
                      <a:pt x="26" y="44"/>
                    </a:lnTo>
                    <a:lnTo>
                      <a:pt x="35" y="62"/>
                    </a:lnTo>
                    <a:lnTo>
                      <a:pt x="53" y="71"/>
                    </a:lnTo>
                    <a:lnTo>
                      <a:pt x="71" y="80"/>
                    </a:lnTo>
                    <a:lnTo>
                      <a:pt x="88" y="80"/>
                    </a:lnTo>
                    <a:lnTo>
                      <a:pt x="115" y="80"/>
                    </a:lnTo>
                    <a:lnTo>
                      <a:pt x="106" y="62"/>
                    </a:lnTo>
                    <a:lnTo>
                      <a:pt x="88" y="71"/>
                    </a:lnTo>
                    <a:lnTo>
                      <a:pt x="71" y="62"/>
                    </a:lnTo>
                    <a:lnTo>
                      <a:pt x="62" y="62"/>
                    </a:lnTo>
                    <a:lnTo>
                      <a:pt x="44" y="53"/>
                    </a:lnTo>
                    <a:lnTo>
                      <a:pt x="35" y="44"/>
                    </a:lnTo>
                    <a:lnTo>
                      <a:pt x="26" y="26"/>
                    </a:lnTo>
                    <a:lnTo>
                      <a:pt x="18" y="18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Freeform 36"/>
              <p:cNvSpPr>
                <a:spLocks/>
              </p:cNvSpPr>
              <p:nvPr/>
            </p:nvSpPr>
            <p:spPr bwMode="auto">
              <a:xfrm>
                <a:off x="1654" y="1447"/>
                <a:ext cx="100" cy="226"/>
              </a:xfrm>
              <a:custGeom>
                <a:avLst/>
                <a:gdLst>
                  <a:gd name="T0" fmla="*/ 1 w 142"/>
                  <a:gd name="T1" fmla="*/ 5 h 301"/>
                  <a:gd name="T2" fmla="*/ 1 w 142"/>
                  <a:gd name="T3" fmla="*/ 5 h 301"/>
                  <a:gd name="T4" fmla="*/ 1 w 142"/>
                  <a:gd name="T5" fmla="*/ 4 h 301"/>
                  <a:gd name="T6" fmla="*/ 1 w 142"/>
                  <a:gd name="T7" fmla="*/ 4 h 301"/>
                  <a:gd name="T8" fmla="*/ 1 w 142"/>
                  <a:gd name="T9" fmla="*/ 4 h 301"/>
                  <a:gd name="T10" fmla="*/ 1 w 142"/>
                  <a:gd name="T11" fmla="*/ 3 h 301"/>
                  <a:gd name="T12" fmla="*/ 1 w 142"/>
                  <a:gd name="T13" fmla="*/ 3 h 301"/>
                  <a:gd name="T14" fmla="*/ 1 w 142"/>
                  <a:gd name="T15" fmla="*/ 2 h 301"/>
                  <a:gd name="T16" fmla="*/ 1 w 142"/>
                  <a:gd name="T17" fmla="*/ 2 h 301"/>
                  <a:gd name="T18" fmla="*/ 0 w 142"/>
                  <a:gd name="T19" fmla="*/ 2 h 301"/>
                  <a:gd name="T20" fmla="*/ 0 w 142"/>
                  <a:gd name="T21" fmla="*/ 2 h 301"/>
                  <a:gd name="T22" fmla="*/ 1 w 142"/>
                  <a:gd name="T23" fmla="*/ 2 h 301"/>
                  <a:gd name="T24" fmla="*/ 1 w 142"/>
                  <a:gd name="T25" fmla="*/ 2 h 301"/>
                  <a:gd name="T26" fmla="*/ 1 w 142"/>
                  <a:gd name="T27" fmla="*/ 2 h 301"/>
                  <a:gd name="T28" fmla="*/ 1 w 142"/>
                  <a:gd name="T29" fmla="*/ 2 h 301"/>
                  <a:gd name="T30" fmla="*/ 1 w 142"/>
                  <a:gd name="T31" fmla="*/ 2 h 301"/>
                  <a:gd name="T32" fmla="*/ 1 w 142"/>
                  <a:gd name="T33" fmla="*/ 2 h 301"/>
                  <a:gd name="T34" fmla="*/ 1 w 142"/>
                  <a:gd name="T35" fmla="*/ 0 h 301"/>
                  <a:gd name="T36" fmla="*/ 1 w 142"/>
                  <a:gd name="T37" fmla="*/ 2 h 301"/>
                  <a:gd name="T38" fmla="*/ 1 w 142"/>
                  <a:gd name="T39" fmla="*/ 2 h 301"/>
                  <a:gd name="T40" fmla="*/ 1 w 142"/>
                  <a:gd name="T41" fmla="*/ 2 h 301"/>
                  <a:gd name="T42" fmla="*/ 1 w 142"/>
                  <a:gd name="T43" fmla="*/ 2 h 301"/>
                  <a:gd name="T44" fmla="*/ 1 w 142"/>
                  <a:gd name="T45" fmla="*/ 2 h 301"/>
                  <a:gd name="T46" fmla="*/ 1 w 142"/>
                  <a:gd name="T47" fmla="*/ 2 h 301"/>
                  <a:gd name="T48" fmla="*/ 1 w 142"/>
                  <a:gd name="T49" fmla="*/ 2 h 301"/>
                  <a:gd name="T50" fmla="*/ 1 w 142"/>
                  <a:gd name="T51" fmla="*/ 3 h 301"/>
                  <a:gd name="T52" fmla="*/ 1 w 142"/>
                  <a:gd name="T53" fmla="*/ 3 h 301"/>
                  <a:gd name="T54" fmla="*/ 1 w 142"/>
                  <a:gd name="T55" fmla="*/ 4 h 301"/>
                  <a:gd name="T56" fmla="*/ 1 w 142"/>
                  <a:gd name="T57" fmla="*/ 5 h 301"/>
                  <a:gd name="T58" fmla="*/ 1 w 142"/>
                  <a:gd name="T59" fmla="*/ 5 h 301"/>
                  <a:gd name="T60" fmla="*/ 1 w 142"/>
                  <a:gd name="T61" fmla="*/ 5 h 301"/>
                  <a:gd name="T62" fmla="*/ 1 w 142"/>
                  <a:gd name="T63" fmla="*/ 5 h 301"/>
                  <a:gd name="T64" fmla="*/ 1 w 142"/>
                  <a:gd name="T65" fmla="*/ 5 h 30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42" h="301">
                    <a:moveTo>
                      <a:pt x="106" y="301"/>
                    </a:moveTo>
                    <a:lnTo>
                      <a:pt x="89" y="283"/>
                    </a:lnTo>
                    <a:lnTo>
                      <a:pt x="71" y="257"/>
                    </a:lnTo>
                    <a:lnTo>
                      <a:pt x="62" y="239"/>
                    </a:lnTo>
                    <a:lnTo>
                      <a:pt x="44" y="213"/>
                    </a:lnTo>
                    <a:lnTo>
                      <a:pt x="35" y="195"/>
                    </a:lnTo>
                    <a:lnTo>
                      <a:pt x="27" y="168"/>
                    </a:lnTo>
                    <a:lnTo>
                      <a:pt x="18" y="142"/>
                    </a:lnTo>
                    <a:lnTo>
                      <a:pt x="9" y="115"/>
                    </a:lnTo>
                    <a:lnTo>
                      <a:pt x="0" y="97"/>
                    </a:lnTo>
                    <a:lnTo>
                      <a:pt x="0" y="80"/>
                    </a:lnTo>
                    <a:lnTo>
                      <a:pt x="9" y="62"/>
                    </a:lnTo>
                    <a:lnTo>
                      <a:pt x="18" y="44"/>
                    </a:lnTo>
                    <a:lnTo>
                      <a:pt x="27" y="35"/>
                    </a:lnTo>
                    <a:lnTo>
                      <a:pt x="44" y="18"/>
                    </a:lnTo>
                    <a:lnTo>
                      <a:pt x="53" y="9"/>
                    </a:lnTo>
                    <a:lnTo>
                      <a:pt x="71" y="9"/>
                    </a:lnTo>
                    <a:lnTo>
                      <a:pt x="80" y="0"/>
                    </a:lnTo>
                    <a:lnTo>
                      <a:pt x="97" y="9"/>
                    </a:lnTo>
                    <a:lnTo>
                      <a:pt x="115" y="18"/>
                    </a:lnTo>
                    <a:lnTo>
                      <a:pt x="124" y="35"/>
                    </a:lnTo>
                    <a:lnTo>
                      <a:pt x="133" y="53"/>
                    </a:lnTo>
                    <a:lnTo>
                      <a:pt x="142" y="80"/>
                    </a:lnTo>
                    <a:lnTo>
                      <a:pt x="142" y="97"/>
                    </a:lnTo>
                    <a:lnTo>
                      <a:pt x="142" y="115"/>
                    </a:lnTo>
                    <a:lnTo>
                      <a:pt x="142" y="159"/>
                    </a:lnTo>
                    <a:lnTo>
                      <a:pt x="142" y="204"/>
                    </a:lnTo>
                    <a:lnTo>
                      <a:pt x="133" y="257"/>
                    </a:lnTo>
                    <a:lnTo>
                      <a:pt x="133" y="301"/>
                    </a:lnTo>
                    <a:lnTo>
                      <a:pt x="124" y="301"/>
                    </a:lnTo>
                    <a:lnTo>
                      <a:pt x="115" y="301"/>
                    </a:lnTo>
                    <a:lnTo>
                      <a:pt x="106" y="301"/>
                    </a:lnTo>
                    <a:close/>
                  </a:path>
                </a:pathLst>
              </a:custGeom>
              <a:solidFill>
                <a:srgbClr val="CC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Freeform 37"/>
              <p:cNvSpPr>
                <a:spLocks/>
              </p:cNvSpPr>
              <p:nvPr/>
            </p:nvSpPr>
            <p:spPr bwMode="auto">
              <a:xfrm>
                <a:off x="1654" y="1533"/>
                <a:ext cx="81" cy="140"/>
              </a:xfrm>
              <a:custGeom>
                <a:avLst/>
                <a:gdLst>
                  <a:gd name="T0" fmla="*/ 0 w 115"/>
                  <a:gd name="T1" fmla="*/ 0 h 186"/>
                  <a:gd name="T2" fmla="*/ 0 w 115"/>
                  <a:gd name="T3" fmla="*/ 0 h 186"/>
                  <a:gd name="T4" fmla="*/ 1 w 115"/>
                  <a:gd name="T5" fmla="*/ 2 h 186"/>
                  <a:gd name="T6" fmla="*/ 1 w 115"/>
                  <a:gd name="T7" fmla="*/ 2 h 186"/>
                  <a:gd name="T8" fmla="*/ 1 w 115"/>
                  <a:gd name="T9" fmla="*/ 2 h 186"/>
                  <a:gd name="T10" fmla="*/ 1 w 115"/>
                  <a:gd name="T11" fmla="*/ 2 h 186"/>
                  <a:gd name="T12" fmla="*/ 1 w 115"/>
                  <a:gd name="T13" fmla="*/ 2 h 186"/>
                  <a:gd name="T14" fmla="*/ 1 w 115"/>
                  <a:gd name="T15" fmla="*/ 2 h 186"/>
                  <a:gd name="T16" fmla="*/ 1 w 115"/>
                  <a:gd name="T17" fmla="*/ 3 h 186"/>
                  <a:gd name="T18" fmla="*/ 1 w 115"/>
                  <a:gd name="T19" fmla="*/ 3 h 186"/>
                  <a:gd name="T20" fmla="*/ 1 w 115"/>
                  <a:gd name="T21" fmla="*/ 3 h 186"/>
                  <a:gd name="T22" fmla="*/ 1 w 115"/>
                  <a:gd name="T23" fmla="*/ 3 h 186"/>
                  <a:gd name="T24" fmla="*/ 1 w 115"/>
                  <a:gd name="T25" fmla="*/ 2 h 186"/>
                  <a:gd name="T26" fmla="*/ 1 w 115"/>
                  <a:gd name="T27" fmla="*/ 2 h 186"/>
                  <a:gd name="T28" fmla="*/ 1 w 115"/>
                  <a:gd name="T29" fmla="*/ 2 h 186"/>
                  <a:gd name="T30" fmla="*/ 1 w 115"/>
                  <a:gd name="T31" fmla="*/ 2 h 186"/>
                  <a:gd name="T32" fmla="*/ 1 w 115"/>
                  <a:gd name="T33" fmla="*/ 2 h 186"/>
                  <a:gd name="T34" fmla="*/ 1 w 115"/>
                  <a:gd name="T35" fmla="*/ 2 h 186"/>
                  <a:gd name="T36" fmla="*/ 1 w 115"/>
                  <a:gd name="T37" fmla="*/ 0 h 186"/>
                  <a:gd name="T38" fmla="*/ 1 w 115"/>
                  <a:gd name="T39" fmla="*/ 0 h 186"/>
                  <a:gd name="T40" fmla="*/ 0 w 115"/>
                  <a:gd name="T41" fmla="*/ 0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5" h="186">
                    <a:moveTo>
                      <a:pt x="0" y="0"/>
                    </a:moveTo>
                    <a:lnTo>
                      <a:pt x="0" y="0"/>
                    </a:lnTo>
                    <a:lnTo>
                      <a:pt x="9" y="27"/>
                    </a:lnTo>
                    <a:lnTo>
                      <a:pt x="18" y="53"/>
                    </a:lnTo>
                    <a:lnTo>
                      <a:pt x="27" y="80"/>
                    </a:lnTo>
                    <a:lnTo>
                      <a:pt x="44" y="98"/>
                    </a:lnTo>
                    <a:lnTo>
                      <a:pt x="53" y="124"/>
                    </a:lnTo>
                    <a:lnTo>
                      <a:pt x="71" y="151"/>
                    </a:lnTo>
                    <a:lnTo>
                      <a:pt x="89" y="168"/>
                    </a:lnTo>
                    <a:lnTo>
                      <a:pt x="97" y="186"/>
                    </a:lnTo>
                    <a:lnTo>
                      <a:pt x="115" y="177"/>
                    </a:lnTo>
                    <a:lnTo>
                      <a:pt x="97" y="160"/>
                    </a:lnTo>
                    <a:lnTo>
                      <a:pt x="80" y="142"/>
                    </a:lnTo>
                    <a:lnTo>
                      <a:pt x="62" y="115"/>
                    </a:lnTo>
                    <a:lnTo>
                      <a:pt x="53" y="98"/>
                    </a:lnTo>
                    <a:lnTo>
                      <a:pt x="44" y="71"/>
                    </a:lnTo>
                    <a:lnTo>
                      <a:pt x="27" y="53"/>
                    </a:lnTo>
                    <a:lnTo>
                      <a:pt x="18" y="27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Freeform 38"/>
              <p:cNvSpPr>
                <a:spLocks/>
              </p:cNvSpPr>
              <p:nvPr/>
            </p:nvSpPr>
            <p:spPr bwMode="auto">
              <a:xfrm>
                <a:off x="1648" y="1447"/>
                <a:ext cx="56" cy="86"/>
              </a:xfrm>
              <a:custGeom>
                <a:avLst/>
                <a:gdLst>
                  <a:gd name="T0" fmla="*/ 1 w 80"/>
                  <a:gd name="T1" fmla="*/ 0 h 115"/>
                  <a:gd name="T2" fmla="*/ 1 w 80"/>
                  <a:gd name="T3" fmla="*/ 0 h 115"/>
                  <a:gd name="T4" fmla="*/ 1 w 80"/>
                  <a:gd name="T5" fmla="*/ 1 h 115"/>
                  <a:gd name="T6" fmla="*/ 1 w 80"/>
                  <a:gd name="T7" fmla="*/ 1 h 115"/>
                  <a:gd name="T8" fmla="*/ 1 w 80"/>
                  <a:gd name="T9" fmla="*/ 1 h 115"/>
                  <a:gd name="T10" fmla="*/ 1 w 80"/>
                  <a:gd name="T11" fmla="*/ 1 h 115"/>
                  <a:gd name="T12" fmla="*/ 1 w 80"/>
                  <a:gd name="T13" fmla="*/ 1 h 115"/>
                  <a:gd name="T14" fmla="*/ 1 w 80"/>
                  <a:gd name="T15" fmla="*/ 1 h 115"/>
                  <a:gd name="T16" fmla="*/ 0 w 80"/>
                  <a:gd name="T17" fmla="*/ 1 h 115"/>
                  <a:gd name="T18" fmla="*/ 1 w 80"/>
                  <a:gd name="T19" fmla="*/ 1 h 115"/>
                  <a:gd name="T20" fmla="*/ 1 w 80"/>
                  <a:gd name="T21" fmla="*/ 1 h 115"/>
                  <a:gd name="T22" fmla="*/ 1 w 80"/>
                  <a:gd name="T23" fmla="*/ 1 h 115"/>
                  <a:gd name="T24" fmla="*/ 1 w 80"/>
                  <a:gd name="T25" fmla="*/ 1 h 115"/>
                  <a:gd name="T26" fmla="*/ 1 w 80"/>
                  <a:gd name="T27" fmla="*/ 1 h 115"/>
                  <a:gd name="T28" fmla="*/ 1 w 80"/>
                  <a:gd name="T29" fmla="*/ 1 h 115"/>
                  <a:gd name="T30" fmla="*/ 1 w 80"/>
                  <a:gd name="T31" fmla="*/ 1 h 115"/>
                  <a:gd name="T32" fmla="*/ 1 w 80"/>
                  <a:gd name="T33" fmla="*/ 1 h 115"/>
                  <a:gd name="T34" fmla="*/ 1 w 80"/>
                  <a:gd name="T35" fmla="*/ 1 h 115"/>
                  <a:gd name="T36" fmla="*/ 1 w 80"/>
                  <a:gd name="T37" fmla="*/ 1 h 115"/>
                  <a:gd name="T38" fmla="*/ 1 w 80"/>
                  <a:gd name="T39" fmla="*/ 1 h 115"/>
                  <a:gd name="T40" fmla="*/ 1 w 80"/>
                  <a:gd name="T41" fmla="*/ 0 h 1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0" h="115">
                    <a:moveTo>
                      <a:pt x="71" y="0"/>
                    </a:moveTo>
                    <a:lnTo>
                      <a:pt x="71" y="0"/>
                    </a:lnTo>
                    <a:lnTo>
                      <a:pt x="62" y="9"/>
                    </a:lnTo>
                    <a:lnTo>
                      <a:pt x="44" y="18"/>
                    </a:lnTo>
                    <a:lnTo>
                      <a:pt x="36" y="26"/>
                    </a:lnTo>
                    <a:lnTo>
                      <a:pt x="18" y="44"/>
                    </a:lnTo>
                    <a:lnTo>
                      <a:pt x="9" y="62"/>
                    </a:lnTo>
                    <a:lnTo>
                      <a:pt x="9" y="80"/>
                    </a:lnTo>
                    <a:lnTo>
                      <a:pt x="0" y="97"/>
                    </a:lnTo>
                    <a:lnTo>
                      <a:pt x="9" y="115"/>
                    </a:lnTo>
                    <a:lnTo>
                      <a:pt x="18" y="115"/>
                    </a:lnTo>
                    <a:lnTo>
                      <a:pt x="18" y="97"/>
                    </a:lnTo>
                    <a:lnTo>
                      <a:pt x="18" y="80"/>
                    </a:lnTo>
                    <a:lnTo>
                      <a:pt x="27" y="62"/>
                    </a:lnTo>
                    <a:lnTo>
                      <a:pt x="36" y="53"/>
                    </a:lnTo>
                    <a:lnTo>
                      <a:pt x="44" y="35"/>
                    </a:lnTo>
                    <a:lnTo>
                      <a:pt x="53" y="26"/>
                    </a:lnTo>
                    <a:lnTo>
                      <a:pt x="62" y="18"/>
                    </a:lnTo>
                    <a:lnTo>
                      <a:pt x="80" y="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Freeform 39"/>
              <p:cNvSpPr>
                <a:spLocks/>
              </p:cNvSpPr>
              <p:nvPr/>
            </p:nvSpPr>
            <p:spPr bwMode="auto">
              <a:xfrm>
                <a:off x="1698" y="1447"/>
                <a:ext cx="61" cy="86"/>
              </a:xfrm>
              <a:custGeom>
                <a:avLst/>
                <a:gdLst>
                  <a:gd name="T0" fmla="*/ 1 w 88"/>
                  <a:gd name="T1" fmla="*/ 1 h 115"/>
                  <a:gd name="T2" fmla="*/ 1 w 88"/>
                  <a:gd name="T3" fmla="*/ 1 h 115"/>
                  <a:gd name="T4" fmla="*/ 1 w 88"/>
                  <a:gd name="T5" fmla="*/ 1 h 115"/>
                  <a:gd name="T6" fmla="*/ 1 w 88"/>
                  <a:gd name="T7" fmla="*/ 1 h 115"/>
                  <a:gd name="T8" fmla="*/ 1 w 88"/>
                  <a:gd name="T9" fmla="*/ 1 h 115"/>
                  <a:gd name="T10" fmla="*/ 1 w 88"/>
                  <a:gd name="T11" fmla="*/ 1 h 115"/>
                  <a:gd name="T12" fmla="*/ 1 w 88"/>
                  <a:gd name="T13" fmla="*/ 1 h 115"/>
                  <a:gd name="T14" fmla="*/ 1 w 88"/>
                  <a:gd name="T15" fmla="*/ 0 h 115"/>
                  <a:gd name="T16" fmla="*/ 1 w 88"/>
                  <a:gd name="T17" fmla="*/ 0 h 115"/>
                  <a:gd name="T18" fmla="*/ 0 w 88"/>
                  <a:gd name="T19" fmla="*/ 0 h 115"/>
                  <a:gd name="T20" fmla="*/ 1 w 88"/>
                  <a:gd name="T21" fmla="*/ 1 h 115"/>
                  <a:gd name="T22" fmla="*/ 1 w 88"/>
                  <a:gd name="T23" fmla="*/ 1 h 115"/>
                  <a:gd name="T24" fmla="*/ 1 w 88"/>
                  <a:gd name="T25" fmla="*/ 1 h 115"/>
                  <a:gd name="T26" fmla="*/ 1 w 88"/>
                  <a:gd name="T27" fmla="*/ 1 h 115"/>
                  <a:gd name="T28" fmla="*/ 1 w 88"/>
                  <a:gd name="T29" fmla="*/ 1 h 115"/>
                  <a:gd name="T30" fmla="*/ 1 w 88"/>
                  <a:gd name="T31" fmla="*/ 1 h 115"/>
                  <a:gd name="T32" fmla="*/ 1 w 88"/>
                  <a:gd name="T33" fmla="*/ 1 h 115"/>
                  <a:gd name="T34" fmla="*/ 1 w 88"/>
                  <a:gd name="T35" fmla="*/ 1 h 115"/>
                  <a:gd name="T36" fmla="*/ 1 w 88"/>
                  <a:gd name="T37" fmla="*/ 1 h 115"/>
                  <a:gd name="T38" fmla="*/ 1 w 88"/>
                  <a:gd name="T39" fmla="*/ 1 h 115"/>
                  <a:gd name="T40" fmla="*/ 1 w 88"/>
                  <a:gd name="T41" fmla="*/ 1 h 1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8" h="115">
                    <a:moveTo>
                      <a:pt x="88" y="115"/>
                    </a:moveTo>
                    <a:lnTo>
                      <a:pt x="88" y="115"/>
                    </a:lnTo>
                    <a:lnTo>
                      <a:pt x="88" y="97"/>
                    </a:lnTo>
                    <a:lnTo>
                      <a:pt x="80" y="71"/>
                    </a:lnTo>
                    <a:lnTo>
                      <a:pt x="80" y="53"/>
                    </a:lnTo>
                    <a:lnTo>
                      <a:pt x="71" y="35"/>
                    </a:lnTo>
                    <a:lnTo>
                      <a:pt x="53" y="18"/>
                    </a:lnTo>
                    <a:lnTo>
                      <a:pt x="44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9" y="9"/>
                    </a:lnTo>
                    <a:lnTo>
                      <a:pt x="18" y="9"/>
                    </a:lnTo>
                    <a:lnTo>
                      <a:pt x="35" y="18"/>
                    </a:lnTo>
                    <a:lnTo>
                      <a:pt x="44" y="26"/>
                    </a:lnTo>
                    <a:lnTo>
                      <a:pt x="53" y="44"/>
                    </a:lnTo>
                    <a:lnTo>
                      <a:pt x="62" y="53"/>
                    </a:lnTo>
                    <a:lnTo>
                      <a:pt x="71" y="80"/>
                    </a:lnTo>
                    <a:lnTo>
                      <a:pt x="71" y="97"/>
                    </a:lnTo>
                    <a:lnTo>
                      <a:pt x="71" y="115"/>
                    </a:lnTo>
                    <a:lnTo>
                      <a:pt x="88" y="1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Freeform 40"/>
              <p:cNvSpPr>
                <a:spLocks/>
              </p:cNvSpPr>
              <p:nvPr/>
            </p:nvSpPr>
            <p:spPr bwMode="auto">
              <a:xfrm>
                <a:off x="1741" y="1533"/>
                <a:ext cx="18" cy="140"/>
              </a:xfrm>
              <a:custGeom>
                <a:avLst/>
                <a:gdLst>
                  <a:gd name="T0" fmla="*/ 1 w 26"/>
                  <a:gd name="T1" fmla="*/ 3 h 186"/>
                  <a:gd name="T2" fmla="*/ 1 w 26"/>
                  <a:gd name="T3" fmla="*/ 3 h 186"/>
                  <a:gd name="T4" fmla="*/ 1 w 26"/>
                  <a:gd name="T5" fmla="*/ 2 h 186"/>
                  <a:gd name="T6" fmla="*/ 1 w 26"/>
                  <a:gd name="T7" fmla="*/ 2 h 186"/>
                  <a:gd name="T8" fmla="*/ 1 w 26"/>
                  <a:gd name="T9" fmla="*/ 2 h 186"/>
                  <a:gd name="T10" fmla="*/ 1 w 26"/>
                  <a:gd name="T11" fmla="*/ 0 h 186"/>
                  <a:gd name="T12" fmla="*/ 1 w 26"/>
                  <a:gd name="T13" fmla="*/ 0 h 186"/>
                  <a:gd name="T14" fmla="*/ 1 w 26"/>
                  <a:gd name="T15" fmla="*/ 2 h 186"/>
                  <a:gd name="T16" fmla="*/ 1 w 26"/>
                  <a:gd name="T17" fmla="*/ 2 h 186"/>
                  <a:gd name="T18" fmla="*/ 1 w 26"/>
                  <a:gd name="T19" fmla="*/ 2 h 186"/>
                  <a:gd name="T20" fmla="*/ 0 w 26"/>
                  <a:gd name="T21" fmla="*/ 3 h 186"/>
                  <a:gd name="T22" fmla="*/ 0 w 26"/>
                  <a:gd name="T23" fmla="*/ 3 h 186"/>
                  <a:gd name="T24" fmla="*/ 1 w 26"/>
                  <a:gd name="T25" fmla="*/ 3 h 1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6" h="186">
                    <a:moveTo>
                      <a:pt x="9" y="186"/>
                    </a:moveTo>
                    <a:lnTo>
                      <a:pt x="9" y="186"/>
                    </a:lnTo>
                    <a:lnTo>
                      <a:pt x="18" y="142"/>
                    </a:lnTo>
                    <a:lnTo>
                      <a:pt x="26" y="89"/>
                    </a:lnTo>
                    <a:lnTo>
                      <a:pt x="26" y="44"/>
                    </a:lnTo>
                    <a:lnTo>
                      <a:pt x="26" y="0"/>
                    </a:lnTo>
                    <a:lnTo>
                      <a:pt x="9" y="0"/>
                    </a:lnTo>
                    <a:lnTo>
                      <a:pt x="9" y="44"/>
                    </a:lnTo>
                    <a:lnTo>
                      <a:pt x="9" y="89"/>
                    </a:lnTo>
                    <a:lnTo>
                      <a:pt x="9" y="142"/>
                    </a:lnTo>
                    <a:lnTo>
                      <a:pt x="0" y="177"/>
                    </a:lnTo>
                    <a:lnTo>
                      <a:pt x="9" y="1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Freeform 41"/>
              <p:cNvSpPr>
                <a:spLocks/>
              </p:cNvSpPr>
              <p:nvPr/>
            </p:nvSpPr>
            <p:spPr bwMode="auto">
              <a:xfrm>
                <a:off x="1722" y="1666"/>
                <a:ext cx="25" cy="14"/>
              </a:xfrm>
              <a:custGeom>
                <a:avLst/>
                <a:gdLst>
                  <a:gd name="T0" fmla="*/ 0 w 36"/>
                  <a:gd name="T1" fmla="*/ 2 h 18"/>
                  <a:gd name="T2" fmla="*/ 0 w 36"/>
                  <a:gd name="T3" fmla="*/ 2 h 18"/>
                  <a:gd name="T4" fmla="*/ 1 w 36"/>
                  <a:gd name="T5" fmla="*/ 2 h 18"/>
                  <a:gd name="T6" fmla="*/ 1 w 36"/>
                  <a:gd name="T7" fmla="*/ 2 h 18"/>
                  <a:gd name="T8" fmla="*/ 1 w 36"/>
                  <a:gd name="T9" fmla="*/ 2 h 18"/>
                  <a:gd name="T10" fmla="*/ 1 w 36"/>
                  <a:gd name="T11" fmla="*/ 2 h 18"/>
                  <a:gd name="T12" fmla="*/ 1 w 36"/>
                  <a:gd name="T13" fmla="*/ 0 h 18"/>
                  <a:gd name="T14" fmla="*/ 1 w 36"/>
                  <a:gd name="T15" fmla="*/ 0 h 18"/>
                  <a:gd name="T16" fmla="*/ 1 w 36"/>
                  <a:gd name="T17" fmla="*/ 0 h 18"/>
                  <a:gd name="T18" fmla="*/ 1 w 36"/>
                  <a:gd name="T19" fmla="*/ 0 h 18"/>
                  <a:gd name="T20" fmla="*/ 1 w 36"/>
                  <a:gd name="T21" fmla="*/ 2 h 18"/>
                  <a:gd name="T22" fmla="*/ 1 w 36"/>
                  <a:gd name="T23" fmla="*/ 0 h 18"/>
                  <a:gd name="T24" fmla="*/ 0 w 36"/>
                  <a:gd name="T25" fmla="*/ 2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6" h="18">
                    <a:moveTo>
                      <a:pt x="0" y="9"/>
                    </a:moveTo>
                    <a:lnTo>
                      <a:pt x="0" y="9"/>
                    </a:lnTo>
                    <a:lnTo>
                      <a:pt x="18" y="18"/>
                    </a:lnTo>
                    <a:lnTo>
                      <a:pt x="27" y="18"/>
                    </a:lnTo>
                    <a:lnTo>
                      <a:pt x="36" y="9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9"/>
                    </a:lnTo>
                    <a:lnTo>
                      <a:pt x="18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Freeform 42"/>
              <p:cNvSpPr>
                <a:spLocks/>
              </p:cNvSpPr>
              <p:nvPr/>
            </p:nvSpPr>
            <p:spPr bwMode="auto">
              <a:xfrm>
                <a:off x="2269" y="1447"/>
                <a:ext cx="113" cy="212"/>
              </a:xfrm>
              <a:custGeom>
                <a:avLst/>
                <a:gdLst>
                  <a:gd name="T0" fmla="*/ 1 w 160"/>
                  <a:gd name="T1" fmla="*/ 3 h 283"/>
                  <a:gd name="T2" fmla="*/ 0 w 160"/>
                  <a:gd name="T3" fmla="*/ 3 h 283"/>
                  <a:gd name="T4" fmla="*/ 0 w 160"/>
                  <a:gd name="T5" fmla="*/ 2 h 283"/>
                  <a:gd name="T6" fmla="*/ 1 w 160"/>
                  <a:gd name="T7" fmla="*/ 1 h 283"/>
                  <a:gd name="T8" fmla="*/ 1 w 160"/>
                  <a:gd name="T9" fmla="*/ 1 h 283"/>
                  <a:gd name="T10" fmla="*/ 1 w 160"/>
                  <a:gd name="T11" fmla="*/ 1 h 283"/>
                  <a:gd name="T12" fmla="*/ 1 w 160"/>
                  <a:gd name="T13" fmla="*/ 1 h 283"/>
                  <a:gd name="T14" fmla="*/ 1 w 160"/>
                  <a:gd name="T15" fmla="*/ 1 h 283"/>
                  <a:gd name="T16" fmla="*/ 1 w 160"/>
                  <a:gd name="T17" fmla="*/ 1 h 283"/>
                  <a:gd name="T18" fmla="*/ 1 w 160"/>
                  <a:gd name="T19" fmla="*/ 1 h 283"/>
                  <a:gd name="T20" fmla="*/ 1 w 160"/>
                  <a:gd name="T21" fmla="*/ 0 h 283"/>
                  <a:gd name="T22" fmla="*/ 1 w 160"/>
                  <a:gd name="T23" fmla="*/ 0 h 283"/>
                  <a:gd name="T24" fmla="*/ 1 w 160"/>
                  <a:gd name="T25" fmla="*/ 0 h 283"/>
                  <a:gd name="T26" fmla="*/ 1 w 160"/>
                  <a:gd name="T27" fmla="*/ 1 h 283"/>
                  <a:gd name="T28" fmla="*/ 1 w 160"/>
                  <a:gd name="T29" fmla="*/ 1 h 283"/>
                  <a:gd name="T30" fmla="*/ 1 w 160"/>
                  <a:gd name="T31" fmla="*/ 1 h 283"/>
                  <a:gd name="T32" fmla="*/ 1 w 160"/>
                  <a:gd name="T33" fmla="*/ 1 h 283"/>
                  <a:gd name="T34" fmla="*/ 1 w 160"/>
                  <a:gd name="T35" fmla="*/ 1 h 283"/>
                  <a:gd name="T36" fmla="*/ 1 w 160"/>
                  <a:gd name="T37" fmla="*/ 1 h 283"/>
                  <a:gd name="T38" fmla="*/ 1 w 160"/>
                  <a:gd name="T39" fmla="*/ 1 h 283"/>
                  <a:gd name="T40" fmla="*/ 1 w 160"/>
                  <a:gd name="T41" fmla="*/ 1 h 283"/>
                  <a:gd name="T42" fmla="*/ 1 w 160"/>
                  <a:gd name="T43" fmla="*/ 2 h 283"/>
                  <a:gd name="T44" fmla="*/ 1 w 160"/>
                  <a:gd name="T45" fmla="*/ 2 h 283"/>
                  <a:gd name="T46" fmla="*/ 1 w 160"/>
                  <a:gd name="T47" fmla="*/ 2 h 283"/>
                  <a:gd name="T48" fmla="*/ 1 w 160"/>
                  <a:gd name="T49" fmla="*/ 3 h 283"/>
                  <a:gd name="T50" fmla="*/ 1 w 160"/>
                  <a:gd name="T51" fmla="*/ 3 h 283"/>
                  <a:gd name="T52" fmla="*/ 1 w 160"/>
                  <a:gd name="T53" fmla="*/ 3 h 283"/>
                  <a:gd name="T54" fmla="*/ 1 w 160"/>
                  <a:gd name="T55" fmla="*/ 3 h 283"/>
                  <a:gd name="T56" fmla="*/ 1 w 160"/>
                  <a:gd name="T57" fmla="*/ 4 h 283"/>
                  <a:gd name="T58" fmla="*/ 1 w 160"/>
                  <a:gd name="T59" fmla="*/ 4 h 283"/>
                  <a:gd name="T60" fmla="*/ 1 w 160"/>
                  <a:gd name="T61" fmla="*/ 4 h 283"/>
                  <a:gd name="T62" fmla="*/ 1 w 160"/>
                  <a:gd name="T63" fmla="*/ 4 h 283"/>
                  <a:gd name="T64" fmla="*/ 1 w 160"/>
                  <a:gd name="T65" fmla="*/ 3 h 28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60" h="283">
                    <a:moveTo>
                      <a:pt x="9" y="275"/>
                    </a:moveTo>
                    <a:lnTo>
                      <a:pt x="0" y="221"/>
                    </a:lnTo>
                    <a:lnTo>
                      <a:pt x="0" y="168"/>
                    </a:lnTo>
                    <a:lnTo>
                      <a:pt x="9" y="124"/>
                    </a:lnTo>
                    <a:lnTo>
                      <a:pt x="18" y="71"/>
                    </a:lnTo>
                    <a:lnTo>
                      <a:pt x="27" y="53"/>
                    </a:lnTo>
                    <a:lnTo>
                      <a:pt x="36" y="35"/>
                    </a:lnTo>
                    <a:lnTo>
                      <a:pt x="44" y="26"/>
                    </a:lnTo>
                    <a:lnTo>
                      <a:pt x="62" y="18"/>
                    </a:lnTo>
                    <a:lnTo>
                      <a:pt x="80" y="9"/>
                    </a:lnTo>
                    <a:lnTo>
                      <a:pt x="98" y="0"/>
                    </a:lnTo>
                    <a:lnTo>
                      <a:pt x="115" y="0"/>
                    </a:lnTo>
                    <a:lnTo>
                      <a:pt x="124" y="0"/>
                    </a:lnTo>
                    <a:lnTo>
                      <a:pt x="142" y="9"/>
                    </a:lnTo>
                    <a:lnTo>
                      <a:pt x="151" y="26"/>
                    </a:lnTo>
                    <a:lnTo>
                      <a:pt x="160" y="35"/>
                    </a:lnTo>
                    <a:lnTo>
                      <a:pt x="160" y="62"/>
                    </a:lnTo>
                    <a:lnTo>
                      <a:pt x="160" y="80"/>
                    </a:lnTo>
                    <a:lnTo>
                      <a:pt x="151" y="97"/>
                    </a:lnTo>
                    <a:lnTo>
                      <a:pt x="142" y="115"/>
                    </a:lnTo>
                    <a:lnTo>
                      <a:pt x="133" y="142"/>
                    </a:lnTo>
                    <a:lnTo>
                      <a:pt x="124" y="159"/>
                    </a:lnTo>
                    <a:lnTo>
                      <a:pt x="115" y="177"/>
                    </a:lnTo>
                    <a:lnTo>
                      <a:pt x="98" y="195"/>
                    </a:lnTo>
                    <a:lnTo>
                      <a:pt x="89" y="213"/>
                    </a:lnTo>
                    <a:lnTo>
                      <a:pt x="71" y="230"/>
                    </a:lnTo>
                    <a:lnTo>
                      <a:pt x="62" y="248"/>
                    </a:lnTo>
                    <a:lnTo>
                      <a:pt x="44" y="266"/>
                    </a:lnTo>
                    <a:lnTo>
                      <a:pt x="36" y="283"/>
                    </a:lnTo>
                    <a:lnTo>
                      <a:pt x="27" y="283"/>
                    </a:lnTo>
                    <a:lnTo>
                      <a:pt x="18" y="283"/>
                    </a:lnTo>
                    <a:lnTo>
                      <a:pt x="9" y="275"/>
                    </a:lnTo>
                    <a:close/>
                  </a:path>
                </a:pathLst>
              </a:custGeom>
              <a:solidFill>
                <a:srgbClr val="CC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Freeform 43"/>
              <p:cNvSpPr>
                <a:spLocks/>
              </p:cNvSpPr>
              <p:nvPr/>
            </p:nvSpPr>
            <p:spPr bwMode="auto">
              <a:xfrm>
                <a:off x="2263" y="1493"/>
                <a:ext cx="25" cy="166"/>
              </a:xfrm>
              <a:custGeom>
                <a:avLst/>
                <a:gdLst>
                  <a:gd name="T0" fmla="*/ 1 w 36"/>
                  <a:gd name="T1" fmla="*/ 0 h 221"/>
                  <a:gd name="T2" fmla="*/ 1 w 36"/>
                  <a:gd name="T3" fmla="*/ 0 h 221"/>
                  <a:gd name="T4" fmla="*/ 1 w 36"/>
                  <a:gd name="T5" fmla="*/ 2 h 221"/>
                  <a:gd name="T6" fmla="*/ 0 w 36"/>
                  <a:gd name="T7" fmla="*/ 2 h 221"/>
                  <a:gd name="T8" fmla="*/ 1 w 36"/>
                  <a:gd name="T9" fmla="*/ 3 h 221"/>
                  <a:gd name="T10" fmla="*/ 1 w 36"/>
                  <a:gd name="T11" fmla="*/ 4 h 221"/>
                  <a:gd name="T12" fmla="*/ 1 w 36"/>
                  <a:gd name="T13" fmla="*/ 4 h 221"/>
                  <a:gd name="T14" fmla="*/ 1 w 36"/>
                  <a:gd name="T15" fmla="*/ 3 h 221"/>
                  <a:gd name="T16" fmla="*/ 1 w 36"/>
                  <a:gd name="T17" fmla="*/ 2 h 221"/>
                  <a:gd name="T18" fmla="*/ 1 w 36"/>
                  <a:gd name="T19" fmla="*/ 2 h 221"/>
                  <a:gd name="T20" fmla="*/ 1 w 36"/>
                  <a:gd name="T21" fmla="*/ 2 h 221"/>
                  <a:gd name="T22" fmla="*/ 1 w 36"/>
                  <a:gd name="T23" fmla="*/ 2 h 221"/>
                  <a:gd name="T24" fmla="*/ 1 w 36"/>
                  <a:gd name="T25" fmla="*/ 0 h 2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6" h="221">
                    <a:moveTo>
                      <a:pt x="18" y="0"/>
                    </a:moveTo>
                    <a:lnTo>
                      <a:pt x="18" y="0"/>
                    </a:lnTo>
                    <a:lnTo>
                      <a:pt x="9" y="62"/>
                    </a:lnTo>
                    <a:lnTo>
                      <a:pt x="0" y="106"/>
                    </a:lnTo>
                    <a:lnTo>
                      <a:pt x="9" y="159"/>
                    </a:lnTo>
                    <a:lnTo>
                      <a:pt x="9" y="221"/>
                    </a:lnTo>
                    <a:lnTo>
                      <a:pt x="27" y="213"/>
                    </a:lnTo>
                    <a:lnTo>
                      <a:pt x="18" y="159"/>
                    </a:lnTo>
                    <a:lnTo>
                      <a:pt x="18" y="106"/>
                    </a:lnTo>
                    <a:lnTo>
                      <a:pt x="18" y="62"/>
                    </a:lnTo>
                    <a:lnTo>
                      <a:pt x="36" y="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Freeform 44"/>
              <p:cNvSpPr>
                <a:spLocks/>
              </p:cNvSpPr>
              <p:nvPr/>
            </p:nvSpPr>
            <p:spPr bwMode="auto">
              <a:xfrm>
                <a:off x="2276" y="1440"/>
                <a:ext cx="80" cy="60"/>
              </a:xfrm>
              <a:custGeom>
                <a:avLst/>
                <a:gdLst>
                  <a:gd name="T0" fmla="*/ 1 w 115"/>
                  <a:gd name="T1" fmla="*/ 2 h 80"/>
                  <a:gd name="T2" fmla="*/ 1 w 115"/>
                  <a:gd name="T3" fmla="*/ 2 h 80"/>
                  <a:gd name="T4" fmla="*/ 1 w 115"/>
                  <a:gd name="T5" fmla="*/ 0 h 80"/>
                  <a:gd name="T6" fmla="*/ 1 w 115"/>
                  <a:gd name="T7" fmla="*/ 2 h 80"/>
                  <a:gd name="T8" fmla="*/ 1 w 115"/>
                  <a:gd name="T9" fmla="*/ 2 h 80"/>
                  <a:gd name="T10" fmla="*/ 1 w 115"/>
                  <a:gd name="T11" fmla="*/ 2 h 80"/>
                  <a:gd name="T12" fmla="*/ 1 w 115"/>
                  <a:gd name="T13" fmla="*/ 2 h 80"/>
                  <a:gd name="T14" fmla="*/ 1 w 115"/>
                  <a:gd name="T15" fmla="*/ 2 h 80"/>
                  <a:gd name="T16" fmla="*/ 1 w 115"/>
                  <a:gd name="T17" fmla="*/ 2 h 80"/>
                  <a:gd name="T18" fmla="*/ 0 w 115"/>
                  <a:gd name="T19" fmla="*/ 2 h 80"/>
                  <a:gd name="T20" fmla="*/ 1 w 115"/>
                  <a:gd name="T21" fmla="*/ 2 h 80"/>
                  <a:gd name="T22" fmla="*/ 1 w 115"/>
                  <a:gd name="T23" fmla="*/ 2 h 80"/>
                  <a:gd name="T24" fmla="*/ 1 w 115"/>
                  <a:gd name="T25" fmla="*/ 2 h 80"/>
                  <a:gd name="T26" fmla="*/ 1 w 115"/>
                  <a:gd name="T27" fmla="*/ 2 h 80"/>
                  <a:gd name="T28" fmla="*/ 1 w 115"/>
                  <a:gd name="T29" fmla="*/ 2 h 80"/>
                  <a:gd name="T30" fmla="*/ 1 w 115"/>
                  <a:gd name="T31" fmla="*/ 2 h 80"/>
                  <a:gd name="T32" fmla="*/ 1 w 115"/>
                  <a:gd name="T33" fmla="*/ 2 h 80"/>
                  <a:gd name="T34" fmla="*/ 1 w 115"/>
                  <a:gd name="T35" fmla="*/ 2 h 80"/>
                  <a:gd name="T36" fmla="*/ 1 w 115"/>
                  <a:gd name="T37" fmla="*/ 2 h 80"/>
                  <a:gd name="T38" fmla="*/ 1 w 115"/>
                  <a:gd name="T39" fmla="*/ 2 h 80"/>
                  <a:gd name="T40" fmla="*/ 1 w 115"/>
                  <a:gd name="T41" fmla="*/ 2 h 8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5" h="80">
                    <a:moveTo>
                      <a:pt x="115" y="9"/>
                    </a:moveTo>
                    <a:lnTo>
                      <a:pt x="115" y="9"/>
                    </a:lnTo>
                    <a:lnTo>
                      <a:pt x="106" y="0"/>
                    </a:lnTo>
                    <a:lnTo>
                      <a:pt x="80" y="9"/>
                    </a:lnTo>
                    <a:lnTo>
                      <a:pt x="71" y="9"/>
                    </a:lnTo>
                    <a:lnTo>
                      <a:pt x="53" y="18"/>
                    </a:lnTo>
                    <a:lnTo>
                      <a:pt x="35" y="27"/>
                    </a:lnTo>
                    <a:lnTo>
                      <a:pt x="18" y="44"/>
                    </a:lnTo>
                    <a:lnTo>
                      <a:pt x="9" y="53"/>
                    </a:lnTo>
                    <a:lnTo>
                      <a:pt x="0" y="71"/>
                    </a:lnTo>
                    <a:lnTo>
                      <a:pt x="18" y="80"/>
                    </a:lnTo>
                    <a:lnTo>
                      <a:pt x="18" y="62"/>
                    </a:lnTo>
                    <a:lnTo>
                      <a:pt x="27" y="53"/>
                    </a:lnTo>
                    <a:lnTo>
                      <a:pt x="44" y="35"/>
                    </a:lnTo>
                    <a:lnTo>
                      <a:pt x="53" y="27"/>
                    </a:lnTo>
                    <a:lnTo>
                      <a:pt x="71" y="27"/>
                    </a:lnTo>
                    <a:lnTo>
                      <a:pt x="89" y="18"/>
                    </a:lnTo>
                    <a:lnTo>
                      <a:pt x="106" y="18"/>
                    </a:lnTo>
                    <a:lnTo>
                      <a:pt x="115" y="18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Freeform 45"/>
              <p:cNvSpPr>
                <a:spLocks/>
              </p:cNvSpPr>
              <p:nvPr/>
            </p:nvSpPr>
            <p:spPr bwMode="auto">
              <a:xfrm>
                <a:off x="2356" y="1447"/>
                <a:ext cx="31" cy="106"/>
              </a:xfrm>
              <a:custGeom>
                <a:avLst/>
                <a:gdLst>
                  <a:gd name="T0" fmla="*/ 1 w 44"/>
                  <a:gd name="T1" fmla="*/ 1 h 142"/>
                  <a:gd name="T2" fmla="*/ 1 w 44"/>
                  <a:gd name="T3" fmla="*/ 1 h 142"/>
                  <a:gd name="T4" fmla="*/ 1 w 44"/>
                  <a:gd name="T5" fmla="*/ 1 h 142"/>
                  <a:gd name="T6" fmla="*/ 1 w 44"/>
                  <a:gd name="T7" fmla="*/ 1 h 142"/>
                  <a:gd name="T8" fmla="*/ 1 w 44"/>
                  <a:gd name="T9" fmla="*/ 1 h 142"/>
                  <a:gd name="T10" fmla="*/ 1 w 44"/>
                  <a:gd name="T11" fmla="*/ 1 h 142"/>
                  <a:gd name="T12" fmla="*/ 1 w 44"/>
                  <a:gd name="T13" fmla="*/ 1 h 142"/>
                  <a:gd name="T14" fmla="*/ 1 w 44"/>
                  <a:gd name="T15" fmla="*/ 1 h 142"/>
                  <a:gd name="T16" fmla="*/ 1 w 44"/>
                  <a:gd name="T17" fmla="*/ 1 h 142"/>
                  <a:gd name="T18" fmla="*/ 0 w 44"/>
                  <a:gd name="T19" fmla="*/ 0 h 142"/>
                  <a:gd name="T20" fmla="*/ 0 w 44"/>
                  <a:gd name="T21" fmla="*/ 1 h 142"/>
                  <a:gd name="T22" fmla="*/ 1 w 44"/>
                  <a:gd name="T23" fmla="*/ 1 h 142"/>
                  <a:gd name="T24" fmla="*/ 1 w 44"/>
                  <a:gd name="T25" fmla="*/ 1 h 142"/>
                  <a:gd name="T26" fmla="*/ 1 w 44"/>
                  <a:gd name="T27" fmla="*/ 1 h 142"/>
                  <a:gd name="T28" fmla="*/ 1 w 44"/>
                  <a:gd name="T29" fmla="*/ 1 h 142"/>
                  <a:gd name="T30" fmla="*/ 1 w 44"/>
                  <a:gd name="T31" fmla="*/ 1 h 142"/>
                  <a:gd name="T32" fmla="*/ 1 w 44"/>
                  <a:gd name="T33" fmla="*/ 1 h 142"/>
                  <a:gd name="T34" fmla="*/ 1 w 44"/>
                  <a:gd name="T35" fmla="*/ 1 h 142"/>
                  <a:gd name="T36" fmla="*/ 1 w 44"/>
                  <a:gd name="T37" fmla="*/ 1 h 142"/>
                  <a:gd name="T38" fmla="*/ 1 w 44"/>
                  <a:gd name="T39" fmla="*/ 1 h 142"/>
                  <a:gd name="T40" fmla="*/ 1 w 44"/>
                  <a:gd name="T41" fmla="*/ 1 h 14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4" h="142">
                    <a:moveTo>
                      <a:pt x="18" y="142"/>
                    </a:moveTo>
                    <a:lnTo>
                      <a:pt x="18" y="142"/>
                    </a:lnTo>
                    <a:lnTo>
                      <a:pt x="27" y="124"/>
                    </a:lnTo>
                    <a:lnTo>
                      <a:pt x="36" y="97"/>
                    </a:lnTo>
                    <a:lnTo>
                      <a:pt x="36" y="80"/>
                    </a:lnTo>
                    <a:lnTo>
                      <a:pt x="44" y="62"/>
                    </a:lnTo>
                    <a:lnTo>
                      <a:pt x="36" y="35"/>
                    </a:lnTo>
                    <a:lnTo>
                      <a:pt x="36" y="18"/>
                    </a:lnTo>
                    <a:lnTo>
                      <a:pt x="18" y="9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9" y="18"/>
                    </a:lnTo>
                    <a:lnTo>
                      <a:pt x="18" y="26"/>
                    </a:lnTo>
                    <a:lnTo>
                      <a:pt x="27" y="44"/>
                    </a:lnTo>
                    <a:lnTo>
                      <a:pt x="27" y="62"/>
                    </a:lnTo>
                    <a:lnTo>
                      <a:pt x="27" y="80"/>
                    </a:lnTo>
                    <a:lnTo>
                      <a:pt x="18" y="97"/>
                    </a:lnTo>
                    <a:lnTo>
                      <a:pt x="18" y="115"/>
                    </a:lnTo>
                    <a:lnTo>
                      <a:pt x="9" y="133"/>
                    </a:lnTo>
                    <a:lnTo>
                      <a:pt x="18" y="1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Freeform 46"/>
              <p:cNvSpPr>
                <a:spLocks/>
              </p:cNvSpPr>
              <p:nvPr/>
            </p:nvSpPr>
            <p:spPr bwMode="auto">
              <a:xfrm>
                <a:off x="2288" y="1547"/>
                <a:ext cx="81" cy="119"/>
              </a:xfrm>
              <a:custGeom>
                <a:avLst/>
                <a:gdLst>
                  <a:gd name="T0" fmla="*/ 1 w 115"/>
                  <a:gd name="T1" fmla="*/ 2 h 159"/>
                  <a:gd name="T2" fmla="*/ 1 w 115"/>
                  <a:gd name="T3" fmla="*/ 2 h 159"/>
                  <a:gd name="T4" fmla="*/ 1 w 115"/>
                  <a:gd name="T5" fmla="*/ 1 h 159"/>
                  <a:gd name="T6" fmla="*/ 1 w 115"/>
                  <a:gd name="T7" fmla="*/ 1 h 159"/>
                  <a:gd name="T8" fmla="*/ 1 w 115"/>
                  <a:gd name="T9" fmla="*/ 1 h 159"/>
                  <a:gd name="T10" fmla="*/ 1 w 115"/>
                  <a:gd name="T11" fmla="*/ 1 h 159"/>
                  <a:gd name="T12" fmla="*/ 1 w 115"/>
                  <a:gd name="T13" fmla="*/ 1 h 159"/>
                  <a:gd name="T14" fmla="*/ 1 w 115"/>
                  <a:gd name="T15" fmla="*/ 1 h 159"/>
                  <a:gd name="T16" fmla="*/ 1 w 115"/>
                  <a:gd name="T17" fmla="*/ 1 h 159"/>
                  <a:gd name="T18" fmla="*/ 1 w 115"/>
                  <a:gd name="T19" fmla="*/ 1 h 159"/>
                  <a:gd name="T20" fmla="*/ 1 w 115"/>
                  <a:gd name="T21" fmla="*/ 0 h 159"/>
                  <a:gd name="T22" fmla="*/ 1 w 115"/>
                  <a:gd name="T23" fmla="*/ 1 h 159"/>
                  <a:gd name="T24" fmla="*/ 1 w 115"/>
                  <a:gd name="T25" fmla="*/ 1 h 159"/>
                  <a:gd name="T26" fmla="*/ 1 w 115"/>
                  <a:gd name="T27" fmla="*/ 1 h 159"/>
                  <a:gd name="T28" fmla="*/ 1 w 115"/>
                  <a:gd name="T29" fmla="*/ 1 h 159"/>
                  <a:gd name="T30" fmla="*/ 1 w 115"/>
                  <a:gd name="T31" fmla="*/ 1 h 159"/>
                  <a:gd name="T32" fmla="*/ 1 w 115"/>
                  <a:gd name="T33" fmla="*/ 1 h 159"/>
                  <a:gd name="T34" fmla="*/ 1 w 115"/>
                  <a:gd name="T35" fmla="*/ 1 h 159"/>
                  <a:gd name="T36" fmla="*/ 0 w 115"/>
                  <a:gd name="T37" fmla="*/ 1 h 159"/>
                  <a:gd name="T38" fmla="*/ 0 w 115"/>
                  <a:gd name="T39" fmla="*/ 1 h 159"/>
                  <a:gd name="T40" fmla="*/ 1 w 115"/>
                  <a:gd name="T41" fmla="*/ 2 h 1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5" h="159">
                    <a:moveTo>
                      <a:pt x="9" y="159"/>
                    </a:moveTo>
                    <a:lnTo>
                      <a:pt x="9" y="159"/>
                    </a:lnTo>
                    <a:lnTo>
                      <a:pt x="26" y="142"/>
                    </a:lnTo>
                    <a:lnTo>
                      <a:pt x="44" y="124"/>
                    </a:lnTo>
                    <a:lnTo>
                      <a:pt x="53" y="106"/>
                    </a:lnTo>
                    <a:lnTo>
                      <a:pt x="62" y="88"/>
                    </a:lnTo>
                    <a:lnTo>
                      <a:pt x="79" y="62"/>
                    </a:lnTo>
                    <a:lnTo>
                      <a:pt x="88" y="44"/>
                    </a:lnTo>
                    <a:lnTo>
                      <a:pt x="106" y="26"/>
                    </a:lnTo>
                    <a:lnTo>
                      <a:pt x="115" y="9"/>
                    </a:lnTo>
                    <a:lnTo>
                      <a:pt x="106" y="0"/>
                    </a:lnTo>
                    <a:lnTo>
                      <a:pt x="88" y="18"/>
                    </a:lnTo>
                    <a:lnTo>
                      <a:pt x="79" y="44"/>
                    </a:lnTo>
                    <a:lnTo>
                      <a:pt x="71" y="62"/>
                    </a:lnTo>
                    <a:lnTo>
                      <a:pt x="53" y="80"/>
                    </a:lnTo>
                    <a:lnTo>
                      <a:pt x="44" y="97"/>
                    </a:lnTo>
                    <a:lnTo>
                      <a:pt x="26" y="115"/>
                    </a:lnTo>
                    <a:lnTo>
                      <a:pt x="17" y="133"/>
                    </a:lnTo>
                    <a:lnTo>
                      <a:pt x="0" y="150"/>
                    </a:lnTo>
                    <a:lnTo>
                      <a:pt x="9" y="1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Freeform 47"/>
              <p:cNvSpPr>
                <a:spLocks/>
              </p:cNvSpPr>
              <p:nvPr/>
            </p:nvSpPr>
            <p:spPr bwMode="auto">
              <a:xfrm>
                <a:off x="2269" y="1653"/>
                <a:ext cx="26" cy="13"/>
              </a:xfrm>
              <a:custGeom>
                <a:avLst/>
                <a:gdLst>
                  <a:gd name="T0" fmla="*/ 0 w 36"/>
                  <a:gd name="T1" fmla="*/ 2 h 17"/>
                  <a:gd name="T2" fmla="*/ 0 w 36"/>
                  <a:gd name="T3" fmla="*/ 2 h 17"/>
                  <a:gd name="T4" fmla="*/ 1 w 36"/>
                  <a:gd name="T5" fmla="*/ 2 h 17"/>
                  <a:gd name="T6" fmla="*/ 1 w 36"/>
                  <a:gd name="T7" fmla="*/ 2 h 17"/>
                  <a:gd name="T8" fmla="*/ 1 w 36"/>
                  <a:gd name="T9" fmla="*/ 2 h 17"/>
                  <a:gd name="T10" fmla="*/ 1 w 36"/>
                  <a:gd name="T11" fmla="*/ 2 h 17"/>
                  <a:gd name="T12" fmla="*/ 1 w 36"/>
                  <a:gd name="T13" fmla="*/ 2 h 17"/>
                  <a:gd name="T14" fmla="*/ 1 w 36"/>
                  <a:gd name="T15" fmla="*/ 2 h 17"/>
                  <a:gd name="T16" fmla="*/ 1 w 36"/>
                  <a:gd name="T17" fmla="*/ 2 h 17"/>
                  <a:gd name="T18" fmla="*/ 1 w 36"/>
                  <a:gd name="T19" fmla="*/ 0 h 17"/>
                  <a:gd name="T20" fmla="*/ 1 w 36"/>
                  <a:gd name="T21" fmla="*/ 0 h 17"/>
                  <a:gd name="T22" fmla="*/ 1 w 36"/>
                  <a:gd name="T23" fmla="*/ 0 h 17"/>
                  <a:gd name="T24" fmla="*/ 0 w 36"/>
                  <a:gd name="T25" fmla="*/ 2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6" h="17">
                    <a:moveTo>
                      <a:pt x="0" y="8"/>
                    </a:moveTo>
                    <a:lnTo>
                      <a:pt x="0" y="8"/>
                    </a:lnTo>
                    <a:lnTo>
                      <a:pt x="9" y="17"/>
                    </a:lnTo>
                    <a:lnTo>
                      <a:pt x="18" y="17"/>
                    </a:lnTo>
                    <a:lnTo>
                      <a:pt x="27" y="17"/>
                    </a:lnTo>
                    <a:lnTo>
                      <a:pt x="36" y="17"/>
                    </a:lnTo>
                    <a:lnTo>
                      <a:pt x="27" y="8"/>
                    </a:lnTo>
                    <a:lnTo>
                      <a:pt x="18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Freeform 48"/>
              <p:cNvSpPr>
                <a:spLocks/>
              </p:cNvSpPr>
              <p:nvPr/>
            </p:nvSpPr>
            <p:spPr bwMode="auto">
              <a:xfrm>
                <a:off x="2282" y="1626"/>
                <a:ext cx="205" cy="114"/>
              </a:xfrm>
              <a:custGeom>
                <a:avLst/>
                <a:gdLst>
                  <a:gd name="T0" fmla="*/ 1 w 292"/>
                  <a:gd name="T1" fmla="*/ 2 h 151"/>
                  <a:gd name="T2" fmla="*/ 1 w 292"/>
                  <a:gd name="T3" fmla="*/ 2 h 151"/>
                  <a:gd name="T4" fmla="*/ 1 w 292"/>
                  <a:gd name="T5" fmla="*/ 2 h 151"/>
                  <a:gd name="T6" fmla="*/ 1 w 292"/>
                  <a:gd name="T7" fmla="*/ 2 h 151"/>
                  <a:gd name="T8" fmla="*/ 1 w 292"/>
                  <a:gd name="T9" fmla="*/ 2 h 151"/>
                  <a:gd name="T10" fmla="*/ 1 w 292"/>
                  <a:gd name="T11" fmla="*/ 0 h 151"/>
                  <a:gd name="T12" fmla="*/ 1 w 292"/>
                  <a:gd name="T13" fmla="*/ 0 h 151"/>
                  <a:gd name="T14" fmla="*/ 1 w 292"/>
                  <a:gd name="T15" fmla="*/ 0 h 151"/>
                  <a:gd name="T16" fmla="*/ 1 w 292"/>
                  <a:gd name="T17" fmla="*/ 0 h 151"/>
                  <a:gd name="T18" fmla="*/ 1 w 292"/>
                  <a:gd name="T19" fmla="*/ 0 h 151"/>
                  <a:gd name="T20" fmla="*/ 1 w 292"/>
                  <a:gd name="T21" fmla="*/ 0 h 151"/>
                  <a:gd name="T22" fmla="*/ 1 w 292"/>
                  <a:gd name="T23" fmla="*/ 0 h 151"/>
                  <a:gd name="T24" fmla="*/ 1 w 292"/>
                  <a:gd name="T25" fmla="*/ 0 h 151"/>
                  <a:gd name="T26" fmla="*/ 1 w 292"/>
                  <a:gd name="T27" fmla="*/ 0 h 151"/>
                  <a:gd name="T28" fmla="*/ 1 w 292"/>
                  <a:gd name="T29" fmla="*/ 0 h 151"/>
                  <a:gd name="T30" fmla="*/ 1 w 292"/>
                  <a:gd name="T31" fmla="*/ 2 h 151"/>
                  <a:gd name="T32" fmla="*/ 1 w 292"/>
                  <a:gd name="T33" fmla="*/ 2 h 151"/>
                  <a:gd name="T34" fmla="*/ 1 w 292"/>
                  <a:gd name="T35" fmla="*/ 2 h 151"/>
                  <a:gd name="T36" fmla="*/ 1 w 292"/>
                  <a:gd name="T37" fmla="*/ 2 h 151"/>
                  <a:gd name="T38" fmla="*/ 1 w 292"/>
                  <a:gd name="T39" fmla="*/ 2 h 151"/>
                  <a:gd name="T40" fmla="*/ 1 w 292"/>
                  <a:gd name="T41" fmla="*/ 2 h 151"/>
                  <a:gd name="T42" fmla="*/ 1 w 292"/>
                  <a:gd name="T43" fmla="*/ 2 h 151"/>
                  <a:gd name="T44" fmla="*/ 1 w 292"/>
                  <a:gd name="T45" fmla="*/ 2 h 151"/>
                  <a:gd name="T46" fmla="*/ 1 w 292"/>
                  <a:gd name="T47" fmla="*/ 2 h 151"/>
                  <a:gd name="T48" fmla="*/ 1 w 292"/>
                  <a:gd name="T49" fmla="*/ 2 h 151"/>
                  <a:gd name="T50" fmla="*/ 1 w 292"/>
                  <a:gd name="T51" fmla="*/ 2 h 151"/>
                  <a:gd name="T52" fmla="*/ 1 w 292"/>
                  <a:gd name="T53" fmla="*/ 2 h 151"/>
                  <a:gd name="T54" fmla="*/ 1 w 292"/>
                  <a:gd name="T55" fmla="*/ 2 h 151"/>
                  <a:gd name="T56" fmla="*/ 1 w 292"/>
                  <a:gd name="T57" fmla="*/ 2 h 151"/>
                  <a:gd name="T58" fmla="*/ 1 w 292"/>
                  <a:gd name="T59" fmla="*/ 2 h 151"/>
                  <a:gd name="T60" fmla="*/ 1 w 292"/>
                  <a:gd name="T61" fmla="*/ 2 h 151"/>
                  <a:gd name="T62" fmla="*/ 1 w 292"/>
                  <a:gd name="T63" fmla="*/ 2 h 151"/>
                  <a:gd name="T64" fmla="*/ 1 w 292"/>
                  <a:gd name="T65" fmla="*/ 2 h 151"/>
                  <a:gd name="T66" fmla="*/ 1 w 292"/>
                  <a:gd name="T67" fmla="*/ 2 h 151"/>
                  <a:gd name="T68" fmla="*/ 1 w 292"/>
                  <a:gd name="T69" fmla="*/ 2 h 151"/>
                  <a:gd name="T70" fmla="*/ 1 w 292"/>
                  <a:gd name="T71" fmla="*/ 2 h 151"/>
                  <a:gd name="T72" fmla="*/ 1 w 292"/>
                  <a:gd name="T73" fmla="*/ 2 h 151"/>
                  <a:gd name="T74" fmla="*/ 1 w 292"/>
                  <a:gd name="T75" fmla="*/ 2 h 151"/>
                  <a:gd name="T76" fmla="*/ 1 w 292"/>
                  <a:gd name="T77" fmla="*/ 2 h 151"/>
                  <a:gd name="T78" fmla="*/ 1 w 292"/>
                  <a:gd name="T79" fmla="*/ 2 h 151"/>
                  <a:gd name="T80" fmla="*/ 0 w 292"/>
                  <a:gd name="T81" fmla="*/ 2 h 151"/>
                  <a:gd name="T82" fmla="*/ 0 w 292"/>
                  <a:gd name="T83" fmla="*/ 2 h 151"/>
                  <a:gd name="T84" fmla="*/ 0 w 292"/>
                  <a:gd name="T85" fmla="*/ 2 h 151"/>
                  <a:gd name="T86" fmla="*/ 0 w 292"/>
                  <a:gd name="T87" fmla="*/ 2 h 151"/>
                  <a:gd name="T88" fmla="*/ 1 w 292"/>
                  <a:gd name="T89" fmla="*/ 2 h 15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92" h="151">
                    <a:moveTo>
                      <a:pt x="9" y="18"/>
                    </a:moveTo>
                    <a:lnTo>
                      <a:pt x="18" y="9"/>
                    </a:lnTo>
                    <a:lnTo>
                      <a:pt x="26" y="9"/>
                    </a:lnTo>
                    <a:lnTo>
                      <a:pt x="44" y="9"/>
                    </a:lnTo>
                    <a:lnTo>
                      <a:pt x="53" y="9"/>
                    </a:lnTo>
                    <a:lnTo>
                      <a:pt x="71" y="0"/>
                    </a:lnTo>
                    <a:lnTo>
                      <a:pt x="80" y="0"/>
                    </a:lnTo>
                    <a:lnTo>
                      <a:pt x="97" y="0"/>
                    </a:lnTo>
                    <a:lnTo>
                      <a:pt x="106" y="0"/>
                    </a:lnTo>
                    <a:lnTo>
                      <a:pt x="124" y="0"/>
                    </a:lnTo>
                    <a:lnTo>
                      <a:pt x="133" y="0"/>
                    </a:lnTo>
                    <a:lnTo>
                      <a:pt x="150" y="0"/>
                    </a:lnTo>
                    <a:lnTo>
                      <a:pt x="159" y="0"/>
                    </a:lnTo>
                    <a:lnTo>
                      <a:pt x="177" y="0"/>
                    </a:lnTo>
                    <a:lnTo>
                      <a:pt x="186" y="0"/>
                    </a:lnTo>
                    <a:lnTo>
                      <a:pt x="203" y="9"/>
                    </a:lnTo>
                    <a:lnTo>
                      <a:pt x="212" y="9"/>
                    </a:lnTo>
                    <a:lnTo>
                      <a:pt x="239" y="18"/>
                    </a:lnTo>
                    <a:lnTo>
                      <a:pt x="248" y="27"/>
                    </a:lnTo>
                    <a:lnTo>
                      <a:pt x="265" y="36"/>
                    </a:lnTo>
                    <a:lnTo>
                      <a:pt x="274" y="53"/>
                    </a:lnTo>
                    <a:lnTo>
                      <a:pt x="283" y="62"/>
                    </a:lnTo>
                    <a:lnTo>
                      <a:pt x="283" y="80"/>
                    </a:lnTo>
                    <a:lnTo>
                      <a:pt x="292" y="98"/>
                    </a:lnTo>
                    <a:lnTo>
                      <a:pt x="283" y="115"/>
                    </a:lnTo>
                    <a:lnTo>
                      <a:pt x="283" y="133"/>
                    </a:lnTo>
                    <a:lnTo>
                      <a:pt x="265" y="142"/>
                    </a:lnTo>
                    <a:lnTo>
                      <a:pt x="257" y="151"/>
                    </a:lnTo>
                    <a:lnTo>
                      <a:pt x="239" y="151"/>
                    </a:lnTo>
                    <a:lnTo>
                      <a:pt x="212" y="151"/>
                    </a:lnTo>
                    <a:lnTo>
                      <a:pt x="195" y="142"/>
                    </a:lnTo>
                    <a:lnTo>
                      <a:pt x="168" y="142"/>
                    </a:lnTo>
                    <a:lnTo>
                      <a:pt x="150" y="133"/>
                    </a:lnTo>
                    <a:lnTo>
                      <a:pt x="133" y="124"/>
                    </a:lnTo>
                    <a:lnTo>
                      <a:pt x="115" y="106"/>
                    </a:lnTo>
                    <a:lnTo>
                      <a:pt x="97" y="98"/>
                    </a:lnTo>
                    <a:lnTo>
                      <a:pt x="71" y="89"/>
                    </a:lnTo>
                    <a:lnTo>
                      <a:pt x="53" y="80"/>
                    </a:lnTo>
                    <a:lnTo>
                      <a:pt x="35" y="62"/>
                    </a:lnTo>
                    <a:lnTo>
                      <a:pt x="18" y="53"/>
                    </a:lnTo>
                    <a:lnTo>
                      <a:pt x="0" y="36"/>
                    </a:lnTo>
                    <a:lnTo>
                      <a:pt x="0" y="27"/>
                    </a:lnTo>
                    <a:lnTo>
                      <a:pt x="0" y="18"/>
                    </a:lnTo>
                    <a:lnTo>
                      <a:pt x="9" y="18"/>
                    </a:lnTo>
                    <a:close/>
                  </a:path>
                </a:pathLst>
              </a:custGeom>
              <a:solidFill>
                <a:srgbClr val="CC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Freeform 49"/>
              <p:cNvSpPr>
                <a:spLocks/>
              </p:cNvSpPr>
              <p:nvPr/>
            </p:nvSpPr>
            <p:spPr bwMode="auto">
              <a:xfrm>
                <a:off x="2282" y="1620"/>
                <a:ext cx="155" cy="20"/>
              </a:xfrm>
              <a:custGeom>
                <a:avLst/>
                <a:gdLst>
                  <a:gd name="T0" fmla="*/ 1 w 221"/>
                  <a:gd name="T1" fmla="*/ 1 h 27"/>
                  <a:gd name="T2" fmla="*/ 1 w 221"/>
                  <a:gd name="T3" fmla="*/ 1 h 27"/>
                  <a:gd name="T4" fmla="*/ 1 w 221"/>
                  <a:gd name="T5" fmla="*/ 1 h 27"/>
                  <a:gd name="T6" fmla="*/ 1 w 221"/>
                  <a:gd name="T7" fmla="*/ 1 h 27"/>
                  <a:gd name="T8" fmla="*/ 1 w 221"/>
                  <a:gd name="T9" fmla="*/ 1 h 27"/>
                  <a:gd name="T10" fmla="*/ 1 w 221"/>
                  <a:gd name="T11" fmla="*/ 0 h 27"/>
                  <a:gd name="T12" fmla="*/ 1 w 221"/>
                  <a:gd name="T13" fmla="*/ 0 h 27"/>
                  <a:gd name="T14" fmla="*/ 1 w 221"/>
                  <a:gd name="T15" fmla="*/ 0 h 27"/>
                  <a:gd name="T16" fmla="*/ 1 w 221"/>
                  <a:gd name="T17" fmla="*/ 0 h 27"/>
                  <a:gd name="T18" fmla="*/ 1 w 221"/>
                  <a:gd name="T19" fmla="*/ 0 h 27"/>
                  <a:gd name="T20" fmla="*/ 1 w 221"/>
                  <a:gd name="T21" fmla="*/ 0 h 27"/>
                  <a:gd name="T22" fmla="*/ 1 w 221"/>
                  <a:gd name="T23" fmla="*/ 1 h 27"/>
                  <a:gd name="T24" fmla="*/ 1 w 221"/>
                  <a:gd name="T25" fmla="*/ 1 h 27"/>
                  <a:gd name="T26" fmla="*/ 1 w 221"/>
                  <a:gd name="T27" fmla="*/ 1 h 27"/>
                  <a:gd name="T28" fmla="*/ 1 w 221"/>
                  <a:gd name="T29" fmla="*/ 1 h 27"/>
                  <a:gd name="T30" fmla="*/ 1 w 221"/>
                  <a:gd name="T31" fmla="*/ 1 h 27"/>
                  <a:gd name="T32" fmla="*/ 1 w 221"/>
                  <a:gd name="T33" fmla="*/ 1 h 27"/>
                  <a:gd name="T34" fmla="*/ 0 w 221"/>
                  <a:gd name="T35" fmla="*/ 1 h 27"/>
                  <a:gd name="T36" fmla="*/ 1 w 221"/>
                  <a:gd name="T37" fmla="*/ 1 h 27"/>
                  <a:gd name="T38" fmla="*/ 1 w 221"/>
                  <a:gd name="T39" fmla="*/ 1 h 27"/>
                  <a:gd name="T40" fmla="*/ 1 w 221"/>
                  <a:gd name="T41" fmla="*/ 1 h 27"/>
                  <a:gd name="T42" fmla="*/ 1 w 221"/>
                  <a:gd name="T43" fmla="*/ 1 h 27"/>
                  <a:gd name="T44" fmla="*/ 1 w 221"/>
                  <a:gd name="T45" fmla="*/ 1 h 27"/>
                  <a:gd name="T46" fmla="*/ 1 w 221"/>
                  <a:gd name="T47" fmla="*/ 1 h 27"/>
                  <a:gd name="T48" fmla="*/ 1 w 221"/>
                  <a:gd name="T49" fmla="*/ 1 h 27"/>
                  <a:gd name="T50" fmla="*/ 1 w 221"/>
                  <a:gd name="T51" fmla="*/ 1 h 27"/>
                  <a:gd name="T52" fmla="*/ 1 w 221"/>
                  <a:gd name="T53" fmla="*/ 1 h 27"/>
                  <a:gd name="T54" fmla="*/ 1 w 221"/>
                  <a:gd name="T55" fmla="*/ 1 h 27"/>
                  <a:gd name="T56" fmla="*/ 1 w 221"/>
                  <a:gd name="T57" fmla="*/ 1 h 27"/>
                  <a:gd name="T58" fmla="*/ 1 w 221"/>
                  <a:gd name="T59" fmla="*/ 1 h 27"/>
                  <a:gd name="T60" fmla="*/ 1 w 221"/>
                  <a:gd name="T61" fmla="*/ 1 h 27"/>
                  <a:gd name="T62" fmla="*/ 1 w 221"/>
                  <a:gd name="T63" fmla="*/ 1 h 27"/>
                  <a:gd name="T64" fmla="*/ 1 w 221"/>
                  <a:gd name="T65" fmla="*/ 1 h 27"/>
                  <a:gd name="T66" fmla="*/ 1 w 221"/>
                  <a:gd name="T67" fmla="*/ 1 h 27"/>
                  <a:gd name="T68" fmla="*/ 1 w 221"/>
                  <a:gd name="T69" fmla="*/ 1 h 27"/>
                  <a:gd name="T70" fmla="*/ 1 w 221"/>
                  <a:gd name="T71" fmla="*/ 1 h 27"/>
                  <a:gd name="T72" fmla="*/ 1 w 221"/>
                  <a:gd name="T73" fmla="*/ 1 h 2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21" h="27">
                    <a:moveTo>
                      <a:pt x="221" y="9"/>
                    </a:moveTo>
                    <a:lnTo>
                      <a:pt x="221" y="9"/>
                    </a:lnTo>
                    <a:lnTo>
                      <a:pt x="203" y="9"/>
                    </a:lnTo>
                    <a:lnTo>
                      <a:pt x="186" y="9"/>
                    </a:lnTo>
                    <a:lnTo>
                      <a:pt x="177" y="9"/>
                    </a:lnTo>
                    <a:lnTo>
                      <a:pt x="159" y="0"/>
                    </a:lnTo>
                    <a:lnTo>
                      <a:pt x="150" y="0"/>
                    </a:lnTo>
                    <a:lnTo>
                      <a:pt x="133" y="0"/>
                    </a:lnTo>
                    <a:lnTo>
                      <a:pt x="124" y="0"/>
                    </a:lnTo>
                    <a:lnTo>
                      <a:pt x="106" y="0"/>
                    </a:lnTo>
                    <a:lnTo>
                      <a:pt x="97" y="0"/>
                    </a:lnTo>
                    <a:lnTo>
                      <a:pt x="80" y="9"/>
                    </a:lnTo>
                    <a:lnTo>
                      <a:pt x="71" y="9"/>
                    </a:lnTo>
                    <a:lnTo>
                      <a:pt x="53" y="9"/>
                    </a:lnTo>
                    <a:lnTo>
                      <a:pt x="44" y="9"/>
                    </a:lnTo>
                    <a:lnTo>
                      <a:pt x="26" y="9"/>
                    </a:lnTo>
                    <a:lnTo>
                      <a:pt x="18" y="18"/>
                    </a:lnTo>
                    <a:lnTo>
                      <a:pt x="0" y="18"/>
                    </a:lnTo>
                    <a:lnTo>
                      <a:pt x="9" y="27"/>
                    </a:lnTo>
                    <a:lnTo>
                      <a:pt x="18" y="27"/>
                    </a:lnTo>
                    <a:lnTo>
                      <a:pt x="35" y="27"/>
                    </a:lnTo>
                    <a:lnTo>
                      <a:pt x="44" y="27"/>
                    </a:lnTo>
                    <a:lnTo>
                      <a:pt x="62" y="18"/>
                    </a:lnTo>
                    <a:lnTo>
                      <a:pt x="71" y="18"/>
                    </a:lnTo>
                    <a:lnTo>
                      <a:pt x="80" y="18"/>
                    </a:lnTo>
                    <a:lnTo>
                      <a:pt x="97" y="18"/>
                    </a:lnTo>
                    <a:lnTo>
                      <a:pt x="106" y="18"/>
                    </a:lnTo>
                    <a:lnTo>
                      <a:pt x="124" y="18"/>
                    </a:lnTo>
                    <a:lnTo>
                      <a:pt x="133" y="18"/>
                    </a:lnTo>
                    <a:lnTo>
                      <a:pt x="150" y="18"/>
                    </a:lnTo>
                    <a:lnTo>
                      <a:pt x="159" y="18"/>
                    </a:lnTo>
                    <a:lnTo>
                      <a:pt x="177" y="18"/>
                    </a:lnTo>
                    <a:lnTo>
                      <a:pt x="186" y="18"/>
                    </a:lnTo>
                    <a:lnTo>
                      <a:pt x="203" y="18"/>
                    </a:lnTo>
                    <a:lnTo>
                      <a:pt x="212" y="27"/>
                    </a:lnTo>
                    <a:lnTo>
                      <a:pt x="221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Freeform 50"/>
              <p:cNvSpPr>
                <a:spLocks/>
              </p:cNvSpPr>
              <p:nvPr/>
            </p:nvSpPr>
            <p:spPr bwMode="auto">
              <a:xfrm>
                <a:off x="2431" y="1626"/>
                <a:ext cx="56" cy="87"/>
              </a:xfrm>
              <a:custGeom>
                <a:avLst/>
                <a:gdLst>
                  <a:gd name="T0" fmla="*/ 1 w 80"/>
                  <a:gd name="T1" fmla="*/ 2 h 115"/>
                  <a:gd name="T2" fmla="*/ 1 w 80"/>
                  <a:gd name="T3" fmla="*/ 2 h 115"/>
                  <a:gd name="T4" fmla="*/ 1 w 80"/>
                  <a:gd name="T5" fmla="*/ 2 h 115"/>
                  <a:gd name="T6" fmla="*/ 1 w 80"/>
                  <a:gd name="T7" fmla="*/ 2 h 115"/>
                  <a:gd name="T8" fmla="*/ 1 w 80"/>
                  <a:gd name="T9" fmla="*/ 2 h 115"/>
                  <a:gd name="T10" fmla="*/ 1 w 80"/>
                  <a:gd name="T11" fmla="*/ 2 h 115"/>
                  <a:gd name="T12" fmla="*/ 1 w 80"/>
                  <a:gd name="T13" fmla="*/ 2 h 115"/>
                  <a:gd name="T14" fmla="*/ 1 w 80"/>
                  <a:gd name="T15" fmla="*/ 2 h 115"/>
                  <a:gd name="T16" fmla="*/ 1 w 80"/>
                  <a:gd name="T17" fmla="*/ 2 h 115"/>
                  <a:gd name="T18" fmla="*/ 1 w 80"/>
                  <a:gd name="T19" fmla="*/ 0 h 115"/>
                  <a:gd name="T20" fmla="*/ 0 w 80"/>
                  <a:gd name="T21" fmla="*/ 2 h 115"/>
                  <a:gd name="T22" fmla="*/ 1 w 80"/>
                  <a:gd name="T23" fmla="*/ 2 h 115"/>
                  <a:gd name="T24" fmla="*/ 1 w 80"/>
                  <a:gd name="T25" fmla="*/ 2 h 115"/>
                  <a:gd name="T26" fmla="*/ 1 w 80"/>
                  <a:gd name="T27" fmla="*/ 2 h 115"/>
                  <a:gd name="T28" fmla="*/ 1 w 80"/>
                  <a:gd name="T29" fmla="*/ 2 h 115"/>
                  <a:gd name="T30" fmla="*/ 1 w 80"/>
                  <a:gd name="T31" fmla="*/ 2 h 115"/>
                  <a:gd name="T32" fmla="*/ 1 w 80"/>
                  <a:gd name="T33" fmla="*/ 2 h 115"/>
                  <a:gd name="T34" fmla="*/ 1 w 80"/>
                  <a:gd name="T35" fmla="*/ 2 h 115"/>
                  <a:gd name="T36" fmla="*/ 1 w 80"/>
                  <a:gd name="T37" fmla="*/ 2 h 115"/>
                  <a:gd name="T38" fmla="*/ 1 w 80"/>
                  <a:gd name="T39" fmla="*/ 2 h 115"/>
                  <a:gd name="T40" fmla="*/ 1 w 80"/>
                  <a:gd name="T41" fmla="*/ 2 h 1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0" h="115">
                    <a:moveTo>
                      <a:pt x="80" y="115"/>
                    </a:moveTo>
                    <a:lnTo>
                      <a:pt x="80" y="115"/>
                    </a:lnTo>
                    <a:lnTo>
                      <a:pt x="80" y="98"/>
                    </a:lnTo>
                    <a:lnTo>
                      <a:pt x="80" y="80"/>
                    </a:lnTo>
                    <a:lnTo>
                      <a:pt x="71" y="62"/>
                    </a:lnTo>
                    <a:lnTo>
                      <a:pt x="62" y="44"/>
                    </a:lnTo>
                    <a:lnTo>
                      <a:pt x="53" y="36"/>
                    </a:lnTo>
                    <a:lnTo>
                      <a:pt x="45" y="18"/>
                    </a:lnTo>
                    <a:lnTo>
                      <a:pt x="27" y="9"/>
                    </a:lnTo>
                    <a:lnTo>
                      <a:pt x="9" y="0"/>
                    </a:lnTo>
                    <a:lnTo>
                      <a:pt x="0" y="18"/>
                    </a:lnTo>
                    <a:lnTo>
                      <a:pt x="18" y="18"/>
                    </a:lnTo>
                    <a:lnTo>
                      <a:pt x="36" y="27"/>
                    </a:lnTo>
                    <a:lnTo>
                      <a:pt x="45" y="44"/>
                    </a:lnTo>
                    <a:lnTo>
                      <a:pt x="53" y="53"/>
                    </a:lnTo>
                    <a:lnTo>
                      <a:pt x="62" y="71"/>
                    </a:lnTo>
                    <a:lnTo>
                      <a:pt x="62" y="80"/>
                    </a:lnTo>
                    <a:lnTo>
                      <a:pt x="71" y="98"/>
                    </a:lnTo>
                    <a:lnTo>
                      <a:pt x="71" y="115"/>
                    </a:lnTo>
                    <a:lnTo>
                      <a:pt x="80" y="1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Freeform 51"/>
              <p:cNvSpPr>
                <a:spLocks/>
              </p:cNvSpPr>
              <p:nvPr/>
            </p:nvSpPr>
            <p:spPr bwMode="auto">
              <a:xfrm>
                <a:off x="2387" y="1713"/>
                <a:ext cx="100" cy="34"/>
              </a:xfrm>
              <a:custGeom>
                <a:avLst/>
                <a:gdLst>
                  <a:gd name="T0" fmla="*/ 0 w 142"/>
                  <a:gd name="T1" fmla="*/ 2 h 45"/>
                  <a:gd name="T2" fmla="*/ 0 w 142"/>
                  <a:gd name="T3" fmla="*/ 2 h 45"/>
                  <a:gd name="T4" fmla="*/ 1 w 142"/>
                  <a:gd name="T5" fmla="*/ 2 h 45"/>
                  <a:gd name="T6" fmla="*/ 1 w 142"/>
                  <a:gd name="T7" fmla="*/ 2 h 45"/>
                  <a:gd name="T8" fmla="*/ 1 w 142"/>
                  <a:gd name="T9" fmla="*/ 2 h 45"/>
                  <a:gd name="T10" fmla="*/ 1 w 142"/>
                  <a:gd name="T11" fmla="*/ 2 h 45"/>
                  <a:gd name="T12" fmla="*/ 1 w 142"/>
                  <a:gd name="T13" fmla="*/ 2 h 45"/>
                  <a:gd name="T14" fmla="*/ 1 w 142"/>
                  <a:gd name="T15" fmla="*/ 2 h 45"/>
                  <a:gd name="T16" fmla="*/ 1 w 142"/>
                  <a:gd name="T17" fmla="*/ 2 h 45"/>
                  <a:gd name="T18" fmla="*/ 1 w 142"/>
                  <a:gd name="T19" fmla="*/ 0 h 45"/>
                  <a:gd name="T20" fmla="*/ 1 w 142"/>
                  <a:gd name="T21" fmla="*/ 0 h 45"/>
                  <a:gd name="T22" fmla="*/ 1 w 142"/>
                  <a:gd name="T23" fmla="*/ 2 h 45"/>
                  <a:gd name="T24" fmla="*/ 1 w 142"/>
                  <a:gd name="T25" fmla="*/ 2 h 45"/>
                  <a:gd name="T26" fmla="*/ 1 w 142"/>
                  <a:gd name="T27" fmla="*/ 2 h 45"/>
                  <a:gd name="T28" fmla="*/ 1 w 142"/>
                  <a:gd name="T29" fmla="*/ 2 h 45"/>
                  <a:gd name="T30" fmla="*/ 1 w 142"/>
                  <a:gd name="T31" fmla="*/ 2 h 45"/>
                  <a:gd name="T32" fmla="*/ 1 w 142"/>
                  <a:gd name="T33" fmla="*/ 2 h 45"/>
                  <a:gd name="T34" fmla="*/ 1 w 142"/>
                  <a:gd name="T35" fmla="*/ 2 h 45"/>
                  <a:gd name="T36" fmla="*/ 1 w 142"/>
                  <a:gd name="T37" fmla="*/ 2 h 45"/>
                  <a:gd name="T38" fmla="*/ 1 w 142"/>
                  <a:gd name="T39" fmla="*/ 2 h 45"/>
                  <a:gd name="T40" fmla="*/ 0 w 142"/>
                  <a:gd name="T41" fmla="*/ 2 h 4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42" h="45">
                    <a:moveTo>
                      <a:pt x="0" y="18"/>
                    </a:moveTo>
                    <a:lnTo>
                      <a:pt x="0" y="18"/>
                    </a:lnTo>
                    <a:lnTo>
                      <a:pt x="18" y="27"/>
                    </a:lnTo>
                    <a:lnTo>
                      <a:pt x="45" y="36"/>
                    </a:lnTo>
                    <a:lnTo>
                      <a:pt x="62" y="36"/>
                    </a:lnTo>
                    <a:lnTo>
                      <a:pt x="89" y="45"/>
                    </a:lnTo>
                    <a:lnTo>
                      <a:pt x="107" y="36"/>
                    </a:lnTo>
                    <a:lnTo>
                      <a:pt x="124" y="27"/>
                    </a:lnTo>
                    <a:lnTo>
                      <a:pt x="133" y="18"/>
                    </a:lnTo>
                    <a:lnTo>
                      <a:pt x="142" y="0"/>
                    </a:lnTo>
                    <a:lnTo>
                      <a:pt x="133" y="0"/>
                    </a:lnTo>
                    <a:lnTo>
                      <a:pt x="124" y="9"/>
                    </a:lnTo>
                    <a:lnTo>
                      <a:pt x="115" y="18"/>
                    </a:lnTo>
                    <a:lnTo>
                      <a:pt x="98" y="27"/>
                    </a:lnTo>
                    <a:lnTo>
                      <a:pt x="89" y="27"/>
                    </a:lnTo>
                    <a:lnTo>
                      <a:pt x="62" y="27"/>
                    </a:lnTo>
                    <a:lnTo>
                      <a:pt x="45" y="27"/>
                    </a:lnTo>
                    <a:lnTo>
                      <a:pt x="27" y="18"/>
                    </a:lnTo>
                    <a:lnTo>
                      <a:pt x="9" y="9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Freeform 52"/>
              <p:cNvSpPr>
                <a:spLocks/>
              </p:cNvSpPr>
              <p:nvPr/>
            </p:nvSpPr>
            <p:spPr bwMode="auto">
              <a:xfrm>
                <a:off x="2276" y="1647"/>
                <a:ext cx="118" cy="79"/>
              </a:xfrm>
              <a:custGeom>
                <a:avLst/>
                <a:gdLst>
                  <a:gd name="T0" fmla="*/ 0 w 168"/>
                  <a:gd name="T1" fmla="*/ 1 h 106"/>
                  <a:gd name="T2" fmla="*/ 0 w 168"/>
                  <a:gd name="T3" fmla="*/ 1 h 106"/>
                  <a:gd name="T4" fmla="*/ 1 w 168"/>
                  <a:gd name="T5" fmla="*/ 1 h 106"/>
                  <a:gd name="T6" fmla="*/ 1 w 168"/>
                  <a:gd name="T7" fmla="*/ 1 h 106"/>
                  <a:gd name="T8" fmla="*/ 1 w 168"/>
                  <a:gd name="T9" fmla="*/ 1 h 106"/>
                  <a:gd name="T10" fmla="*/ 1 w 168"/>
                  <a:gd name="T11" fmla="*/ 1 h 106"/>
                  <a:gd name="T12" fmla="*/ 1 w 168"/>
                  <a:gd name="T13" fmla="*/ 1 h 106"/>
                  <a:gd name="T14" fmla="*/ 1 w 168"/>
                  <a:gd name="T15" fmla="*/ 1 h 106"/>
                  <a:gd name="T16" fmla="*/ 1 w 168"/>
                  <a:gd name="T17" fmla="*/ 1 h 106"/>
                  <a:gd name="T18" fmla="*/ 1 w 168"/>
                  <a:gd name="T19" fmla="*/ 1 h 106"/>
                  <a:gd name="T20" fmla="*/ 1 w 168"/>
                  <a:gd name="T21" fmla="*/ 1 h 106"/>
                  <a:gd name="T22" fmla="*/ 1 w 168"/>
                  <a:gd name="T23" fmla="*/ 1 h 106"/>
                  <a:gd name="T24" fmla="*/ 1 w 168"/>
                  <a:gd name="T25" fmla="*/ 1 h 106"/>
                  <a:gd name="T26" fmla="*/ 1 w 168"/>
                  <a:gd name="T27" fmla="*/ 1 h 106"/>
                  <a:gd name="T28" fmla="*/ 1 w 168"/>
                  <a:gd name="T29" fmla="*/ 1 h 106"/>
                  <a:gd name="T30" fmla="*/ 1 w 168"/>
                  <a:gd name="T31" fmla="*/ 1 h 106"/>
                  <a:gd name="T32" fmla="*/ 1 w 168"/>
                  <a:gd name="T33" fmla="*/ 1 h 106"/>
                  <a:gd name="T34" fmla="*/ 1 w 168"/>
                  <a:gd name="T35" fmla="*/ 1 h 106"/>
                  <a:gd name="T36" fmla="*/ 1 w 168"/>
                  <a:gd name="T37" fmla="*/ 0 h 106"/>
                  <a:gd name="T38" fmla="*/ 1 w 168"/>
                  <a:gd name="T39" fmla="*/ 1 h 106"/>
                  <a:gd name="T40" fmla="*/ 0 w 168"/>
                  <a:gd name="T41" fmla="*/ 1 h 10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8" h="106">
                    <a:moveTo>
                      <a:pt x="0" y="9"/>
                    </a:moveTo>
                    <a:lnTo>
                      <a:pt x="0" y="17"/>
                    </a:lnTo>
                    <a:lnTo>
                      <a:pt x="18" y="26"/>
                    </a:lnTo>
                    <a:lnTo>
                      <a:pt x="44" y="44"/>
                    </a:lnTo>
                    <a:lnTo>
                      <a:pt x="62" y="53"/>
                    </a:lnTo>
                    <a:lnTo>
                      <a:pt x="80" y="71"/>
                    </a:lnTo>
                    <a:lnTo>
                      <a:pt x="97" y="79"/>
                    </a:lnTo>
                    <a:lnTo>
                      <a:pt x="115" y="88"/>
                    </a:lnTo>
                    <a:lnTo>
                      <a:pt x="142" y="97"/>
                    </a:lnTo>
                    <a:lnTo>
                      <a:pt x="159" y="106"/>
                    </a:lnTo>
                    <a:lnTo>
                      <a:pt x="168" y="97"/>
                    </a:lnTo>
                    <a:lnTo>
                      <a:pt x="142" y="88"/>
                    </a:lnTo>
                    <a:lnTo>
                      <a:pt x="124" y="79"/>
                    </a:lnTo>
                    <a:lnTo>
                      <a:pt x="106" y="62"/>
                    </a:lnTo>
                    <a:lnTo>
                      <a:pt x="89" y="53"/>
                    </a:lnTo>
                    <a:lnTo>
                      <a:pt x="62" y="44"/>
                    </a:lnTo>
                    <a:lnTo>
                      <a:pt x="44" y="35"/>
                    </a:lnTo>
                    <a:lnTo>
                      <a:pt x="27" y="17"/>
                    </a:lnTo>
                    <a:lnTo>
                      <a:pt x="9" y="0"/>
                    </a:lnTo>
                    <a:lnTo>
                      <a:pt x="9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Freeform 53"/>
              <p:cNvSpPr>
                <a:spLocks/>
              </p:cNvSpPr>
              <p:nvPr/>
            </p:nvSpPr>
            <p:spPr bwMode="auto">
              <a:xfrm>
                <a:off x="2276" y="1633"/>
                <a:ext cx="12" cy="20"/>
              </a:xfrm>
              <a:custGeom>
                <a:avLst/>
                <a:gdLst>
                  <a:gd name="T0" fmla="*/ 1 w 18"/>
                  <a:gd name="T1" fmla="*/ 0 h 27"/>
                  <a:gd name="T2" fmla="*/ 1 w 18"/>
                  <a:gd name="T3" fmla="*/ 0 h 27"/>
                  <a:gd name="T4" fmla="*/ 1 w 18"/>
                  <a:gd name="T5" fmla="*/ 1 h 27"/>
                  <a:gd name="T6" fmla="*/ 0 w 18"/>
                  <a:gd name="T7" fmla="*/ 1 h 27"/>
                  <a:gd name="T8" fmla="*/ 0 w 18"/>
                  <a:gd name="T9" fmla="*/ 1 h 27"/>
                  <a:gd name="T10" fmla="*/ 0 w 18"/>
                  <a:gd name="T11" fmla="*/ 1 h 27"/>
                  <a:gd name="T12" fmla="*/ 1 w 18"/>
                  <a:gd name="T13" fmla="*/ 1 h 27"/>
                  <a:gd name="T14" fmla="*/ 1 w 18"/>
                  <a:gd name="T15" fmla="*/ 1 h 27"/>
                  <a:gd name="T16" fmla="*/ 1 w 18"/>
                  <a:gd name="T17" fmla="*/ 1 h 27"/>
                  <a:gd name="T18" fmla="*/ 1 w 18"/>
                  <a:gd name="T19" fmla="*/ 1 h 27"/>
                  <a:gd name="T20" fmla="*/ 1 w 18"/>
                  <a:gd name="T21" fmla="*/ 1 h 27"/>
                  <a:gd name="T22" fmla="*/ 1 w 18"/>
                  <a:gd name="T23" fmla="*/ 1 h 27"/>
                  <a:gd name="T24" fmla="*/ 1 w 18"/>
                  <a:gd name="T25" fmla="*/ 0 h 2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8" h="27">
                    <a:moveTo>
                      <a:pt x="9" y="0"/>
                    </a:moveTo>
                    <a:lnTo>
                      <a:pt x="9" y="0"/>
                    </a:lnTo>
                    <a:lnTo>
                      <a:pt x="9" y="9"/>
                    </a:lnTo>
                    <a:lnTo>
                      <a:pt x="0" y="18"/>
                    </a:lnTo>
                    <a:lnTo>
                      <a:pt x="0" y="27"/>
                    </a:lnTo>
                    <a:lnTo>
                      <a:pt x="9" y="27"/>
                    </a:lnTo>
                    <a:lnTo>
                      <a:pt x="18" y="18"/>
                    </a:lnTo>
                    <a:lnTo>
                      <a:pt x="18" y="9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" name="Text Box 54"/>
              <p:cNvSpPr txBox="1">
                <a:spLocks noChangeArrowheads="1"/>
              </p:cNvSpPr>
              <p:nvPr/>
            </p:nvSpPr>
            <p:spPr bwMode="auto">
              <a:xfrm>
                <a:off x="1680" y="2160"/>
                <a:ext cx="672" cy="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900" b="1" dirty="0" smtClean="0">
                    <a:solidFill>
                      <a:prstClr val="black"/>
                    </a:solidFill>
                  </a:rPr>
                  <a:t>SEED</a:t>
                </a:r>
                <a:endParaRPr lang="en-US" altLang="en-US" sz="900" b="1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36" name="Group 55"/>
              <p:cNvGrpSpPr>
                <a:grpSpLocks/>
              </p:cNvGrpSpPr>
              <p:nvPr/>
            </p:nvGrpSpPr>
            <p:grpSpPr bwMode="auto">
              <a:xfrm rot="-1179286">
                <a:off x="2196" y="1668"/>
                <a:ext cx="101" cy="181"/>
                <a:chOff x="2784" y="2448"/>
                <a:chExt cx="144" cy="240"/>
              </a:xfrm>
            </p:grpSpPr>
            <p:sp>
              <p:nvSpPr>
                <p:cNvPr id="238" name="AutoShape 56"/>
                <p:cNvSpPr>
                  <a:spLocks noChangeArrowheads="1"/>
                </p:cNvSpPr>
                <p:nvPr/>
              </p:nvSpPr>
              <p:spPr bwMode="auto">
                <a:xfrm>
                  <a:off x="2784" y="2448"/>
                  <a:ext cx="144" cy="240"/>
                </a:xfrm>
                <a:prstGeom prst="foldedCorner">
                  <a:avLst>
                    <a:gd name="adj" fmla="val 31944"/>
                  </a:avLst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9" name="Line 57"/>
                <p:cNvSpPr>
                  <a:spLocks noChangeShapeType="1"/>
                </p:cNvSpPr>
                <p:nvPr/>
              </p:nvSpPr>
              <p:spPr bwMode="auto">
                <a:xfrm>
                  <a:off x="2880" y="2508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0" name="Line 58"/>
                <p:cNvSpPr>
                  <a:spLocks noChangeShapeType="1"/>
                </p:cNvSpPr>
                <p:nvPr/>
              </p:nvSpPr>
              <p:spPr bwMode="auto">
                <a:xfrm>
                  <a:off x="2856" y="2508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1" name="Line 59"/>
                <p:cNvSpPr>
                  <a:spLocks noChangeShapeType="1"/>
                </p:cNvSpPr>
                <p:nvPr/>
              </p:nvSpPr>
              <p:spPr bwMode="auto">
                <a:xfrm>
                  <a:off x="2816" y="2508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37" name="Freeform 60"/>
              <p:cNvSpPr>
                <a:spLocks/>
              </p:cNvSpPr>
              <p:nvPr/>
            </p:nvSpPr>
            <p:spPr bwMode="auto">
              <a:xfrm>
                <a:off x="1732" y="1656"/>
                <a:ext cx="541" cy="66"/>
              </a:xfrm>
              <a:custGeom>
                <a:avLst/>
                <a:gdLst>
                  <a:gd name="T0" fmla="*/ 4 w 770"/>
                  <a:gd name="T1" fmla="*/ 2 h 88"/>
                  <a:gd name="T2" fmla="*/ 3 w 770"/>
                  <a:gd name="T3" fmla="*/ 2 h 88"/>
                  <a:gd name="T4" fmla="*/ 3 w 770"/>
                  <a:gd name="T5" fmla="*/ 2 h 88"/>
                  <a:gd name="T6" fmla="*/ 3 w 770"/>
                  <a:gd name="T7" fmla="*/ 2 h 88"/>
                  <a:gd name="T8" fmla="*/ 2 w 770"/>
                  <a:gd name="T9" fmla="*/ 2 h 88"/>
                  <a:gd name="T10" fmla="*/ 2 w 770"/>
                  <a:gd name="T11" fmla="*/ 2 h 88"/>
                  <a:gd name="T12" fmla="*/ 1 w 770"/>
                  <a:gd name="T13" fmla="*/ 2 h 88"/>
                  <a:gd name="T14" fmla="*/ 1 w 770"/>
                  <a:gd name="T15" fmla="*/ 2 h 88"/>
                  <a:gd name="T16" fmla="*/ 1 w 770"/>
                  <a:gd name="T17" fmla="*/ 2 h 88"/>
                  <a:gd name="T18" fmla="*/ 1 w 770"/>
                  <a:gd name="T19" fmla="*/ 2 h 88"/>
                  <a:gd name="T20" fmla="*/ 1 w 770"/>
                  <a:gd name="T21" fmla="*/ 2 h 88"/>
                  <a:gd name="T22" fmla="*/ 1 w 770"/>
                  <a:gd name="T23" fmla="*/ 2 h 88"/>
                  <a:gd name="T24" fmla="*/ 1 w 770"/>
                  <a:gd name="T25" fmla="*/ 2 h 88"/>
                  <a:gd name="T26" fmla="*/ 1 w 770"/>
                  <a:gd name="T27" fmla="*/ 2 h 88"/>
                  <a:gd name="T28" fmla="*/ 1 w 770"/>
                  <a:gd name="T29" fmla="*/ 2 h 88"/>
                  <a:gd name="T30" fmla="*/ 1 w 770"/>
                  <a:gd name="T31" fmla="*/ 2 h 88"/>
                  <a:gd name="T32" fmla="*/ 0 w 770"/>
                  <a:gd name="T33" fmla="*/ 2 h 88"/>
                  <a:gd name="T34" fmla="*/ 1 w 770"/>
                  <a:gd name="T35" fmla="*/ 2 h 88"/>
                  <a:gd name="T36" fmla="*/ 1 w 770"/>
                  <a:gd name="T37" fmla="*/ 2 h 88"/>
                  <a:gd name="T38" fmla="*/ 1 w 770"/>
                  <a:gd name="T39" fmla="*/ 2 h 88"/>
                  <a:gd name="T40" fmla="*/ 1 w 770"/>
                  <a:gd name="T41" fmla="*/ 2 h 88"/>
                  <a:gd name="T42" fmla="*/ 1 w 770"/>
                  <a:gd name="T43" fmla="*/ 2 h 88"/>
                  <a:gd name="T44" fmla="*/ 1 w 770"/>
                  <a:gd name="T45" fmla="*/ 2 h 88"/>
                  <a:gd name="T46" fmla="*/ 1 w 770"/>
                  <a:gd name="T47" fmla="*/ 2 h 88"/>
                  <a:gd name="T48" fmla="*/ 1 w 770"/>
                  <a:gd name="T49" fmla="*/ 2 h 88"/>
                  <a:gd name="T50" fmla="*/ 1 w 770"/>
                  <a:gd name="T51" fmla="*/ 2 h 88"/>
                  <a:gd name="T52" fmla="*/ 2 w 770"/>
                  <a:gd name="T53" fmla="*/ 2 h 88"/>
                  <a:gd name="T54" fmla="*/ 2 w 770"/>
                  <a:gd name="T55" fmla="*/ 2 h 88"/>
                  <a:gd name="T56" fmla="*/ 3 w 770"/>
                  <a:gd name="T57" fmla="*/ 2 h 88"/>
                  <a:gd name="T58" fmla="*/ 3 w 770"/>
                  <a:gd name="T59" fmla="*/ 2 h 88"/>
                  <a:gd name="T60" fmla="*/ 3 w 770"/>
                  <a:gd name="T61" fmla="*/ 2 h 88"/>
                  <a:gd name="T62" fmla="*/ 4 w 770"/>
                  <a:gd name="T63" fmla="*/ 2 h 88"/>
                  <a:gd name="T64" fmla="*/ 4 w 770"/>
                  <a:gd name="T65" fmla="*/ 2 h 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70" h="88">
                    <a:moveTo>
                      <a:pt x="761" y="0"/>
                    </a:moveTo>
                    <a:lnTo>
                      <a:pt x="726" y="17"/>
                    </a:lnTo>
                    <a:lnTo>
                      <a:pt x="690" y="26"/>
                    </a:lnTo>
                    <a:lnTo>
                      <a:pt x="655" y="35"/>
                    </a:lnTo>
                    <a:lnTo>
                      <a:pt x="619" y="44"/>
                    </a:lnTo>
                    <a:lnTo>
                      <a:pt x="584" y="53"/>
                    </a:lnTo>
                    <a:lnTo>
                      <a:pt x="549" y="62"/>
                    </a:lnTo>
                    <a:lnTo>
                      <a:pt x="522" y="71"/>
                    </a:lnTo>
                    <a:lnTo>
                      <a:pt x="487" y="71"/>
                    </a:lnTo>
                    <a:lnTo>
                      <a:pt x="451" y="71"/>
                    </a:lnTo>
                    <a:lnTo>
                      <a:pt x="416" y="79"/>
                    </a:lnTo>
                    <a:lnTo>
                      <a:pt x="389" y="79"/>
                    </a:lnTo>
                    <a:lnTo>
                      <a:pt x="354" y="79"/>
                    </a:lnTo>
                    <a:lnTo>
                      <a:pt x="327" y="79"/>
                    </a:lnTo>
                    <a:lnTo>
                      <a:pt x="292" y="79"/>
                    </a:lnTo>
                    <a:lnTo>
                      <a:pt x="265" y="71"/>
                    </a:lnTo>
                    <a:lnTo>
                      <a:pt x="239" y="71"/>
                    </a:lnTo>
                    <a:lnTo>
                      <a:pt x="212" y="71"/>
                    </a:lnTo>
                    <a:lnTo>
                      <a:pt x="195" y="62"/>
                    </a:lnTo>
                    <a:lnTo>
                      <a:pt x="168" y="62"/>
                    </a:lnTo>
                    <a:lnTo>
                      <a:pt x="142" y="62"/>
                    </a:lnTo>
                    <a:lnTo>
                      <a:pt x="124" y="53"/>
                    </a:lnTo>
                    <a:lnTo>
                      <a:pt x="106" y="53"/>
                    </a:lnTo>
                    <a:lnTo>
                      <a:pt x="88" y="44"/>
                    </a:lnTo>
                    <a:lnTo>
                      <a:pt x="71" y="44"/>
                    </a:lnTo>
                    <a:lnTo>
                      <a:pt x="53" y="35"/>
                    </a:lnTo>
                    <a:lnTo>
                      <a:pt x="44" y="35"/>
                    </a:lnTo>
                    <a:lnTo>
                      <a:pt x="35" y="35"/>
                    </a:lnTo>
                    <a:lnTo>
                      <a:pt x="26" y="26"/>
                    </a:lnTo>
                    <a:lnTo>
                      <a:pt x="18" y="26"/>
                    </a:lnTo>
                    <a:lnTo>
                      <a:pt x="9" y="26"/>
                    </a:lnTo>
                    <a:lnTo>
                      <a:pt x="0" y="35"/>
                    </a:lnTo>
                    <a:lnTo>
                      <a:pt x="9" y="35"/>
                    </a:lnTo>
                    <a:lnTo>
                      <a:pt x="9" y="44"/>
                    </a:lnTo>
                    <a:lnTo>
                      <a:pt x="18" y="44"/>
                    </a:lnTo>
                    <a:lnTo>
                      <a:pt x="26" y="44"/>
                    </a:lnTo>
                    <a:lnTo>
                      <a:pt x="44" y="53"/>
                    </a:lnTo>
                    <a:lnTo>
                      <a:pt x="53" y="53"/>
                    </a:lnTo>
                    <a:lnTo>
                      <a:pt x="71" y="53"/>
                    </a:lnTo>
                    <a:lnTo>
                      <a:pt x="88" y="62"/>
                    </a:lnTo>
                    <a:lnTo>
                      <a:pt x="106" y="62"/>
                    </a:lnTo>
                    <a:lnTo>
                      <a:pt x="124" y="71"/>
                    </a:lnTo>
                    <a:lnTo>
                      <a:pt x="142" y="71"/>
                    </a:lnTo>
                    <a:lnTo>
                      <a:pt x="168" y="71"/>
                    </a:lnTo>
                    <a:lnTo>
                      <a:pt x="186" y="79"/>
                    </a:lnTo>
                    <a:lnTo>
                      <a:pt x="212" y="79"/>
                    </a:lnTo>
                    <a:lnTo>
                      <a:pt x="239" y="79"/>
                    </a:lnTo>
                    <a:lnTo>
                      <a:pt x="265" y="88"/>
                    </a:lnTo>
                    <a:lnTo>
                      <a:pt x="292" y="88"/>
                    </a:lnTo>
                    <a:lnTo>
                      <a:pt x="327" y="88"/>
                    </a:lnTo>
                    <a:lnTo>
                      <a:pt x="354" y="88"/>
                    </a:lnTo>
                    <a:lnTo>
                      <a:pt x="389" y="88"/>
                    </a:lnTo>
                    <a:lnTo>
                      <a:pt x="416" y="88"/>
                    </a:lnTo>
                    <a:lnTo>
                      <a:pt x="451" y="88"/>
                    </a:lnTo>
                    <a:lnTo>
                      <a:pt x="487" y="79"/>
                    </a:lnTo>
                    <a:lnTo>
                      <a:pt x="522" y="79"/>
                    </a:lnTo>
                    <a:lnTo>
                      <a:pt x="558" y="71"/>
                    </a:lnTo>
                    <a:lnTo>
                      <a:pt x="593" y="71"/>
                    </a:lnTo>
                    <a:lnTo>
                      <a:pt x="619" y="62"/>
                    </a:lnTo>
                    <a:lnTo>
                      <a:pt x="664" y="53"/>
                    </a:lnTo>
                    <a:lnTo>
                      <a:pt x="699" y="44"/>
                    </a:lnTo>
                    <a:lnTo>
                      <a:pt x="735" y="26"/>
                    </a:lnTo>
                    <a:lnTo>
                      <a:pt x="770" y="17"/>
                    </a:lnTo>
                    <a:lnTo>
                      <a:pt x="76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42" name="Group 2"/>
            <p:cNvGrpSpPr>
              <a:grpSpLocks/>
            </p:cNvGrpSpPr>
            <p:nvPr/>
          </p:nvGrpSpPr>
          <p:grpSpPr bwMode="auto">
            <a:xfrm>
              <a:off x="461804" y="4264340"/>
              <a:ext cx="706416" cy="1028913"/>
              <a:chOff x="1536" y="1440"/>
              <a:chExt cx="951" cy="1383"/>
            </a:xfrm>
          </p:grpSpPr>
          <p:sp>
            <p:nvSpPr>
              <p:cNvPr id="243" name="Freeform 3"/>
              <p:cNvSpPr>
                <a:spLocks/>
              </p:cNvSpPr>
              <p:nvPr/>
            </p:nvSpPr>
            <p:spPr bwMode="auto">
              <a:xfrm>
                <a:off x="1617" y="1593"/>
                <a:ext cx="796" cy="1145"/>
              </a:xfrm>
              <a:custGeom>
                <a:avLst/>
                <a:gdLst>
                  <a:gd name="T0" fmla="*/ 5 w 1133"/>
                  <a:gd name="T1" fmla="*/ 21 h 1524"/>
                  <a:gd name="T2" fmla="*/ 6 w 1133"/>
                  <a:gd name="T3" fmla="*/ 21 h 1524"/>
                  <a:gd name="T4" fmla="*/ 6 w 1133"/>
                  <a:gd name="T5" fmla="*/ 20 h 1524"/>
                  <a:gd name="T6" fmla="*/ 6 w 1133"/>
                  <a:gd name="T7" fmla="*/ 20 h 1524"/>
                  <a:gd name="T8" fmla="*/ 6 w 1133"/>
                  <a:gd name="T9" fmla="*/ 18 h 1524"/>
                  <a:gd name="T10" fmla="*/ 6 w 1133"/>
                  <a:gd name="T11" fmla="*/ 15 h 1524"/>
                  <a:gd name="T12" fmla="*/ 6 w 1133"/>
                  <a:gd name="T13" fmla="*/ 13 h 1524"/>
                  <a:gd name="T14" fmla="*/ 6 w 1133"/>
                  <a:gd name="T15" fmla="*/ 10 h 1524"/>
                  <a:gd name="T16" fmla="*/ 6 w 1133"/>
                  <a:gd name="T17" fmla="*/ 6 h 1524"/>
                  <a:gd name="T18" fmla="*/ 6 w 1133"/>
                  <a:gd name="T19" fmla="*/ 5 h 1524"/>
                  <a:gd name="T20" fmla="*/ 6 w 1133"/>
                  <a:gd name="T21" fmla="*/ 2 h 1524"/>
                  <a:gd name="T22" fmla="*/ 5 w 1133"/>
                  <a:gd name="T23" fmla="*/ 2 h 1524"/>
                  <a:gd name="T24" fmla="*/ 4 w 1133"/>
                  <a:gd name="T25" fmla="*/ 2 h 1524"/>
                  <a:gd name="T26" fmla="*/ 4 w 1133"/>
                  <a:gd name="T27" fmla="*/ 2 h 1524"/>
                  <a:gd name="T28" fmla="*/ 4 w 1133"/>
                  <a:gd name="T29" fmla="*/ 2 h 1524"/>
                  <a:gd name="T30" fmla="*/ 4 w 1133"/>
                  <a:gd name="T31" fmla="*/ 2 h 1524"/>
                  <a:gd name="T32" fmla="*/ 4 w 1133"/>
                  <a:gd name="T33" fmla="*/ 2 h 1524"/>
                  <a:gd name="T34" fmla="*/ 4 w 1133"/>
                  <a:gd name="T35" fmla="*/ 2 h 1524"/>
                  <a:gd name="T36" fmla="*/ 4 w 1133"/>
                  <a:gd name="T37" fmla="*/ 2 h 1524"/>
                  <a:gd name="T38" fmla="*/ 3 w 1133"/>
                  <a:gd name="T39" fmla="*/ 0 h 1524"/>
                  <a:gd name="T40" fmla="*/ 3 w 1133"/>
                  <a:gd name="T41" fmla="*/ 0 h 1524"/>
                  <a:gd name="T42" fmla="*/ 2 w 1133"/>
                  <a:gd name="T43" fmla="*/ 2 h 1524"/>
                  <a:gd name="T44" fmla="*/ 2 w 1133"/>
                  <a:gd name="T45" fmla="*/ 2 h 1524"/>
                  <a:gd name="T46" fmla="*/ 1 w 1133"/>
                  <a:gd name="T47" fmla="*/ 2 h 1524"/>
                  <a:gd name="T48" fmla="*/ 1 w 1133"/>
                  <a:gd name="T49" fmla="*/ 2 h 1524"/>
                  <a:gd name="T50" fmla="*/ 1 w 1133"/>
                  <a:gd name="T51" fmla="*/ 2 h 1524"/>
                  <a:gd name="T52" fmla="*/ 1 w 1133"/>
                  <a:gd name="T53" fmla="*/ 2 h 1524"/>
                  <a:gd name="T54" fmla="*/ 1 w 1133"/>
                  <a:gd name="T55" fmla="*/ 2 h 1524"/>
                  <a:gd name="T56" fmla="*/ 1 w 1133"/>
                  <a:gd name="T57" fmla="*/ 2 h 1524"/>
                  <a:gd name="T58" fmla="*/ 1 w 1133"/>
                  <a:gd name="T59" fmla="*/ 2 h 1524"/>
                  <a:gd name="T60" fmla="*/ 1 w 1133"/>
                  <a:gd name="T61" fmla="*/ 5 h 1524"/>
                  <a:gd name="T62" fmla="*/ 1 w 1133"/>
                  <a:gd name="T63" fmla="*/ 6 h 1524"/>
                  <a:gd name="T64" fmla="*/ 1 w 1133"/>
                  <a:gd name="T65" fmla="*/ 10 h 1524"/>
                  <a:gd name="T66" fmla="*/ 1 w 1133"/>
                  <a:gd name="T67" fmla="*/ 13 h 1524"/>
                  <a:gd name="T68" fmla="*/ 0 w 1133"/>
                  <a:gd name="T69" fmla="*/ 15 h 1524"/>
                  <a:gd name="T70" fmla="*/ 1 w 1133"/>
                  <a:gd name="T71" fmla="*/ 18 h 1524"/>
                  <a:gd name="T72" fmla="*/ 1 w 1133"/>
                  <a:gd name="T73" fmla="*/ 20 h 1524"/>
                  <a:gd name="T74" fmla="*/ 1 w 1133"/>
                  <a:gd name="T75" fmla="*/ 20 h 1524"/>
                  <a:gd name="T76" fmla="*/ 1 w 1133"/>
                  <a:gd name="T77" fmla="*/ 21 h 1524"/>
                  <a:gd name="T78" fmla="*/ 1 w 1133"/>
                  <a:gd name="T79" fmla="*/ 21 h 1524"/>
                  <a:gd name="T80" fmla="*/ 5 w 1133"/>
                  <a:gd name="T81" fmla="*/ 21 h 152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133" h="1524">
                    <a:moveTo>
                      <a:pt x="956" y="1524"/>
                    </a:moveTo>
                    <a:lnTo>
                      <a:pt x="991" y="1524"/>
                    </a:lnTo>
                    <a:lnTo>
                      <a:pt x="1018" y="1515"/>
                    </a:lnTo>
                    <a:lnTo>
                      <a:pt x="1044" y="1497"/>
                    </a:lnTo>
                    <a:lnTo>
                      <a:pt x="1071" y="1471"/>
                    </a:lnTo>
                    <a:lnTo>
                      <a:pt x="1089" y="1453"/>
                    </a:lnTo>
                    <a:lnTo>
                      <a:pt x="1106" y="1418"/>
                    </a:lnTo>
                    <a:lnTo>
                      <a:pt x="1115" y="1391"/>
                    </a:lnTo>
                    <a:lnTo>
                      <a:pt x="1124" y="1356"/>
                    </a:lnTo>
                    <a:lnTo>
                      <a:pt x="1124" y="1276"/>
                    </a:lnTo>
                    <a:lnTo>
                      <a:pt x="1133" y="1196"/>
                    </a:lnTo>
                    <a:lnTo>
                      <a:pt x="1133" y="1099"/>
                    </a:lnTo>
                    <a:lnTo>
                      <a:pt x="1124" y="992"/>
                    </a:lnTo>
                    <a:lnTo>
                      <a:pt x="1124" y="895"/>
                    </a:lnTo>
                    <a:lnTo>
                      <a:pt x="1115" y="780"/>
                    </a:lnTo>
                    <a:lnTo>
                      <a:pt x="1106" y="673"/>
                    </a:lnTo>
                    <a:lnTo>
                      <a:pt x="1097" y="576"/>
                    </a:lnTo>
                    <a:lnTo>
                      <a:pt x="1089" y="469"/>
                    </a:lnTo>
                    <a:lnTo>
                      <a:pt x="1071" y="381"/>
                    </a:lnTo>
                    <a:lnTo>
                      <a:pt x="1053" y="292"/>
                    </a:lnTo>
                    <a:lnTo>
                      <a:pt x="1035" y="212"/>
                    </a:lnTo>
                    <a:lnTo>
                      <a:pt x="1018" y="150"/>
                    </a:lnTo>
                    <a:lnTo>
                      <a:pt x="991" y="97"/>
                    </a:lnTo>
                    <a:lnTo>
                      <a:pt x="965" y="62"/>
                    </a:lnTo>
                    <a:lnTo>
                      <a:pt x="938" y="44"/>
                    </a:lnTo>
                    <a:lnTo>
                      <a:pt x="929" y="44"/>
                    </a:lnTo>
                    <a:lnTo>
                      <a:pt x="929" y="35"/>
                    </a:lnTo>
                    <a:lnTo>
                      <a:pt x="920" y="35"/>
                    </a:lnTo>
                    <a:lnTo>
                      <a:pt x="912" y="35"/>
                    </a:lnTo>
                    <a:lnTo>
                      <a:pt x="903" y="26"/>
                    </a:lnTo>
                    <a:lnTo>
                      <a:pt x="885" y="26"/>
                    </a:lnTo>
                    <a:lnTo>
                      <a:pt x="867" y="18"/>
                    </a:lnTo>
                    <a:lnTo>
                      <a:pt x="850" y="18"/>
                    </a:lnTo>
                    <a:lnTo>
                      <a:pt x="823" y="18"/>
                    </a:lnTo>
                    <a:lnTo>
                      <a:pt x="796" y="9"/>
                    </a:lnTo>
                    <a:lnTo>
                      <a:pt x="761" y="9"/>
                    </a:lnTo>
                    <a:lnTo>
                      <a:pt x="717" y="9"/>
                    </a:lnTo>
                    <a:lnTo>
                      <a:pt x="673" y="0"/>
                    </a:lnTo>
                    <a:lnTo>
                      <a:pt x="628" y="0"/>
                    </a:lnTo>
                    <a:lnTo>
                      <a:pt x="566" y="0"/>
                    </a:lnTo>
                    <a:lnTo>
                      <a:pt x="513" y="0"/>
                    </a:lnTo>
                    <a:lnTo>
                      <a:pt x="460" y="0"/>
                    </a:lnTo>
                    <a:lnTo>
                      <a:pt x="416" y="9"/>
                    </a:lnTo>
                    <a:lnTo>
                      <a:pt x="372" y="9"/>
                    </a:lnTo>
                    <a:lnTo>
                      <a:pt x="345" y="9"/>
                    </a:lnTo>
                    <a:lnTo>
                      <a:pt x="310" y="18"/>
                    </a:lnTo>
                    <a:lnTo>
                      <a:pt x="283" y="18"/>
                    </a:lnTo>
                    <a:lnTo>
                      <a:pt x="265" y="18"/>
                    </a:lnTo>
                    <a:lnTo>
                      <a:pt x="248" y="26"/>
                    </a:lnTo>
                    <a:lnTo>
                      <a:pt x="230" y="26"/>
                    </a:lnTo>
                    <a:lnTo>
                      <a:pt x="221" y="35"/>
                    </a:lnTo>
                    <a:lnTo>
                      <a:pt x="212" y="35"/>
                    </a:lnTo>
                    <a:lnTo>
                      <a:pt x="203" y="35"/>
                    </a:lnTo>
                    <a:lnTo>
                      <a:pt x="203" y="44"/>
                    </a:lnTo>
                    <a:lnTo>
                      <a:pt x="195" y="44"/>
                    </a:lnTo>
                    <a:lnTo>
                      <a:pt x="168" y="62"/>
                    </a:lnTo>
                    <a:lnTo>
                      <a:pt x="142" y="97"/>
                    </a:lnTo>
                    <a:lnTo>
                      <a:pt x="124" y="150"/>
                    </a:lnTo>
                    <a:lnTo>
                      <a:pt x="97" y="212"/>
                    </a:lnTo>
                    <a:lnTo>
                      <a:pt x="80" y="292"/>
                    </a:lnTo>
                    <a:lnTo>
                      <a:pt x="62" y="381"/>
                    </a:lnTo>
                    <a:lnTo>
                      <a:pt x="44" y="469"/>
                    </a:lnTo>
                    <a:lnTo>
                      <a:pt x="35" y="576"/>
                    </a:lnTo>
                    <a:lnTo>
                      <a:pt x="26" y="673"/>
                    </a:lnTo>
                    <a:lnTo>
                      <a:pt x="18" y="780"/>
                    </a:lnTo>
                    <a:lnTo>
                      <a:pt x="9" y="895"/>
                    </a:lnTo>
                    <a:lnTo>
                      <a:pt x="9" y="992"/>
                    </a:lnTo>
                    <a:lnTo>
                      <a:pt x="0" y="1099"/>
                    </a:lnTo>
                    <a:lnTo>
                      <a:pt x="0" y="1196"/>
                    </a:lnTo>
                    <a:lnTo>
                      <a:pt x="9" y="1276"/>
                    </a:lnTo>
                    <a:lnTo>
                      <a:pt x="18" y="1356"/>
                    </a:lnTo>
                    <a:lnTo>
                      <a:pt x="18" y="1391"/>
                    </a:lnTo>
                    <a:lnTo>
                      <a:pt x="26" y="1418"/>
                    </a:lnTo>
                    <a:lnTo>
                      <a:pt x="44" y="1453"/>
                    </a:lnTo>
                    <a:lnTo>
                      <a:pt x="62" y="1471"/>
                    </a:lnTo>
                    <a:lnTo>
                      <a:pt x="88" y="1497"/>
                    </a:lnTo>
                    <a:lnTo>
                      <a:pt x="115" y="1515"/>
                    </a:lnTo>
                    <a:lnTo>
                      <a:pt x="142" y="1524"/>
                    </a:lnTo>
                    <a:lnTo>
                      <a:pt x="177" y="1524"/>
                    </a:lnTo>
                    <a:lnTo>
                      <a:pt x="956" y="1524"/>
                    </a:lnTo>
                    <a:close/>
                  </a:path>
                </a:pathLst>
              </a:custGeom>
              <a:solidFill>
                <a:srgbClr val="CC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4" name="Freeform 4"/>
              <p:cNvSpPr>
                <a:spLocks/>
              </p:cNvSpPr>
              <p:nvPr/>
            </p:nvSpPr>
            <p:spPr bwMode="auto">
              <a:xfrm>
                <a:off x="2288" y="2612"/>
                <a:ext cx="118" cy="133"/>
              </a:xfrm>
              <a:custGeom>
                <a:avLst/>
                <a:gdLst>
                  <a:gd name="T0" fmla="*/ 1 w 168"/>
                  <a:gd name="T1" fmla="*/ 0 h 177"/>
                  <a:gd name="T2" fmla="*/ 1 w 168"/>
                  <a:gd name="T3" fmla="*/ 0 h 177"/>
                  <a:gd name="T4" fmla="*/ 1 w 168"/>
                  <a:gd name="T5" fmla="*/ 2 h 177"/>
                  <a:gd name="T6" fmla="*/ 1 w 168"/>
                  <a:gd name="T7" fmla="*/ 2 h 177"/>
                  <a:gd name="T8" fmla="*/ 1 w 168"/>
                  <a:gd name="T9" fmla="*/ 2 h 177"/>
                  <a:gd name="T10" fmla="*/ 1 w 168"/>
                  <a:gd name="T11" fmla="*/ 2 h 177"/>
                  <a:gd name="T12" fmla="*/ 1 w 168"/>
                  <a:gd name="T13" fmla="*/ 2 h 177"/>
                  <a:gd name="T14" fmla="*/ 1 w 168"/>
                  <a:gd name="T15" fmla="*/ 2 h 177"/>
                  <a:gd name="T16" fmla="*/ 1 w 168"/>
                  <a:gd name="T17" fmla="*/ 3 h 177"/>
                  <a:gd name="T18" fmla="*/ 0 w 168"/>
                  <a:gd name="T19" fmla="*/ 3 h 177"/>
                  <a:gd name="T20" fmla="*/ 0 w 168"/>
                  <a:gd name="T21" fmla="*/ 3 h 177"/>
                  <a:gd name="T22" fmla="*/ 1 w 168"/>
                  <a:gd name="T23" fmla="*/ 3 h 177"/>
                  <a:gd name="T24" fmla="*/ 1 w 168"/>
                  <a:gd name="T25" fmla="*/ 3 h 177"/>
                  <a:gd name="T26" fmla="*/ 1 w 168"/>
                  <a:gd name="T27" fmla="*/ 2 h 177"/>
                  <a:gd name="T28" fmla="*/ 1 w 168"/>
                  <a:gd name="T29" fmla="*/ 2 h 177"/>
                  <a:gd name="T30" fmla="*/ 1 w 168"/>
                  <a:gd name="T31" fmla="*/ 2 h 177"/>
                  <a:gd name="T32" fmla="*/ 1 w 168"/>
                  <a:gd name="T33" fmla="*/ 2 h 177"/>
                  <a:gd name="T34" fmla="*/ 1 w 168"/>
                  <a:gd name="T35" fmla="*/ 2 h 177"/>
                  <a:gd name="T36" fmla="*/ 1 w 168"/>
                  <a:gd name="T37" fmla="*/ 0 h 177"/>
                  <a:gd name="T38" fmla="*/ 1 w 168"/>
                  <a:gd name="T39" fmla="*/ 0 h 177"/>
                  <a:gd name="T40" fmla="*/ 1 w 168"/>
                  <a:gd name="T41" fmla="*/ 0 h 17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8" h="177">
                    <a:moveTo>
                      <a:pt x="159" y="0"/>
                    </a:moveTo>
                    <a:lnTo>
                      <a:pt x="159" y="0"/>
                    </a:lnTo>
                    <a:lnTo>
                      <a:pt x="150" y="35"/>
                    </a:lnTo>
                    <a:lnTo>
                      <a:pt x="141" y="62"/>
                    </a:lnTo>
                    <a:lnTo>
                      <a:pt x="133" y="88"/>
                    </a:lnTo>
                    <a:lnTo>
                      <a:pt x="115" y="115"/>
                    </a:lnTo>
                    <a:lnTo>
                      <a:pt x="88" y="133"/>
                    </a:lnTo>
                    <a:lnTo>
                      <a:pt x="62" y="150"/>
                    </a:lnTo>
                    <a:lnTo>
                      <a:pt x="35" y="159"/>
                    </a:lnTo>
                    <a:lnTo>
                      <a:pt x="0" y="159"/>
                    </a:lnTo>
                    <a:lnTo>
                      <a:pt x="0" y="177"/>
                    </a:lnTo>
                    <a:lnTo>
                      <a:pt x="35" y="168"/>
                    </a:lnTo>
                    <a:lnTo>
                      <a:pt x="62" y="159"/>
                    </a:lnTo>
                    <a:lnTo>
                      <a:pt x="97" y="141"/>
                    </a:lnTo>
                    <a:lnTo>
                      <a:pt x="124" y="124"/>
                    </a:lnTo>
                    <a:lnTo>
                      <a:pt x="141" y="97"/>
                    </a:lnTo>
                    <a:lnTo>
                      <a:pt x="159" y="71"/>
                    </a:lnTo>
                    <a:lnTo>
                      <a:pt x="168" y="35"/>
                    </a:lnTo>
                    <a:lnTo>
                      <a:pt x="168" y="0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5" name="Freeform 5"/>
              <p:cNvSpPr>
                <a:spLocks/>
              </p:cNvSpPr>
              <p:nvPr/>
            </p:nvSpPr>
            <p:spPr bwMode="auto">
              <a:xfrm>
                <a:off x="2269" y="1620"/>
                <a:ext cx="150" cy="992"/>
              </a:xfrm>
              <a:custGeom>
                <a:avLst/>
                <a:gdLst>
                  <a:gd name="T0" fmla="*/ 0 w 213"/>
                  <a:gd name="T1" fmla="*/ 2 h 1321"/>
                  <a:gd name="T2" fmla="*/ 1 w 213"/>
                  <a:gd name="T3" fmla="*/ 2 h 1321"/>
                  <a:gd name="T4" fmla="*/ 1 w 213"/>
                  <a:gd name="T5" fmla="*/ 2 h 1321"/>
                  <a:gd name="T6" fmla="*/ 1 w 213"/>
                  <a:gd name="T7" fmla="*/ 2 h 1321"/>
                  <a:gd name="T8" fmla="*/ 1 w 213"/>
                  <a:gd name="T9" fmla="*/ 2 h 1321"/>
                  <a:gd name="T10" fmla="*/ 1 w 213"/>
                  <a:gd name="T11" fmla="*/ 3 h 1321"/>
                  <a:gd name="T12" fmla="*/ 1 w 213"/>
                  <a:gd name="T13" fmla="*/ 4 h 1321"/>
                  <a:gd name="T14" fmla="*/ 1 w 213"/>
                  <a:gd name="T15" fmla="*/ 5 h 1321"/>
                  <a:gd name="T16" fmla="*/ 1 w 213"/>
                  <a:gd name="T17" fmla="*/ 6 h 1321"/>
                  <a:gd name="T18" fmla="*/ 1 w 213"/>
                  <a:gd name="T19" fmla="*/ 8 h 1321"/>
                  <a:gd name="T20" fmla="*/ 1 w 213"/>
                  <a:gd name="T21" fmla="*/ 9 h 1321"/>
                  <a:gd name="T22" fmla="*/ 1 w 213"/>
                  <a:gd name="T23" fmla="*/ 11 h 1321"/>
                  <a:gd name="T24" fmla="*/ 1 w 213"/>
                  <a:gd name="T25" fmla="*/ 12 h 1321"/>
                  <a:gd name="T26" fmla="*/ 1 w 213"/>
                  <a:gd name="T27" fmla="*/ 13 h 1321"/>
                  <a:gd name="T28" fmla="*/ 1 w 213"/>
                  <a:gd name="T29" fmla="*/ 15 h 1321"/>
                  <a:gd name="T30" fmla="*/ 1 w 213"/>
                  <a:gd name="T31" fmla="*/ 17 h 1321"/>
                  <a:gd name="T32" fmla="*/ 1 w 213"/>
                  <a:gd name="T33" fmla="*/ 17 h 1321"/>
                  <a:gd name="T34" fmla="*/ 1 w 213"/>
                  <a:gd name="T35" fmla="*/ 18 h 1321"/>
                  <a:gd name="T36" fmla="*/ 1 w 213"/>
                  <a:gd name="T37" fmla="*/ 18 h 1321"/>
                  <a:gd name="T38" fmla="*/ 1 w 213"/>
                  <a:gd name="T39" fmla="*/ 17 h 1321"/>
                  <a:gd name="T40" fmla="*/ 1 w 213"/>
                  <a:gd name="T41" fmla="*/ 17 h 1321"/>
                  <a:gd name="T42" fmla="*/ 1 w 213"/>
                  <a:gd name="T43" fmla="*/ 15 h 1321"/>
                  <a:gd name="T44" fmla="*/ 1 w 213"/>
                  <a:gd name="T45" fmla="*/ 13 h 1321"/>
                  <a:gd name="T46" fmla="*/ 1 w 213"/>
                  <a:gd name="T47" fmla="*/ 12 h 1321"/>
                  <a:gd name="T48" fmla="*/ 1 w 213"/>
                  <a:gd name="T49" fmla="*/ 11 h 1321"/>
                  <a:gd name="T50" fmla="*/ 1 w 213"/>
                  <a:gd name="T51" fmla="*/ 9 h 1321"/>
                  <a:gd name="T52" fmla="*/ 1 w 213"/>
                  <a:gd name="T53" fmla="*/ 8 h 1321"/>
                  <a:gd name="T54" fmla="*/ 1 w 213"/>
                  <a:gd name="T55" fmla="*/ 6 h 1321"/>
                  <a:gd name="T56" fmla="*/ 1 w 213"/>
                  <a:gd name="T57" fmla="*/ 5 h 1321"/>
                  <a:gd name="T58" fmla="*/ 1 w 213"/>
                  <a:gd name="T59" fmla="*/ 4 h 1321"/>
                  <a:gd name="T60" fmla="*/ 1 w 213"/>
                  <a:gd name="T61" fmla="*/ 3 h 1321"/>
                  <a:gd name="T62" fmla="*/ 1 w 213"/>
                  <a:gd name="T63" fmla="*/ 2 h 1321"/>
                  <a:gd name="T64" fmla="*/ 1 w 213"/>
                  <a:gd name="T65" fmla="*/ 2 h 1321"/>
                  <a:gd name="T66" fmla="*/ 1 w 213"/>
                  <a:gd name="T67" fmla="*/ 2 h 1321"/>
                  <a:gd name="T68" fmla="*/ 1 w 213"/>
                  <a:gd name="T69" fmla="*/ 0 h 1321"/>
                  <a:gd name="T70" fmla="*/ 1 w 213"/>
                  <a:gd name="T71" fmla="*/ 0 h 1321"/>
                  <a:gd name="T72" fmla="*/ 0 w 213"/>
                  <a:gd name="T73" fmla="*/ 2 h 1321"/>
                  <a:gd name="T74" fmla="*/ 0 w 213"/>
                  <a:gd name="T75" fmla="*/ 2 h 1321"/>
                  <a:gd name="T76" fmla="*/ 1 w 213"/>
                  <a:gd name="T77" fmla="*/ 2 h 1321"/>
                  <a:gd name="T78" fmla="*/ 0 w 213"/>
                  <a:gd name="T79" fmla="*/ 2 h 132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13" h="1321">
                    <a:moveTo>
                      <a:pt x="0" y="9"/>
                    </a:moveTo>
                    <a:lnTo>
                      <a:pt x="9" y="18"/>
                    </a:lnTo>
                    <a:lnTo>
                      <a:pt x="27" y="27"/>
                    </a:lnTo>
                    <a:lnTo>
                      <a:pt x="53" y="62"/>
                    </a:lnTo>
                    <a:lnTo>
                      <a:pt x="80" y="115"/>
                    </a:lnTo>
                    <a:lnTo>
                      <a:pt x="98" y="177"/>
                    </a:lnTo>
                    <a:lnTo>
                      <a:pt x="115" y="257"/>
                    </a:lnTo>
                    <a:lnTo>
                      <a:pt x="133" y="346"/>
                    </a:lnTo>
                    <a:lnTo>
                      <a:pt x="151" y="434"/>
                    </a:lnTo>
                    <a:lnTo>
                      <a:pt x="168" y="541"/>
                    </a:lnTo>
                    <a:lnTo>
                      <a:pt x="177" y="638"/>
                    </a:lnTo>
                    <a:lnTo>
                      <a:pt x="186" y="745"/>
                    </a:lnTo>
                    <a:lnTo>
                      <a:pt x="186" y="860"/>
                    </a:lnTo>
                    <a:lnTo>
                      <a:pt x="195" y="957"/>
                    </a:lnTo>
                    <a:lnTo>
                      <a:pt x="195" y="1064"/>
                    </a:lnTo>
                    <a:lnTo>
                      <a:pt x="195" y="1161"/>
                    </a:lnTo>
                    <a:lnTo>
                      <a:pt x="186" y="1241"/>
                    </a:lnTo>
                    <a:lnTo>
                      <a:pt x="186" y="1321"/>
                    </a:lnTo>
                    <a:lnTo>
                      <a:pt x="195" y="1321"/>
                    </a:lnTo>
                    <a:lnTo>
                      <a:pt x="204" y="1241"/>
                    </a:lnTo>
                    <a:lnTo>
                      <a:pt x="204" y="1161"/>
                    </a:lnTo>
                    <a:lnTo>
                      <a:pt x="213" y="1064"/>
                    </a:lnTo>
                    <a:lnTo>
                      <a:pt x="204" y="957"/>
                    </a:lnTo>
                    <a:lnTo>
                      <a:pt x="204" y="860"/>
                    </a:lnTo>
                    <a:lnTo>
                      <a:pt x="195" y="745"/>
                    </a:lnTo>
                    <a:lnTo>
                      <a:pt x="186" y="638"/>
                    </a:lnTo>
                    <a:lnTo>
                      <a:pt x="177" y="541"/>
                    </a:lnTo>
                    <a:lnTo>
                      <a:pt x="168" y="434"/>
                    </a:lnTo>
                    <a:lnTo>
                      <a:pt x="151" y="337"/>
                    </a:lnTo>
                    <a:lnTo>
                      <a:pt x="133" y="257"/>
                    </a:lnTo>
                    <a:lnTo>
                      <a:pt x="115" y="177"/>
                    </a:lnTo>
                    <a:lnTo>
                      <a:pt x="89" y="115"/>
                    </a:lnTo>
                    <a:lnTo>
                      <a:pt x="71" y="62"/>
                    </a:lnTo>
                    <a:lnTo>
                      <a:pt x="36" y="18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0" y="18"/>
                    </a:lnTo>
                    <a:lnTo>
                      <a:pt x="9" y="18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6" name="Freeform 6"/>
              <p:cNvSpPr>
                <a:spLocks/>
              </p:cNvSpPr>
              <p:nvPr/>
            </p:nvSpPr>
            <p:spPr bwMode="auto">
              <a:xfrm>
                <a:off x="2014" y="1587"/>
                <a:ext cx="262" cy="39"/>
              </a:xfrm>
              <a:custGeom>
                <a:avLst/>
                <a:gdLst>
                  <a:gd name="T0" fmla="*/ 0 w 372"/>
                  <a:gd name="T1" fmla="*/ 1 h 53"/>
                  <a:gd name="T2" fmla="*/ 0 w 372"/>
                  <a:gd name="T3" fmla="*/ 1 h 53"/>
                  <a:gd name="T4" fmla="*/ 1 w 372"/>
                  <a:gd name="T5" fmla="*/ 1 h 53"/>
                  <a:gd name="T6" fmla="*/ 1 w 372"/>
                  <a:gd name="T7" fmla="*/ 1 h 53"/>
                  <a:gd name="T8" fmla="*/ 1 w 372"/>
                  <a:gd name="T9" fmla="*/ 1 h 53"/>
                  <a:gd name="T10" fmla="*/ 1 w 372"/>
                  <a:gd name="T11" fmla="*/ 1 h 53"/>
                  <a:gd name="T12" fmla="*/ 1 w 372"/>
                  <a:gd name="T13" fmla="*/ 1 h 53"/>
                  <a:gd name="T14" fmla="*/ 1 w 372"/>
                  <a:gd name="T15" fmla="*/ 1 h 53"/>
                  <a:gd name="T16" fmla="*/ 1 w 372"/>
                  <a:gd name="T17" fmla="*/ 1 h 53"/>
                  <a:gd name="T18" fmla="*/ 1 w 372"/>
                  <a:gd name="T19" fmla="*/ 1 h 53"/>
                  <a:gd name="T20" fmla="*/ 1 w 372"/>
                  <a:gd name="T21" fmla="*/ 1 h 53"/>
                  <a:gd name="T22" fmla="*/ 2 w 372"/>
                  <a:gd name="T23" fmla="*/ 1 h 53"/>
                  <a:gd name="T24" fmla="*/ 2 w 372"/>
                  <a:gd name="T25" fmla="*/ 1 h 53"/>
                  <a:gd name="T26" fmla="*/ 2 w 372"/>
                  <a:gd name="T27" fmla="*/ 1 h 53"/>
                  <a:gd name="T28" fmla="*/ 2 w 372"/>
                  <a:gd name="T29" fmla="*/ 1 h 53"/>
                  <a:gd name="T30" fmla="*/ 2 w 372"/>
                  <a:gd name="T31" fmla="*/ 1 h 53"/>
                  <a:gd name="T32" fmla="*/ 2 w 372"/>
                  <a:gd name="T33" fmla="*/ 1 h 53"/>
                  <a:gd name="T34" fmla="*/ 2 w 372"/>
                  <a:gd name="T35" fmla="*/ 1 h 53"/>
                  <a:gd name="T36" fmla="*/ 2 w 372"/>
                  <a:gd name="T37" fmla="*/ 1 h 53"/>
                  <a:gd name="T38" fmla="*/ 2 w 372"/>
                  <a:gd name="T39" fmla="*/ 1 h 53"/>
                  <a:gd name="T40" fmla="*/ 2 w 372"/>
                  <a:gd name="T41" fmla="*/ 1 h 53"/>
                  <a:gd name="T42" fmla="*/ 2 w 372"/>
                  <a:gd name="T43" fmla="*/ 1 h 53"/>
                  <a:gd name="T44" fmla="*/ 2 w 372"/>
                  <a:gd name="T45" fmla="*/ 1 h 53"/>
                  <a:gd name="T46" fmla="*/ 2 w 372"/>
                  <a:gd name="T47" fmla="*/ 1 h 53"/>
                  <a:gd name="T48" fmla="*/ 2 w 372"/>
                  <a:gd name="T49" fmla="*/ 1 h 53"/>
                  <a:gd name="T50" fmla="*/ 1 w 372"/>
                  <a:gd name="T51" fmla="*/ 1 h 53"/>
                  <a:gd name="T52" fmla="*/ 1 w 372"/>
                  <a:gd name="T53" fmla="*/ 1 h 53"/>
                  <a:gd name="T54" fmla="*/ 1 w 372"/>
                  <a:gd name="T55" fmla="*/ 1 h 53"/>
                  <a:gd name="T56" fmla="*/ 1 w 372"/>
                  <a:gd name="T57" fmla="*/ 1 h 53"/>
                  <a:gd name="T58" fmla="*/ 1 w 372"/>
                  <a:gd name="T59" fmla="*/ 1 h 53"/>
                  <a:gd name="T60" fmla="*/ 1 w 372"/>
                  <a:gd name="T61" fmla="*/ 1 h 53"/>
                  <a:gd name="T62" fmla="*/ 1 w 372"/>
                  <a:gd name="T63" fmla="*/ 1 h 53"/>
                  <a:gd name="T64" fmla="*/ 1 w 372"/>
                  <a:gd name="T65" fmla="*/ 1 h 53"/>
                  <a:gd name="T66" fmla="*/ 1 w 372"/>
                  <a:gd name="T67" fmla="*/ 0 h 53"/>
                  <a:gd name="T68" fmla="*/ 0 w 372"/>
                  <a:gd name="T69" fmla="*/ 0 h 53"/>
                  <a:gd name="T70" fmla="*/ 0 w 372"/>
                  <a:gd name="T71" fmla="*/ 0 h 53"/>
                  <a:gd name="T72" fmla="*/ 0 w 372"/>
                  <a:gd name="T73" fmla="*/ 1 h 5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72" h="53">
                    <a:moveTo>
                      <a:pt x="0" y="18"/>
                    </a:moveTo>
                    <a:lnTo>
                      <a:pt x="0" y="18"/>
                    </a:lnTo>
                    <a:lnTo>
                      <a:pt x="62" y="18"/>
                    </a:lnTo>
                    <a:lnTo>
                      <a:pt x="107" y="18"/>
                    </a:lnTo>
                    <a:lnTo>
                      <a:pt x="151" y="18"/>
                    </a:lnTo>
                    <a:lnTo>
                      <a:pt x="195" y="27"/>
                    </a:lnTo>
                    <a:lnTo>
                      <a:pt x="230" y="27"/>
                    </a:lnTo>
                    <a:lnTo>
                      <a:pt x="257" y="27"/>
                    </a:lnTo>
                    <a:lnTo>
                      <a:pt x="284" y="35"/>
                    </a:lnTo>
                    <a:lnTo>
                      <a:pt x="301" y="35"/>
                    </a:lnTo>
                    <a:lnTo>
                      <a:pt x="319" y="44"/>
                    </a:lnTo>
                    <a:lnTo>
                      <a:pt x="337" y="44"/>
                    </a:lnTo>
                    <a:lnTo>
                      <a:pt x="346" y="53"/>
                    </a:lnTo>
                    <a:lnTo>
                      <a:pt x="354" y="53"/>
                    </a:lnTo>
                    <a:lnTo>
                      <a:pt x="363" y="53"/>
                    </a:lnTo>
                    <a:lnTo>
                      <a:pt x="372" y="44"/>
                    </a:lnTo>
                    <a:lnTo>
                      <a:pt x="363" y="44"/>
                    </a:lnTo>
                    <a:lnTo>
                      <a:pt x="363" y="35"/>
                    </a:lnTo>
                    <a:lnTo>
                      <a:pt x="354" y="35"/>
                    </a:lnTo>
                    <a:lnTo>
                      <a:pt x="337" y="35"/>
                    </a:lnTo>
                    <a:lnTo>
                      <a:pt x="319" y="27"/>
                    </a:lnTo>
                    <a:lnTo>
                      <a:pt x="301" y="27"/>
                    </a:lnTo>
                    <a:lnTo>
                      <a:pt x="284" y="18"/>
                    </a:lnTo>
                    <a:lnTo>
                      <a:pt x="257" y="18"/>
                    </a:lnTo>
                    <a:lnTo>
                      <a:pt x="230" y="18"/>
                    </a:lnTo>
                    <a:lnTo>
                      <a:pt x="195" y="9"/>
                    </a:lnTo>
                    <a:lnTo>
                      <a:pt x="151" y="9"/>
                    </a:lnTo>
                    <a:lnTo>
                      <a:pt x="107" y="9"/>
                    </a:lnTo>
                    <a:lnTo>
                      <a:pt x="62" y="0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7" name="Freeform 7"/>
              <p:cNvSpPr>
                <a:spLocks/>
              </p:cNvSpPr>
              <p:nvPr/>
            </p:nvSpPr>
            <p:spPr bwMode="auto">
              <a:xfrm>
                <a:off x="1754" y="1587"/>
                <a:ext cx="260" cy="46"/>
              </a:xfrm>
              <a:custGeom>
                <a:avLst/>
                <a:gdLst>
                  <a:gd name="T0" fmla="*/ 0 w 371"/>
                  <a:gd name="T1" fmla="*/ 1 h 62"/>
                  <a:gd name="T2" fmla="*/ 1 w 371"/>
                  <a:gd name="T3" fmla="*/ 1 h 62"/>
                  <a:gd name="T4" fmla="*/ 1 w 371"/>
                  <a:gd name="T5" fmla="*/ 1 h 62"/>
                  <a:gd name="T6" fmla="*/ 1 w 371"/>
                  <a:gd name="T7" fmla="*/ 1 h 62"/>
                  <a:gd name="T8" fmla="*/ 1 w 371"/>
                  <a:gd name="T9" fmla="*/ 1 h 62"/>
                  <a:gd name="T10" fmla="*/ 1 w 371"/>
                  <a:gd name="T11" fmla="*/ 1 h 62"/>
                  <a:gd name="T12" fmla="*/ 1 w 371"/>
                  <a:gd name="T13" fmla="*/ 1 h 62"/>
                  <a:gd name="T14" fmla="*/ 1 w 371"/>
                  <a:gd name="T15" fmla="*/ 1 h 62"/>
                  <a:gd name="T16" fmla="*/ 1 w 371"/>
                  <a:gd name="T17" fmla="*/ 1 h 62"/>
                  <a:gd name="T18" fmla="*/ 1 w 371"/>
                  <a:gd name="T19" fmla="*/ 1 h 62"/>
                  <a:gd name="T20" fmla="*/ 1 w 371"/>
                  <a:gd name="T21" fmla="*/ 1 h 62"/>
                  <a:gd name="T22" fmla="*/ 1 w 371"/>
                  <a:gd name="T23" fmla="*/ 1 h 62"/>
                  <a:gd name="T24" fmla="*/ 1 w 371"/>
                  <a:gd name="T25" fmla="*/ 1 h 62"/>
                  <a:gd name="T26" fmla="*/ 1 w 371"/>
                  <a:gd name="T27" fmla="*/ 1 h 62"/>
                  <a:gd name="T28" fmla="*/ 1 w 371"/>
                  <a:gd name="T29" fmla="*/ 1 h 62"/>
                  <a:gd name="T30" fmla="*/ 1 w 371"/>
                  <a:gd name="T31" fmla="*/ 1 h 62"/>
                  <a:gd name="T32" fmla="*/ 1 w 371"/>
                  <a:gd name="T33" fmla="*/ 1 h 62"/>
                  <a:gd name="T34" fmla="*/ 2 w 371"/>
                  <a:gd name="T35" fmla="*/ 1 h 62"/>
                  <a:gd name="T36" fmla="*/ 2 w 371"/>
                  <a:gd name="T37" fmla="*/ 0 h 62"/>
                  <a:gd name="T38" fmla="*/ 1 w 371"/>
                  <a:gd name="T39" fmla="*/ 0 h 62"/>
                  <a:gd name="T40" fmla="*/ 1 w 371"/>
                  <a:gd name="T41" fmla="*/ 1 h 62"/>
                  <a:gd name="T42" fmla="*/ 1 w 371"/>
                  <a:gd name="T43" fmla="*/ 1 h 62"/>
                  <a:gd name="T44" fmla="*/ 1 w 371"/>
                  <a:gd name="T45" fmla="*/ 1 h 62"/>
                  <a:gd name="T46" fmla="*/ 1 w 371"/>
                  <a:gd name="T47" fmla="*/ 1 h 62"/>
                  <a:gd name="T48" fmla="*/ 1 w 371"/>
                  <a:gd name="T49" fmla="*/ 1 h 62"/>
                  <a:gd name="T50" fmla="*/ 1 w 371"/>
                  <a:gd name="T51" fmla="*/ 1 h 62"/>
                  <a:gd name="T52" fmla="*/ 1 w 371"/>
                  <a:gd name="T53" fmla="*/ 1 h 62"/>
                  <a:gd name="T54" fmla="*/ 1 w 371"/>
                  <a:gd name="T55" fmla="*/ 1 h 62"/>
                  <a:gd name="T56" fmla="*/ 1 w 371"/>
                  <a:gd name="T57" fmla="*/ 1 h 62"/>
                  <a:gd name="T58" fmla="*/ 1 w 371"/>
                  <a:gd name="T59" fmla="*/ 1 h 62"/>
                  <a:gd name="T60" fmla="*/ 1 w 371"/>
                  <a:gd name="T61" fmla="*/ 1 h 62"/>
                  <a:gd name="T62" fmla="*/ 1 w 371"/>
                  <a:gd name="T63" fmla="*/ 1 h 62"/>
                  <a:gd name="T64" fmla="*/ 0 w 371"/>
                  <a:gd name="T65" fmla="*/ 1 h 62"/>
                  <a:gd name="T66" fmla="*/ 0 w 371"/>
                  <a:gd name="T67" fmla="*/ 1 h 62"/>
                  <a:gd name="T68" fmla="*/ 0 w 371"/>
                  <a:gd name="T69" fmla="*/ 1 h 62"/>
                  <a:gd name="T70" fmla="*/ 0 w 371"/>
                  <a:gd name="T71" fmla="*/ 1 h 62"/>
                  <a:gd name="T72" fmla="*/ 0 w 371"/>
                  <a:gd name="T73" fmla="*/ 1 h 62"/>
                  <a:gd name="T74" fmla="*/ 1 w 371"/>
                  <a:gd name="T75" fmla="*/ 1 h 62"/>
                  <a:gd name="T76" fmla="*/ 1 w 371"/>
                  <a:gd name="T77" fmla="*/ 1 h 62"/>
                  <a:gd name="T78" fmla="*/ 0 w 371"/>
                  <a:gd name="T79" fmla="*/ 1 h 6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71" h="62">
                    <a:moveTo>
                      <a:pt x="0" y="62"/>
                    </a:moveTo>
                    <a:lnTo>
                      <a:pt x="8" y="53"/>
                    </a:lnTo>
                    <a:lnTo>
                      <a:pt x="17" y="53"/>
                    </a:lnTo>
                    <a:lnTo>
                      <a:pt x="26" y="53"/>
                    </a:lnTo>
                    <a:lnTo>
                      <a:pt x="35" y="44"/>
                    </a:lnTo>
                    <a:lnTo>
                      <a:pt x="53" y="44"/>
                    </a:lnTo>
                    <a:lnTo>
                      <a:pt x="70" y="35"/>
                    </a:lnTo>
                    <a:lnTo>
                      <a:pt x="88" y="35"/>
                    </a:lnTo>
                    <a:lnTo>
                      <a:pt x="115" y="27"/>
                    </a:lnTo>
                    <a:lnTo>
                      <a:pt x="150" y="27"/>
                    </a:lnTo>
                    <a:lnTo>
                      <a:pt x="177" y="27"/>
                    </a:lnTo>
                    <a:lnTo>
                      <a:pt x="221" y="18"/>
                    </a:lnTo>
                    <a:lnTo>
                      <a:pt x="265" y="18"/>
                    </a:lnTo>
                    <a:lnTo>
                      <a:pt x="318" y="18"/>
                    </a:lnTo>
                    <a:lnTo>
                      <a:pt x="371" y="18"/>
                    </a:lnTo>
                    <a:lnTo>
                      <a:pt x="371" y="0"/>
                    </a:lnTo>
                    <a:lnTo>
                      <a:pt x="318" y="0"/>
                    </a:lnTo>
                    <a:lnTo>
                      <a:pt x="265" y="9"/>
                    </a:lnTo>
                    <a:lnTo>
                      <a:pt x="221" y="9"/>
                    </a:lnTo>
                    <a:lnTo>
                      <a:pt x="177" y="9"/>
                    </a:lnTo>
                    <a:lnTo>
                      <a:pt x="150" y="18"/>
                    </a:lnTo>
                    <a:lnTo>
                      <a:pt x="115" y="18"/>
                    </a:lnTo>
                    <a:lnTo>
                      <a:pt x="88" y="18"/>
                    </a:lnTo>
                    <a:lnTo>
                      <a:pt x="70" y="27"/>
                    </a:lnTo>
                    <a:lnTo>
                      <a:pt x="53" y="27"/>
                    </a:lnTo>
                    <a:lnTo>
                      <a:pt x="35" y="35"/>
                    </a:lnTo>
                    <a:lnTo>
                      <a:pt x="17" y="35"/>
                    </a:lnTo>
                    <a:lnTo>
                      <a:pt x="8" y="44"/>
                    </a:lnTo>
                    <a:lnTo>
                      <a:pt x="0" y="44"/>
                    </a:lnTo>
                    <a:lnTo>
                      <a:pt x="0" y="62"/>
                    </a:lnTo>
                    <a:lnTo>
                      <a:pt x="8" y="62"/>
                    </a:lnTo>
                    <a:lnTo>
                      <a:pt x="8" y="53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8" name="Freeform 8"/>
              <p:cNvSpPr>
                <a:spLocks/>
              </p:cNvSpPr>
              <p:nvPr/>
            </p:nvSpPr>
            <p:spPr bwMode="auto">
              <a:xfrm>
                <a:off x="1610" y="1620"/>
                <a:ext cx="144" cy="992"/>
              </a:xfrm>
              <a:custGeom>
                <a:avLst/>
                <a:gdLst>
                  <a:gd name="T0" fmla="*/ 1 w 204"/>
                  <a:gd name="T1" fmla="*/ 18 h 1321"/>
                  <a:gd name="T2" fmla="*/ 1 w 204"/>
                  <a:gd name="T3" fmla="*/ 18 h 1321"/>
                  <a:gd name="T4" fmla="*/ 1 w 204"/>
                  <a:gd name="T5" fmla="*/ 17 h 1321"/>
                  <a:gd name="T6" fmla="*/ 1 w 204"/>
                  <a:gd name="T7" fmla="*/ 17 h 1321"/>
                  <a:gd name="T8" fmla="*/ 1 w 204"/>
                  <a:gd name="T9" fmla="*/ 15 h 1321"/>
                  <a:gd name="T10" fmla="*/ 1 w 204"/>
                  <a:gd name="T11" fmla="*/ 13 h 1321"/>
                  <a:gd name="T12" fmla="*/ 1 w 204"/>
                  <a:gd name="T13" fmla="*/ 12 h 1321"/>
                  <a:gd name="T14" fmla="*/ 1 w 204"/>
                  <a:gd name="T15" fmla="*/ 11 h 1321"/>
                  <a:gd name="T16" fmla="*/ 1 w 204"/>
                  <a:gd name="T17" fmla="*/ 9 h 1321"/>
                  <a:gd name="T18" fmla="*/ 1 w 204"/>
                  <a:gd name="T19" fmla="*/ 8 h 1321"/>
                  <a:gd name="T20" fmla="*/ 1 w 204"/>
                  <a:gd name="T21" fmla="*/ 6 h 1321"/>
                  <a:gd name="T22" fmla="*/ 1 w 204"/>
                  <a:gd name="T23" fmla="*/ 5 h 1321"/>
                  <a:gd name="T24" fmla="*/ 1 w 204"/>
                  <a:gd name="T25" fmla="*/ 4 h 1321"/>
                  <a:gd name="T26" fmla="*/ 1 w 204"/>
                  <a:gd name="T27" fmla="*/ 3 h 1321"/>
                  <a:gd name="T28" fmla="*/ 1 w 204"/>
                  <a:gd name="T29" fmla="*/ 2 h 1321"/>
                  <a:gd name="T30" fmla="*/ 1 w 204"/>
                  <a:gd name="T31" fmla="*/ 2 h 1321"/>
                  <a:gd name="T32" fmla="*/ 1 w 204"/>
                  <a:gd name="T33" fmla="*/ 2 h 1321"/>
                  <a:gd name="T34" fmla="*/ 1 w 204"/>
                  <a:gd name="T35" fmla="*/ 2 h 1321"/>
                  <a:gd name="T36" fmla="*/ 1 w 204"/>
                  <a:gd name="T37" fmla="*/ 0 h 1321"/>
                  <a:gd name="T38" fmla="*/ 1 w 204"/>
                  <a:gd name="T39" fmla="*/ 2 h 1321"/>
                  <a:gd name="T40" fmla="*/ 1 w 204"/>
                  <a:gd name="T41" fmla="*/ 2 h 1321"/>
                  <a:gd name="T42" fmla="*/ 1 w 204"/>
                  <a:gd name="T43" fmla="*/ 2 h 1321"/>
                  <a:gd name="T44" fmla="*/ 1 w 204"/>
                  <a:gd name="T45" fmla="*/ 3 h 1321"/>
                  <a:gd name="T46" fmla="*/ 1 w 204"/>
                  <a:gd name="T47" fmla="*/ 4 h 1321"/>
                  <a:gd name="T48" fmla="*/ 1 w 204"/>
                  <a:gd name="T49" fmla="*/ 5 h 1321"/>
                  <a:gd name="T50" fmla="*/ 1 w 204"/>
                  <a:gd name="T51" fmla="*/ 6 h 1321"/>
                  <a:gd name="T52" fmla="*/ 1 w 204"/>
                  <a:gd name="T53" fmla="*/ 8 h 1321"/>
                  <a:gd name="T54" fmla="*/ 1 w 204"/>
                  <a:gd name="T55" fmla="*/ 9 h 1321"/>
                  <a:gd name="T56" fmla="*/ 1 w 204"/>
                  <a:gd name="T57" fmla="*/ 11 h 1321"/>
                  <a:gd name="T58" fmla="*/ 1 w 204"/>
                  <a:gd name="T59" fmla="*/ 12 h 1321"/>
                  <a:gd name="T60" fmla="*/ 1 w 204"/>
                  <a:gd name="T61" fmla="*/ 13 h 1321"/>
                  <a:gd name="T62" fmla="*/ 0 w 204"/>
                  <a:gd name="T63" fmla="*/ 15 h 1321"/>
                  <a:gd name="T64" fmla="*/ 1 w 204"/>
                  <a:gd name="T65" fmla="*/ 17 h 1321"/>
                  <a:gd name="T66" fmla="*/ 1 w 204"/>
                  <a:gd name="T67" fmla="*/ 17 h 1321"/>
                  <a:gd name="T68" fmla="*/ 1 w 204"/>
                  <a:gd name="T69" fmla="*/ 18 h 1321"/>
                  <a:gd name="T70" fmla="*/ 1 w 204"/>
                  <a:gd name="T71" fmla="*/ 18 h 1321"/>
                  <a:gd name="T72" fmla="*/ 1 w 204"/>
                  <a:gd name="T73" fmla="*/ 18 h 132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04" h="1321">
                    <a:moveTo>
                      <a:pt x="27" y="1321"/>
                    </a:moveTo>
                    <a:lnTo>
                      <a:pt x="27" y="1321"/>
                    </a:lnTo>
                    <a:lnTo>
                      <a:pt x="27" y="1241"/>
                    </a:lnTo>
                    <a:lnTo>
                      <a:pt x="18" y="1161"/>
                    </a:lnTo>
                    <a:lnTo>
                      <a:pt x="18" y="1064"/>
                    </a:lnTo>
                    <a:lnTo>
                      <a:pt x="18" y="957"/>
                    </a:lnTo>
                    <a:lnTo>
                      <a:pt x="27" y="860"/>
                    </a:lnTo>
                    <a:lnTo>
                      <a:pt x="27" y="745"/>
                    </a:lnTo>
                    <a:lnTo>
                      <a:pt x="35" y="638"/>
                    </a:lnTo>
                    <a:lnTo>
                      <a:pt x="53" y="541"/>
                    </a:lnTo>
                    <a:lnTo>
                      <a:pt x="62" y="434"/>
                    </a:lnTo>
                    <a:lnTo>
                      <a:pt x="80" y="346"/>
                    </a:lnTo>
                    <a:lnTo>
                      <a:pt x="97" y="257"/>
                    </a:lnTo>
                    <a:lnTo>
                      <a:pt x="115" y="177"/>
                    </a:lnTo>
                    <a:lnTo>
                      <a:pt x="133" y="115"/>
                    </a:lnTo>
                    <a:lnTo>
                      <a:pt x="159" y="62"/>
                    </a:lnTo>
                    <a:lnTo>
                      <a:pt x="186" y="27"/>
                    </a:lnTo>
                    <a:lnTo>
                      <a:pt x="204" y="18"/>
                    </a:lnTo>
                    <a:lnTo>
                      <a:pt x="204" y="0"/>
                    </a:lnTo>
                    <a:lnTo>
                      <a:pt x="177" y="18"/>
                    </a:lnTo>
                    <a:lnTo>
                      <a:pt x="142" y="62"/>
                    </a:lnTo>
                    <a:lnTo>
                      <a:pt x="124" y="115"/>
                    </a:lnTo>
                    <a:lnTo>
                      <a:pt x="97" y="177"/>
                    </a:lnTo>
                    <a:lnTo>
                      <a:pt x="80" y="257"/>
                    </a:lnTo>
                    <a:lnTo>
                      <a:pt x="62" y="337"/>
                    </a:lnTo>
                    <a:lnTo>
                      <a:pt x="53" y="434"/>
                    </a:lnTo>
                    <a:lnTo>
                      <a:pt x="35" y="541"/>
                    </a:lnTo>
                    <a:lnTo>
                      <a:pt x="27" y="638"/>
                    </a:lnTo>
                    <a:lnTo>
                      <a:pt x="18" y="745"/>
                    </a:lnTo>
                    <a:lnTo>
                      <a:pt x="9" y="860"/>
                    </a:lnTo>
                    <a:lnTo>
                      <a:pt x="9" y="957"/>
                    </a:lnTo>
                    <a:lnTo>
                      <a:pt x="0" y="1064"/>
                    </a:lnTo>
                    <a:lnTo>
                      <a:pt x="9" y="1161"/>
                    </a:lnTo>
                    <a:lnTo>
                      <a:pt x="9" y="1241"/>
                    </a:lnTo>
                    <a:lnTo>
                      <a:pt x="18" y="1321"/>
                    </a:lnTo>
                    <a:lnTo>
                      <a:pt x="27" y="13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9" name="Freeform 9"/>
              <p:cNvSpPr>
                <a:spLocks/>
              </p:cNvSpPr>
              <p:nvPr/>
            </p:nvSpPr>
            <p:spPr bwMode="auto">
              <a:xfrm>
                <a:off x="1623" y="2612"/>
                <a:ext cx="118" cy="133"/>
              </a:xfrm>
              <a:custGeom>
                <a:avLst/>
                <a:gdLst>
                  <a:gd name="T0" fmla="*/ 1 w 168"/>
                  <a:gd name="T1" fmla="*/ 3 h 177"/>
                  <a:gd name="T2" fmla="*/ 1 w 168"/>
                  <a:gd name="T3" fmla="*/ 3 h 177"/>
                  <a:gd name="T4" fmla="*/ 1 w 168"/>
                  <a:gd name="T5" fmla="*/ 3 h 177"/>
                  <a:gd name="T6" fmla="*/ 1 w 168"/>
                  <a:gd name="T7" fmla="*/ 2 h 177"/>
                  <a:gd name="T8" fmla="*/ 1 w 168"/>
                  <a:gd name="T9" fmla="*/ 2 h 177"/>
                  <a:gd name="T10" fmla="*/ 1 w 168"/>
                  <a:gd name="T11" fmla="*/ 2 h 177"/>
                  <a:gd name="T12" fmla="*/ 1 w 168"/>
                  <a:gd name="T13" fmla="*/ 2 h 177"/>
                  <a:gd name="T14" fmla="*/ 1 w 168"/>
                  <a:gd name="T15" fmla="*/ 2 h 177"/>
                  <a:gd name="T16" fmla="*/ 1 w 168"/>
                  <a:gd name="T17" fmla="*/ 2 h 177"/>
                  <a:gd name="T18" fmla="*/ 1 w 168"/>
                  <a:gd name="T19" fmla="*/ 0 h 177"/>
                  <a:gd name="T20" fmla="*/ 0 w 168"/>
                  <a:gd name="T21" fmla="*/ 0 h 177"/>
                  <a:gd name="T22" fmla="*/ 0 w 168"/>
                  <a:gd name="T23" fmla="*/ 2 h 177"/>
                  <a:gd name="T24" fmla="*/ 1 w 168"/>
                  <a:gd name="T25" fmla="*/ 2 h 177"/>
                  <a:gd name="T26" fmla="*/ 1 w 168"/>
                  <a:gd name="T27" fmla="*/ 2 h 177"/>
                  <a:gd name="T28" fmla="*/ 1 w 168"/>
                  <a:gd name="T29" fmla="*/ 2 h 177"/>
                  <a:gd name="T30" fmla="*/ 1 w 168"/>
                  <a:gd name="T31" fmla="*/ 2 h 177"/>
                  <a:gd name="T32" fmla="*/ 1 w 168"/>
                  <a:gd name="T33" fmla="*/ 3 h 177"/>
                  <a:gd name="T34" fmla="*/ 1 w 168"/>
                  <a:gd name="T35" fmla="*/ 3 h 177"/>
                  <a:gd name="T36" fmla="*/ 1 w 168"/>
                  <a:gd name="T37" fmla="*/ 3 h 177"/>
                  <a:gd name="T38" fmla="*/ 1 w 168"/>
                  <a:gd name="T39" fmla="*/ 3 h 177"/>
                  <a:gd name="T40" fmla="*/ 1 w 168"/>
                  <a:gd name="T41" fmla="*/ 3 h 17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8" h="177">
                    <a:moveTo>
                      <a:pt x="168" y="159"/>
                    </a:moveTo>
                    <a:lnTo>
                      <a:pt x="168" y="159"/>
                    </a:lnTo>
                    <a:lnTo>
                      <a:pt x="141" y="159"/>
                    </a:lnTo>
                    <a:lnTo>
                      <a:pt x="106" y="150"/>
                    </a:lnTo>
                    <a:lnTo>
                      <a:pt x="79" y="133"/>
                    </a:lnTo>
                    <a:lnTo>
                      <a:pt x="62" y="115"/>
                    </a:lnTo>
                    <a:lnTo>
                      <a:pt x="35" y="88"/>
                    </a:lnTo>
                    <a:lnTo>
                      <a:pt x="26" y="62"/>
                    </a:lnTo>
                    <a:lnTo>
                      <a:pt x="17" y="35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35"/>
                    </a:lnTo>
                    <a:lnTo>
                      <a:pt x="9" y="71"/>
                    </a:lnTo>
                    <a:lnTo>
                      <a:pt x="26" y="97"/>
                    </a:lnTo>
                    <a:lnTo>
                      <a:pt x="44" y="124"/>
                    </a:lnTo>
                    <a:lnTo>
                      <a:pt x="71" y="141"/>
                    </a:lnTo>
                    <a:lnTo>
                      <a:pt x="106" y="159"/>
                    </a:lnTo>
                    <a:lnTo>
                      <a:pt x="133" y="168"/>
                    </a:lnTo>
                    <a:lnTo>
                      <a:pt x="168" y="177"/>
                    </a:lnTo>
                    <a:lnTo>
                      <a:pt x="168" y="1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0" name="Freeform 10"/>
              <p:cNvSpPr>
                <a:spLocks/>
              </p:cNvSpPr>
              <p:nvPr/>
            </p:nvSpPr>
            <p:spPr bwMode="auto">
              <a:xfrm>
                <a:off x="1741" y="2731"/>
                <a:ext cx="547" cy="14"/>
              </a:xfrm>
              <a:custGeom>
                <a:avLst/>
                <a:gdLst>
                  <a:gd name="T0" fmla="*/ 4 w 779"/>
                  <a:gd name="T1" fmla="*/ 0 h 18"/>
                  <a:gd name="T2" fmla="*/ 4 w 779"/>
                  <a:gd name="T3" fmla="*/ 0 h 18"/>
                  <a:gd name="T4" fmla="*/ 0 w 779"/>
                  <a:gd name="T5" fmla="*/ 0 h 18"/>
                  <a:gd name="T6" fmla="*/ 0 w 779"/>
                  <a:gd name="T7" fmla="*/ 2 h 18"/>
                  <a:gd name="T8" fmla="*/ 4 w 779"/>
                  <a:gd name="T9" fmla="*/ 2 h 18"/>
                  <a:gd name="T10" fmla="*/ 4 w 779"/>
                  <a:gd name="T11" fmla="*/ 2 h 18"/>
                  <a:gd name="T12" fmla="*/ 4 w 779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79" h="18">
                    <a:moveTo>
                      <a:pt x="779" y="0"/>
                    </a:moveTo>
                    <a:lnTo>
                      <a:pt x="779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779" y="18"/>
                    </a:lnTo>
                    <a:lnTo>
                      <a:pt x="77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1" name="Freeform 11"/>
              <p:cNvSpPr>
                <a:spLocks/>
              </p:cNvSpPr>
              <p:nvPr/>
            </p:nvSpPr>
            <p:spPr bwMode="auto">
              <a:xfrm>
                <a:off x="1772" y="1913"/>
                <a:ext cx="497" cy="752"/>
              </a:xfrm>
              <a:custGeom>
                <a:avLst/>
                <a:gdLst>
                  <a:gd name="T0" fmla="*/ 3 w 708"/>
                  <a:gd name="T1" fmla="*/ 14 h 1002"/>
                  <a:gd name="T2" fmla="*/ 3 w 708"/>
                  <a:gd name="T3" fmla="*/ 14 h 1002"/>
                  <a:gd name="T4" fmla="*/ 3 w 708"/>
                  <a:gd name="T5" fmla="*/ 14 h 1002"/>
                  <a:gd name="T6" fmla="*/ 3 w 708"/>
                  <a:gd name="T7" fmla="*/ 13 h 1002"/>
                  <a:gd name="T8" fmla="*/ 3 w 708"/>
                  <a:gd name="T9" fmla="*/ 13 h 1002"/>
                  <a:gd name="T10" fmla="*/ 4 w 708"/>
                  <a:gd name="T11" fmla="*/ 13 h 1002"/>
                  <a:gd name="T12" fmla="*/ 4 w 708"/>
                  <a:gd name="T13" fmla="*/ 13 h 1002"/>
                  <a:gd name="T14" fmla="*/ 4 w 708"/>
                  <a:gd name="T15" fmla="*/ 11 h 1002"/>
                  <a:gd name="T16" fmla="*/ 4 w 708"/>
                  <a:gd name="T17" fmla="*/ 3 h 1002"/>
                  <a:gd name="T18" fmla="*/ 4 w 708"/>
                  <a:gd name="T19" fmla="*/ 2 h 1002"/>
                  <a:gd name="T20" fmla="*/ 4 w 708"/>
                  <a:gd name="T21" fmla="*/ 2 h 1002"/>
                  <a:gd name="T22" fmla="*/ 3 w 708"/>
                  <a:gd name="T23" fmla="*/ 2 h 1002"/>
                  <a:gd name="T24" fmla="*/ 3 w 708"/>
                  <a:gd name="T25" fmla="*/ 2 h 1002"/>
                  <a:gd name="T26" fmla="*/ 3 w 708"/>
                  <a:gd name="T27" fmla="*/ 2 h 1002"/>
                  <a:gd name="T28" fmla="*/ 3 w 708"/>
                  <a:gd name="T29" fmla="*/ 2 h 1002"/>
                  <a:gd name="T30" fmla="*/ 3 w 708"/>
                  <a:gd name="T31" fmla="*/ 0 h 1002"/>
                  <a:gd name="T32" fmla="*/ 3 w 708"/>
                  <a:gd name="T33" fmla="*/ 0 h 1002"/>
                  <a:gd name="T34" fmla="*/ 1 w 708"/>
                  <a:gd name="T35" fmla="*/ 0 h 1002"/>
                  <a:gd name="T36" fmla="*/ 1 w 708"/>
                  <a:gd name="T37" fmla="*/ 2 h 1002"/>
                  <a:gd name="T38" fmla="*/ 1 w 708"/>
                  <a:gd name="T39" fmla="*/ 2 h 1002"/>
                  <a:gd name="T40" fmla="*/ 1 w 708"/>
                  <a:gd name="T41" fmla="*/ 2 h 1002"/>
                  <a:gd name="T42" fmla="*/ 1 w 708"/>
                  <a:gd name="T43" fmla="*/ 2 h 1002"/>
                  <a:gd name="T44" fmla="*/ 1 w 708"/>
                  <a:gd name="T45" fmla="*/ 2 h 1002"/>
                  <a:gd name="T46" fmla="*/ 1 w 708"/>
                  <a:gd name="T47" fmla="*/ 2 h 1002"/>
                  <a:gd name="T48" fmla="*/ 0 w 708"/>
                  <a:gd name="T49" fmla="*/ 3 h 1002"/>
                  <a:gd name="T50" fmla="*/ 0 w 708"/>
                  <a:gd name="T51" fmla="*/ 11 h 1002"/>
                  <a:gd name="T52" fmla="*/ 0 w 708"/>
                  <a:gd name="T53" fmla="*/ 12 h 1002"/>
                  <a:gd name="T54" fmla="*/ 1 w 708"/>
                  <a:gd name="T55" fmla="*/ 13 h 1002"/>
                  <a:gd name="T56" fmla="*/ 1 w 708"/>
                  <a:gd name="T57" fmla="*/ 13 h 1002"/>
                  <a:gd name="T58" fmla="*/ 1 w 708"/>
                  <a:gd name="T59" fmla="*/ 13 h 1002"/>
                  <a:gd name="T60" fmla="*/ 1 w 708"/>
                  <a:gd name="T61" fmla="*/ 14 h 1002"/>
                  <a:gd name="T62" fmla="*/ 1 w 708"/>
                  <a:gd name="T63" fmla="*/ 14 h 1002"/>
                  <a:gd name="T64" fmla="*/ 1 w 708"/>
                  <a:gd name="T65" fmla="*/ 14 h 1002"/>
                  <a:gd name="T66" fmla="*/ 1 w 708"/>
                  <a:gd name="T67" fmla="*/ 14 h 100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708" h="1002">
                    <a:moveTo>
                      <a:pt x="531" y="1002"/>
                    </a:moveTo>
                    <a:lnTo>
                      <a:pt x="549" y="1002"/>
                    </a:lnTo>
                    <a:lnTo>
                      <a:pt x="567" y="993"/>
                    </a:lnTo>
                    <a:lnTo>
                      <a:pt x="584" y="993"/>
                    </a:lnTo>
                    <a:lnTo>
                      <a:pt x="602" y="984"/>
                    </a:lnTo>
                    <a:lnTo>
                      <a:pt x="611" y="975"/>
                    </a:lnTo>
                    <a:lnTo>
                      <a:pt x="629" y="966"/>
                    </a:lnTo>
                    <a:lnTo>
                      <a:pt x="646" y="957"/>
                    </a:lnTo>
                    <a:lnTo>
                      <a:pt x="655" y="948"/>
                    </a:lnTo>
                    <a:lnTo>
                      <a:pt x="664" y="931"/>
                    </a:lnTo>
                    <a:lnTo>
                      <a:pt x="673" y="922"/>
                    </a:lnTo>
                    <a:lnTo>
                      <a:pt x="682" y="904"/>
                    </a:lnTo>
                    <a:lnTo>
                      <a:pt x="691" y="886"/>
                    </a:lnTo>
                    <a:lnTo>
                      <a:pt x="699" y="877"/>
                    </a:lnTo>
                    <a:lnTo>
                      <a:pt x="708" y="860"/>
                    </a:lnTo>
                    <a:lnTo>
                      <a:pt x="708" y="842"/>
                    </a:lnTo>
                    <a:lnTo>
                      <a:pt x="708" y="824"/>
                    </a:lnTo>
                    <a:lnTo>
                      <a:pt x="708" y="177"/>
                    </a:lnTo>
                    <a:lnTo>
                      <a:pt x="708" y="160"/>
                    </a:lnTo>
                    <a:lnTo>
                      <a:pt x="708" y="142"/>
                    </a:lnTo>
                    <a:lnTo>
                      <a:pt x="699" y="124"/>
                    </a:lnTo>
                    <a:lnTo>
                      <a:pt x="691" y="107"/>
                    </a:lnTo>
                    <a:lnTo>
                      <a:pt x="682" y="89"/>
                    </a:lnTo>
                    <a:lnTo>
                      <a:pt x="673" y="71"/>
                    </a:lnTo>
                    <a:lnTo>
                      <a:pt x="664" y="62"/>
                    </a:lnTo>
                    <a:lnTo>
                      <a:pt x="655" y="44"/>
                    </a:lnTo>
                    <a:lnTo>
                      <a:pt x="646" y="36"/>
                    </a:lnTo>
                    <a:lnTo>
                      <a:pt x="629" y="27"/>
                    </a:lnTo>
                    <a:lnTo>
                      <a:pt x="611" y="18"/>
                    </a:lnTo>
                    <a:lnTo>
                      <a:pt x="602" y="9"/>
                    </a:lnTo>
                    <a:lnTo>
                      <a:pt x="584" y="9"/>
                    </a:lnTo>
                    <a:lnTo>
                      <a:pt x="567" y="0"/>
                    </a:lnTo>
                    <a:lnTo>
                      <a:pt x="549" y="0"/>
                    </a:lnTo>
                    <a:lnTo>
                      <a:pt x="531" y="0"/>
                    </a:lnTo>
                    <a:lnTo>
                      <a:pt x="177" y="0"/>
                    </a:lnTo>
                    <a:lnTo>
                      <a:pt x="159" y="0"/>
                    </a:lnTo>
                    <a:lnTo>
                      <a:pt x="142" y="0"/>
                    </a:lnTo>
                    <a:lnTo>
                      <a:pt x="124" y="9"/>
                    </a:lnTo>
                    <a:lnTo>
                      <a:pt x="106" y="9"/>
                    </a:lnTo>
                    <a:lnTo>
                      <a:pt x="89" y="18"/>
                    </a:lnTo>
                    <a:lnTo>
                      <a:pt x="80" y="27"/>
                    </a:lnTo>
                    <a:lnTo>
                      <a:pt x="62" y="36"/>
                    </a:lnTo>
                    <a:lnTo>
                      <a:pt x="53" y="44"/>
                    </a:lnTo>
                    <a:lnTo>
                      <a:pt x="36" y="62"/>
                    </a:lnTo>
                    <a:lnTo>
                      <a:pt x="27" y="71"/>
                    </a:lnTo>
                    <a:lnTo>
                      <a:pt x="18" y="89"/>
                    </a:lnTo>
                    <a:lnTo>
                      <a:pt x="9" y="107"/>
                    </a:lnTo>
                    <a:lnTo>
                      <a:pt x="9" y="124"/>
                    </a:lnTo>
                    <a:lnTo>
                      <a:pt x="0" y="142"/>
                    </a:lnTo>
                    <a:lnTo>
                      <a:pt x="0" y="160"/>
                    </a:lnTo>
                    <a:lnTo>
                      <a:pt x="0" y="177"/>
                    </a:lnTo>
                    <a:lnTo>
                      <a:pt x="0" y="824"/>
                    </a:lnTo>
                    <a:lnTo>
                      <a:pt x="0" y="842"/>
                    </a:lnTo>
                    <a:lnTo>
                      <a:pt x="0" y="860"/>
                    </a:lnTo>
                    <a:lnTo>
                      <a:pt x="9" y="877"/>
                    </a:lnTo>
                    <a:lnTo>
                      <a:pt x="9" y="886"/>
                    </a:lnTo>
                    <a:lnTo>
                      <a:pt x="18" y="904"/>
                    </a:lnTo>
                    <a:lnTo>
                      <a:pt x="27" y="922"/>
                    </a:lnTo>
                    <a:lnTo>
                      <a:pt x="36" y="931"/>
                    </a:lnTo>
                    <a:lnTo>
                      <a:pt x="53" y="948"/>
                    </a:lnTo>
                    <a:lnTo>
                      <a:pt x="62" y="957"/>
                    </a:lnTo>
                    <a:lnTo>
                      <a:pt x="80" y="966"/>
                    </a:lnTo>
                    <a:lnTo>
                      <a:pt x="89" y="975"/>
                    </a:lnTo>
                    <a:lnTo>
                      <a:pt x="106" y="984"/>
                    </a:lnTo>
                    <a:lnTo>
                      <a:pt x="124" y="993"/>
                    </a:lnTo>
                    <a:lnTo>
                      <a:pt x="142" y="993"/>
                    </a:lnTo>
                    <a:lnTo>
                      <a:pt x="159" y="1002"/>
                    </a:lnTo>
                    <a:lnTo>
                      <a:pt x="177" y="1002"/>
                    </a:lnTo>
                    <a:lnTo>
                      <a:pt x="531" y="1002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2" name="Freeform 12"/>
              <p:cNvSpPr>
                <a:spLocks/>
              </p:cNvSpPr>
              <p:nvPr/>
            </p:nvSpPr>
            <p:spPr bwMode="auto">
              <a:xfrm>
                <a:off x="2145" y="2532"/>
                <a:ext cx="131" cy="133"/>
              </a:xfrm>
              <a:custGeom>
                <a:avLst/>
                <a:gdLst>
                  <a:gd name="T0" fmla="*/ 1 w 186"/>
                  <a:gd name="T1" fmla="*/ 0 h 178"/>
                  <a:gd name="T2" fmla="*/ 1 w 186"/>
                  <a:gd name="T3" fmla="*/ 0 h 178"/>
                  <a:gd name="T4" fmla="*/ 1 w 186"/>
                  <a:gd name="T5" fmla="*/ 1 h 178"/>
                  <a:gd name="T6" fmla="*/ 1 w 186"/>
                  <a:gd name="T7" fmla="*/ 1 h 178"/>
                  <a:gd name="T8" fmla="*/ 1 w 186"/>
                  <a:gd name="T9" fmla="*/ 1 h 178"/>
                  <a:gd name="T10" fmla="*/ 1 w 186"/>
                  <a:gd name="T11" fmla="*/ 1 h 178"/>
                  <a:gd name="T12" fmla="*/ 1 w 186"/>
                  <a:gd name="T13" fmla="*/ 1 h 178"/>
                  <a:gd name="T14" fmla="*/ 1 w 186"/>
                  <a:gd name="T15" fmla="*/ 1 h 178"/>
                  <a:gd name="T16" fmla="*/ 1 w 186"/>
                  <a:gd name="T17" fmla="*/ 1 h 178"/>
                  <a:gd name="T18" fmla="*/ 1 w 186"/>
                  <a:gd name="T19" fmla="*/ 1 h 178"/>
                  <a:gd name="T20" fmla="*/ 1 w 186"/>
                  <a:gd name="T21" fmla="*/ 1 h 178"/>
                  <a:gd name="T22" fmla="*/ 1 w 186"/>
                  <a:gd name="T23" fmla="*/ 1 h 178"/>
                  <a:gd name="T24" fmla="*/ 1 w 186"/>
                  <a:gd name="T25" fmla="*/ 1 h 178"/>
                  <a:gd name="T26" fmla="*/ 1 w 186"/>
                  <a:gd name="T27" fmla="*/ 1 h 178"/>
                  <a:gd name="T28" fmla="*/ 1 w 186"/>
                  <a:gd name="T29" fmla="*/ 2 h 178"/>
                  <a:gd name="T30" fmla="*/ 1 w 186"/>
                  <a:gd name="T31" fmla="*/ 2 h 178"/>
                  <a:gd name="T32" fmla="*/ 1 w 186"/>
                  <a:gd name="T33" fmla="*/ 2 h 178"/>
                  <a:gd name="T34" fmla="*/ 0 w 186"/>
                  <a:gd name="T35" fmla="*/ 2 h 178"/>
                  <a:gd name="T36" fmla="*/ 0 w 186"/>
                  <a:gd name="T37" fmla="*/ 2 h 178"/>
                  <a:gd name="T38" fmla="*/ 1 w 186"/>
                  <a:gd name="T39" fmla="*/ 2 h 178"/>
                  <a:gd name="T40" fmla="*/ 1 w 186"/>
                  <a:gd name="T41" fmla="*/ 2 h 178"/>
                  <a:gd name="T42" fmla="*/ 1 w 186"/>
                  <a:gd name="T43" fmla="*/ 2 h 178"/>
                  <a:gd name="T44" fmla="*/ 1 w 186"/>
                  <a:gd name="T45" fmla="*/ 2 h 178"/>
                  <a:gd name="T46" fmla="*/ 1 w 186"/>
                  <a:gd name="T47" fmla="*/ 2 h 178"/>
                  <a:gd name="T48" fmla="*/ 1 w 186"/>
                  <a:gd name="T49" fmla="*/ 1 h 178"/>
                  <a:gd name="T50" fmla="*/ 1 w 186"/>
                  <a:gd name="T51" fmla="*/ 1 h 178"/>
                  <a:gd name="T52" fmla="*/ 1 w 186"/>
                  <a:gd name="T53" fmla="*/ 1 h 178"/>
                  <a:gd name="T54" fmla="*/ 1 w 186"/>
                  <a:gd name="T55" fmla="*/ 1 h 178"/>
                  <a:gd name="T56" fmla="*/ 1 w 186"/>
                  <a:gd name="T57" fmla="*/ 1 h 178"/>
                  <a:gd name="T58" fmla="*/ 1 w 186"/>
                  <a:gd name="T59" fmla="*/ 1 h 178"/>
                  <a:gd name="T60" fmla="*/ 1 w 186"/>
                  <a:gd name="T61" fmla="*/ 1 h 178"/>
                  <a:gd name="T62" fmla="*/ 1 w 186"/>
                  <a:gd name="T63" fmla="*/ 1 h 178"/>
                  <a:gd name="T64" fmla="*/ 1 w 186"/>
                  <a:gd name="T65" fmla="*/ 1 h 178"/>
                  <a:gd name="T66" fmla="*/ 1 w 186"/>
                  <a:gd name="T67" fmla="*/ 1 h 178"/>
                  <a:gd name="T68" fmla="*/ 1 w 186"/>
                  <a:gd name="T69" fmla="*/ 0 h 178"/>
                  <a:gd name="T70" fmla="*/ 1 w 186"/>
                  <a:gd name="T71" fmla="*/ 0 h 178"/>
                  <a:gd name="T72" fmla="*/ 1 w 186"/>
                  <a:gd name="T73" fmla="*/ 0 h 17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6" h="178">
                    <a:moveTo>
                      <a:pt x="168" y="0"/>
                    </a:moveTo>
                    <a:lnTo>
                      <a:pt x="168" y="0"/>
                    </a:lnTo>
                    <a:lnTo>
                      <a:pt x="168" y="18"/>
                    </a:lnTo>
                    <a:lnTo>
                      <a:pt x="168" y="36"/>
                    </a:lnTo>
                    <a:lnTo>
                      <a:pt x="160" y="45"/>
                    </a:lnTo>
                    <a:lnTo>
                      <a:pt x="160" y="62"/>
                    </a:lnTo>
                    <a:lnTo>
                      <a:pt x="151" y="80"/>
                    </a:lnTo>
                    <a:lnTo>
                      <a:pt x="142" y="89"/>
                    </a:lnTo>
                    <a:lnTo>
                      <a:pt x="133" y="107"/>
                    </a:lnTo>
                    <a:lnTo>
                      <a:pt x="124" y="115"/>
                    </a:lnTo>
                    <a:lnTo>
                      <a:pt x="106" y="124"/>
                    </a:lnTo>
                    <a:lnTo>
                      <a:pt x="98" y="142"/>
                    </a:lnTo>
                    <a:lnTo>
                      <a:pt x="80" y="151"/>
                    </a:lnTo>
                    <a:lnTo>
                      <a:pt x="62" y="151"/>
                    </a:lnTo>
                    <a:lnTo>
                      <a:pt x="53" y="160"/>
                    </a:lnTo>
                    <a:lnTo>
                      <a:pt x="36" y="169"/>
                    </a:lnTo>
                    <a:lnTo>
                      <a:pt x="18" y="169"/>
                    </a:lnTo>
                    <a:lnTo>
                      <a:pt x="0" y="169"/>
                    </a:lnTo>
                    <a:lnTo>
                      <a:pt x="0" y="178"/>
                    </a:lnTo>
                    <a:lnTo>
                      <a:pt x="18" y="178"/>
                    </a:lnTo>
                    <a:lnTo>
                      <a:pt x="36" y="178"/>
                    </a:lnTo>
                    <a:lnTo>
                      <a:pt x="53" y="169"/>
                    </a:lnTo>
                    <a:lnTo>
                      <a:pt x="71" y="169"/>
                    </a:lnTo>
                    <a:lnTo>
                      <a:pt x="89" y="160"/>
                    </a:lnTo>
                    <a:lnTo>
                      <a:pt x="98" y="151"/>
                    </a:lnTo>
                    <a:lnTo>
                      <a:pt x="115" y="142"/>
                    </a:lnTo>
                    <a:lnTo>
                      <a:pt x="124" y="124"/>
                    </a:lnTo>
                    <a:lnTo>
                      <a:pt x="142" y="115"/>
                    </a:lnTo>
                    <a:lnTo>
                      <a:pt x="151" y="98"/>
                    </a:lnTo>
                    <a:lnTo>
                      <a:pt x="160" y="80"/>
                    </a:lnTo>
                    <a:lnTo>
                      <a:pt x="168" y="71"/>
                    </a:lnTo>
                    <a:lnTo>
                      <a:pt x="177" y="53"/>
                    </a:lnTo>
                    <a:lnTo>
                      <a:pt x="177" y="36"/>
                    </a:lnTo>
                    <a:lnTo>
                      <a:pt x="177" y="18"/>
                    </a:lnTo>
                    <a:lnTo>
                      <a:pt x="186" y="0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3" name="Freeform 13"/>
              <p:cNvSpPr>
                <a:spLocks/>
              </p:cNvSpPr>
              <p:nvPr/>
            </p:nvSpPr>
            <p:spPr bwMode="auto">
              <a:xfrm>
                <a:off x="2263" y="2046"/>
                <a:ext cx="13" cy="486"/>
              </a:xfrm>
              <a:custGeom>
                <a:avLst/>
                <a:gdLst>
                  <a:gd name="T0" fmla="*/ 0 w 18"/>
                  <a:gd name="T1" fmla="*/ 0 h 647"/>
                  <a:gd name="T2" fmla="*/ 0 w 18"/>
                  <a:gd name="T3" fmla="*/ 0 h 647"/>
                  <a:gd name="T4" fmla="*/ 0 w 18"/>
                  <a:gd name="T5" fmla="*/ 9 h 647"/>
                  <a:gd name="T6" fmla="*/ 1 w 18"/>
                  <a:gd name="T7" fmla="*/ 9 h 647"/>
                  <a:gd name="T8" fmla="*/ 1 w 18"/>
                  <a:gd name="T9" fmla="*/ 0 h 647"/>
                  <a:gd name="T10" fmla="*/ 1 w 18"/>
                  <a:gd name="T11" fmla="*/ 0 h 647"/>
                  <a:gd name="T12" fmla="*/ 0 w 18"/>
                  <a:gd name="T13" fmla="*/ 0 h 6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" h="647">
                    <a:moveTo>
                      <a:pt x="0" y="0"/>
                    </a:moveTo>
                    <a:lnTo>
                      <a:pt x="0" y="0"/>
                    </a:lnTo>
                    <a:lnTo>
                      <a:pt x="0" y="647"/>
                    </a:lnTo>
                    <a:lnTo>
                      <a:pt x="18" y="647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4" name="Freeform 14"/>
              <p:cNvSpPr>
                <a:spLocks/>
              </p:cNvSpPr>
              <p:nvPr/>
            </p:nvSpPr>
            <p:spPr bwMode="auto">
              <a:xfrm>
                <a:off x="2145" y="1906"/>
                <a:ext cx="131" cy="140"/>
              </a:xfrm>
              <a:custGeom>
                <a:avLst/>
                <a:gdLst>
                  <a:gd name="T0" fmla="*/ 0 w 186"/>
                  <a:gd name="T1" fmla="*/ 2 h 186"/>
                  <a:gd name="T2" fmla="*/ 0 w 186"/>
                  <a:gd name="T3" fmla="*/ 2 h 186"/>
                  <a:gd name="T4" fmla="*/ 1 w 186"/>
                  <a:gd name="T5" fmla="*/ 2 h 186"/>
                  <a:gd name="T6" fmla="*/ 1 w 186"/>
                  <a:gd name="T7" fmla="*/ 2 h 186"/>
                  <a:gd name="T8" fmla="*/ 1 w 186"/>
                  <a:gd name="T9" fmla="*/ 2 h 186"/>
                  <a:gd name="T10" fmla="*/ 1 w 186"/>
                  <a:gd name="T11" fmla="*/ 2 h 186"/>
                  <a:gd name="T12" fmla="*/ 1 w 186"/>
                  <a:gd name="T13" fmla="*/ 2 h 186"/>
                  <a:gd name="T14" fmla="*/ 1 w 186"/>
                  <a:gd name="T15" fmla="*/ 2 h 186"/>
                  <a:gd name="T16" fmla="*/ 1 w 186"/>
                  <a:gd name="T17" fmla="*/ 2 h 186"/>
                  <a:gd name="T18" fmla="*/ 1 w 186"/>
                  <a:gd name="T19" fmla="*/ 2 h 186"/>
                  <a:gd name="T20" fmla="*/ 1 w 186"/>
                  <a:gd name="T21" fmla="*/ 2 h 186"/>
                  <a:gd name="T22" fmla="*/ 1 w 186"/>
                  <a:gd name="T23" fmla="*/ 2 h 186"/>
                  <a:gd name="T24" fmla="*/ 1 w 186"/>
                  <a:gd name="T25" fmla="*/ 2 h 186"/>
                  <a:gd name="T26" fmla="*/ 1 w 186"/>
                  <a:gd name="T27" fmla="*/ 2 h 186"/>
                  <a:gd name="T28" fmla="*/ 1 w 186"/>
                  <a:gd name="T29" fmla="*/ 2 h 186"/>
                  <a:gd name="T30" fmla="*/ 1 w 186"/>
                  <a:gd name="T31" fmla="*/ 2 h 186"/>
                  <a:gd name="T32" fmla="*/ 1 w 186"/>
                  <a:gd name="T33" fmla="*/ 3 h 186"/>
                  <a:gd name="T34" fmla="*/ 1 w 186"/>
                  <a:gd name="T35" fmla="*/ 3 h 186"/>
                  <a:gd name="T36" fmla="*/ 1 w 186"/>
                  <a:gd name="T37" fmla="*/ 3 h 186"/>
                  <a:gd name="T38" fmla="*/ 1 w 186"/>
                  <a:gd name="T39" fmla="*/ 3 h 186"/>
                  <a:gd name="T40" fmla="*/ 1 w 186"/>
                  <a:gd name="T41" fmla="*/ 2 h 186"/>
                  <a:gd name="T42" fmla="*/ 1 w 186"/>
                  <a:gd name="T43" fmla="*/ 2 h 186"/>
                  <a:gd name="T44" fmla="*/ 1 w 186"/>
                  <a:gd name="T45" fmla="*/ 2 h 186"/>
                  <a:gd name="T46" fmla="*/ 1 w 186"/>
                  <a:gd name="T47" fmla="*/ 2 h 186"/>
                  <a:gd name="T48" fmla="*/ 1 w 186"/>
                  <a:gd name="T49" fmla="*/ 2 h 186"/>
                  <a:gd name="T50" fmla="*/ 1 w 186"/>
                  <a:gd name="T51" fmla="*/ 2 h 186"/>
                  <a:gd name="T52" fmla="*/ 1 w 186"/>
                  <a:gd name="T53" fmla="*/ 2 h 186"/>
                  <a:gd name="T54" fmla="*/ 1 w 186"/>
                  <a:gd name="T55" fmla="*/ 2 h 186"/>
                  <a:gd name="T56" fmla="*/ 1 w 186"/>
                  <a:gd name="T57" fmla="*/ 2 h 186"/>
                  <a:gd name="T58" fmla="*/ 1 w 186"/>
                  <a:gd name="T59" fmla="*/ 2 h 186"/>
                  <a:gd name="T60" fmla="*/ 1 w 186"/>
                  <a:gd name="T61" fmla="*/ 2 h 186"/>
                  <a:gd name="T62" fmla="*/ 1 w 186"/>
                  <a:gd name="T63" fmla="*/ 2 h 186"/>
                  <a:gd name="T64" fmla="*/ 1 w 186"/>
                  <a:gd name="T65" fmla="*/ 0 h 186"/>
                  <a:gd name="T66" fmla="*/ 1 w 186"/>
                  <a:gd name="T67" fmla="*/ 0 h 186"/>
                  <a:gd name="T68" fmla="*/ 0 w 186"/>
                  <a:gd name="T69" fmla="*/ 0 h 186"/>
                  <a:gd name="T70" fmla="*/ 0 w 186"/>
                  <a:gd name="T71" fmla="*/ 0 h 186"/>
                  <a:gd name="T72" fmla="*/ 0 w 186"/>
                  <a:gd name="T73" fmla="*/ 2 h 18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6" h="186">
                    <a:moveTo>
                      <a:pt x="0" y="9"/>
                    </a:moveTo>
                    <a:lnTo>
                      <a:pt x="0" y="9"/>
                    </a:lnTo>
                    <a:lnTo>
                      <a:pt x="18" y="9"/>
                    </a:lnTo>
                    <a:lnTo>
                      <a:pt x="36" y="18"/>
                    </a:lnTo>
                    <a:lnTo>
                      <a:pt x="53" y="18"/>
                    </a:lnTo>
                    <a:lnTo>
                      <a:pt x="62" y="27"/>
                    </a:lnTo>
                    <a:lnTo>
                      <a:pt x="80" y="36"/>
                    </a:lnTo>
                    <a:lnTo>
                      <a:pt x="98" y="45"/>
                    </a:lnTo>
                    <a:lnTo>
                      <a:pt x="106" y="53"/>
                    </a:lnTo>
                    <a:lnTo>
                      <a:pt x="124" y="62"/>
                    </a:lnTo>
                    <a:lnTo>
                      <a:pt x="133" y="71"/>
                    </a:lnTo>
                    <a:lnTo>
                      <a:pt x="142" y="89"/>
                    </a:lnTo>
                    <a:lnTo>
                      <a:pt x="151" y="107"/>
                    </a:lnTo>
                    <a:lnTo>
                      <a:pt x="160" y="116"/>
                    </a:lnTo>
                    <a:lnTo>
                      <a:pt x="160" y="133"/>
                    </a:lnTo>
                    <a:lnTo>
                      <a:pt x="168" y="151"/>
                    </a:lnTo>
                    <a:lnTo>
                      <a:pt x="168" y="169"/>
                    </a:lnTo>
                    <a:lnTo>
                      <a:pt x="168" y="186"/>
                    </a:lnTo>
                    <a:lnTo>
                      <a:pt x="186" y="186"/>
                    </a:lnTo>
                    <a:lnTo>
                      <a:pt x="177" y="169"/>
                    </a:lnTo>
                    <a:lnTo>
                      <a:pt x="177" y="142"/>
                    </a:lnTo>
                    <a:lnTo>
                      <a:pt x="177" y="124"/>
                    </a:lnTo>
                    <a:lnTo>
                      <a:pt x="168" y="116"/>
                    </a:lnTo>
                    <a:lnTo>
                      <a:pt x="160" y="98"/>
                    </a:lnTo>
                    <a:lnTo>
                      <a:pt x="151" y="80"/>
                    </a:lnTo>
                    <a:lnTo>
                      <a:pt x="142" y="62"/>
                    </a:lnTo>
                    <a:lnTo>
                      <a:pt x="124" y="53"/>
                    </a:lnTo>
                    <a:lnTo>
                      <a:pt x="115" y="45"/>
                    </a:lnTo>
                    <a:lnTo>
                      <a:pt x="98" y="27"/>
                    </a:lnTo>
                    <a:lnTo>
                      <a:pt x="89" y="18"/>
                    </a:lnTo>
                    <a:lnTo>
                      <a:pt x="71" y="9"/>
                    </a:lnTo>
                    <a:lnTo>
                      <a:pt x="53" y="9"/>
                    </a:lnTo>
                    <a:lnTo>
                      <a:pt x="36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5" name="Freeform 15"/>
              <p:cNvSpPr>
                <a:spLocks/>
              </p:cNvSpPr>
              <p:nvPr/>
            </p:nvSpPr>
            <p:spPr bwMode="auto">
              <a:xfrm>
                <a:off x="1896" y="1906"/>
                <a:ext cx="249" cy="7"/>
              </a:xfrm>
              <a:custGeom>
                <a:avLst/>
                <a:gdLst>
                  <a:gd name="T0" fmla="*/ 0 w 354"/>
                  <a:gd name="T1" fmla="*/ 2 h 9"/>
                  <a:gd name="T2" fmla="*/ 0 w 354"/>
                  <a:gd name="T3" fmla="*/ 2 h 9"/>
                  <a:gd name="T4" fmla="*/ 2 w 354"/>
                  <a:gd name="T5" fmla="*/ 2 h 9"/>
                  <a:gd name="T6" fmla="*/ 2 w 354"/>
                  <a:gd name="T7" fmla="*/ 0 h 9"/>
                  <a:gd name="T8" fmla="*/ 0 w 354"/>
                  <a:gd name="T9" fmla="*/ 0 h 9"/>
                  <a:gd name="T10" fmla="*/ 0 w 354"/>
                  <a:gd name="T11" fmla="*/ 0 h 9"/>
                  <a:gd name="T12" fmla="*/ 0 w 354"/>
                  <a:gd name="T13" fmla="*/ 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54" h="9">
                    <a:moveTo>
                      <a:pt x="0" y="9"/>
                    </a:moveTo>
                    <a:lnTo>
                      <a:pt x="0" y="9"/>
                    </a:lnTo>
                    <a:lnTo>
                      <a:pt x="354" y="9"/>
                    </a:lnTo>
                    <a:lnTo>
                      <a:pt x="354" y="0"/>
                    </a:lnTo>
                    <a:lnTo>
                      <a:pt x="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6" name="Freeform 16"/>
              <p:cNvSpPr>
                <a:spLocks/>
              </p:cNvSpPr>
              <p:nvPr/>
            </p:nvSpPr>
            <p:spPr bwMode="auto">
              <a:xfrm>
                <a:off x="1766" y="1906"/>
                <a:ext cx="130" cy="140"/>
              </a:xfrm>
              <a:custGeom>
                <a:avLst/>
                <a:gdLst>
                  <a:gd name="T0" fmla="*/ 1 w 186"/>
                  <a:gd name="T1" fmla="*/ 3 h 186"/>
                  <a:gd name="T2" fmla="*/ 1 w 186"/>
                  <a:gd name="T3" fmla="*/ 3 h 186"/>
                  <a:gd name="T4" fmla="*/ 1 w 186"/>
                  <a:gd name="T5" fmla="*/ 3 h 186"/>
                  <a:gd name="T6" fmla="*/ 1 w 186"/>
                  <a:gd name="T7" fmla="*/ 2 h 186"/>
                  <a:gd name="T8" fmla="*/ 1 w 186"/>
                  <a:gd name="T9" fmla="*/ 2 h 186"/>
                  <a:gd name="T10" fmla="*/ 1 w 186"/>
                  <a:gd name="T11" fmla="*/ 2 h 186"/>
                  <a:gd name="T12" fmla="*/ 1 w 186"/>
                  <a:gd name="T13" fmla="*/ 2 h 186"/>
                  <a:gd name="T14" fmla="*/ 1 w 186"/>
                  <a:gd name="T15" fmla="*/ 2 h 186"/>
                  <a:gd name="T16" fmla="*/ 1 w 186"/>
                  <a:gd name="T17" fmla="*/ 2 h 186"/>
                  <a:gd name="T18" fmla="*/ 1 w 186"/>
                  <a:gd name="T19" fmla="*/ 2 h 186"/>
                  <a:gd name="T20" fmla="*/ 1 w 186"/>
                  <a:gd name="T21" fmla="*/ 2 h 186"/>
                  <a:gd name="T22" fmla="*/ 1 w 186"/>
                  <a:gd name="T23" fmla="*/ 2 h 186"/>
                  <a:gd name="T24" fmla="*/ 1 w 186"/>
                  <a:gd name="T25" fmla="*/ 2 h 186"/>
                  <a:gd name="T26" fmla="*/ 1 w 186"/>
                  <a:gd name="T27" fmla="*/ 2 h 186"/>
                  <a:gd name="T28" fmla="*/ 1 w 186"/>
                  <a:gd name="T29" fmla="*/ 2 h 186"/>
                  <a:gd name="T30" fmla="*/ 1 w 186"/>
                  <a:gd name="T31" fmla="*/ 2 h 186"/>
                  <a:gd name="T32" fmla="*/ 1 w 186"/>
                  <a:gd name="T33" fmla="*/ 2 h 186"/>
                  <a:gd name="T34" fmla="*/ 1 w 186"/>
                  <a:gd name="T35" fmla="*/ 2 h 186"/>
                  <a:gd name="T36" fmla="*/ 1 w 186"/>
                  <a:gd name="T37" fmla="*/ 0 h 186"/>
                  <a:gd name="T38" fmla="*/ 1 w 186"/>
                  <a:gd name="T39" fmla="*/ 0 h 186"/>
                  <a:gd name="T40" fmla="*/ 1 w 186"/>
                  <a:gd name="T41" fmla="*/ 0 h 186"/>
                  <a:gd name="T42" fmla="*/ 1 w 186"/>
                  <a:gd name="T43" fmla="*/ 2 h 186"/>
                  <a:gd name="T44" fmla="*/ 1 w 186"/>
                  <a:gd name="T45" fmla="*/ 2 h 186"/>
                  <a:gd name="T46" fmla="*/ 1 w 186"/>
                  <a:gd name="T47" fmla="*/ 2 h 186"/>
                  <a:gd name="T48" fmla="*/ 1 w 186"/>
                  <a:gd name="T49" fmla="*/ 2 h 186"/>
                  <a:gd name="T50" fmla="*/ 1 w 186"/>
                  <a:gd name="T51" fmla="*/ 2 h 186"/>
                  <a:gd name="T52" fmla="*/ 1 w 186"/>
                  <a:gd name="T53" fmla="*/ 2 h 186"/>
                  <a:gd name="T54" fmla="*/ 1 w 186"/>
                  <a:gd name="T55" fmla="*/ 2 h 186"/>
                  <a:gd name="T56" fmla="*/ 1 w 186"/>
                  <a:gd name="T57" fmla="*/ 2 h 186"/>
                  <a:gd name="T58" fmla="*/ 1 w 186"/>
                  <a:gd name="T59" fmla="*/ 2 h 186"/>
                  <a:gd name="T60" fmla="*/ 1 w 186"/>
                  <a:gd name="T61" fmla="*/ 2 h 186"/>
                  <a:gd name="T62" fmla="*/ 1 w 186"/>
                  <a:gd name="T63" fmla="*/ 2 h 186"/>
                  <a:gd name="T64" fmla="*/ 0 w 186"/>
                  <a:gd name="T65" fmla="*/ 2 h 186"/>
                  <a:gd name="T66" fmla="*/ 0 w 186"/>
                  <a:gd name="T67" fmla="*/ 3 h 186"/>
                  <a:gd name="T68" fmla="*/ 0 w 186"/>
                  <a:gd name="T69" fmla="*/ 3 h 186"/>
                  <a:gd name="T70" fmla="*/ 0 w 186"/>
                  <a:gd name="T71" fmla="*/ 3 h 186"/>
                  <a:gd name="T72" fmla="*/ 1 w 186"/>
                  <a:gd name="T73" fmla="*/ 3 h 18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6" h="186">
                    <a:moveTo>
                      <a:pt x="18" y="186"/>
                    </a:moveTo>
                    <a:lnTo>
                      <a:pt x="18" y="186"/>
                    </a:lnTo>
                    <a:lnTo>
                      <a:pt x="18" y="169"/>
                    </a:lnTo>
                    <a:lnTo>
                      <a:pt x="18" y="151"/>
                    </a:lnTo>
                    <a:lnTo>
                      <a:pt x="27" y="133"/>
                    </a:lnTo>
                    <a:lnTo>
                      <a:pt x="27" y="116"/>
                    </a:lnTo>
                    <a:lnTo>
                      <a:pt x="36" y="107"/>
                    </a:lnTo>
                    <a:lnTo>
                      <a:pt x="45" y="89"/>
                    </a:lnTo>
                    <a:lnTo>
                      <a:pt x="53" y="71"/>
                    </a:lnTo>
                    <a:lnTo>
                      <a:pt x="62" y="62"/>
                    </a:lnTo>
                    <a:lnTo>
                      <a:pt x="80" y="53"/>
                    </a:lnTo>
                    <a:lnTo>
                      <a:pt x="89" y="45"/>
                    </a:lnTo>
                    <a:lnTo>
                      <a:pt x="107" y="36"/>
                    </a:lnTo>
                    <a:lnTo>
                      <a:pt x="115" y="27"/>
                    </a:lnTo>
                    <a:lnTo>
                      <a:pt x="133" y="18"/>
                    </a:lnTo>
                    <a:lnTo>
                      <a:pt x="151" y="18"/>
                    </a:lnTo>
                    <a:lnTo>
                      <a:pt x="168" y="9"/>
                    </a:lnTo>
                    <a:lnTo>
                      <a:pt x="186" y="9"/>
                    </a:lnTo>
                    <a:lnTo>
                      <a:pt x="186" y="0"/>
                    </a:lnTo>
                    <a:lnTo>
                      <a:pt x="168" y="0"/>
                    </a:lnTo>
                    <a:lnTo>
                      <a:pt x="151" y="0"/>
                    </a:lnTo>
                    <a:lnTo>
                      <a:pt x="133" y="9"/>
                    </a:lnTo>
                    <a:lnTo>
                      <a:pt x="115" y="9"/>
                    </a:lnTo>
                    <a:lnTo>
                      <a:pt x="98" y="18"/>
                    </a:lnTo>
                    <a:lnTo>
                      <a:pt x="80" y="27"/>
                    </a:lnTo>
                    <a:lnTo>
                      <a:pt x="71" y="45"/>
                    </a:lnTo>
                    <a:lnTo>
                      <a:pt x="53" y="53"/>
                    </a:lnTo>
                    <a:lnTo>
                      <a:pt x="45" y="62"/>
                    </a:lnTo>
                    <a:lnTo>
                      <a:pt x="36" y="80"/>
                    </a:lnTo>
                    <a:lnTo>
                      <a:pt x="27" y="98"/>
                    </a:lnTo>
                    <a:lnTo>
                      <a:pt x="18" y="116"/>
                    </a:lnTo>
                    <a:lnTo>
                      <a:pt x="9" y="124"/>
                    </a:lnTo>
                    <a:lnTo>
                      <a:pt x="0" y="142"/>
                    </a:lnTo>
                    <a:lnTo>
                      <a:pt x="0" y="169"/>
                    </a:lnTo>
                    <a:lnTo>
                      <a:pt x="0" y="186"/>
                    </a:lnTo>
                    <a:lnTo>
                      <a:pt x="18" y="1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Freeform 17"/>
              <p:cNvSpPr>
                <a:spLocks/>
              </p:cNvSpPr>
              <p:nvPr/>
            </p:nvSpPr>
            <p:spPr bwMode="auto">
              <a:xfrm>
                <a:off x="1766" y="2046"/>
                <a:ext cx="12" cy="486"/>
              </a:xfrm>
              <a:custGeom>
                <a:avLst/>
                <a:gdLst>
                  <a:gd name="T0" fmla="*/ 1 w 18"/>
                  <a:gd name="T1" fmla="*/ 9 h 647"/>
                  <a:gd name="T2" fmla="*/ 1 w 18"/>
                  <a:gd name="T3" fmla="*/ 9 h 647"/>
                  <a:gd name="T4" fmla="*/ 1 w 18"/>
                  <a:gd name="T5" fmla="*/ 0 h 647"/>
                  <a:gd name="T6" fmla="*/ 0 w 18"/>
                  <a:gd name="T7" fmla="*/ 0 h 647"/>
                  <a:gd name="T8" fmla="*/ 0 w 18"/>
                  <a:gd name="T9" fmla="*/ 9 h 647"/>
                  <a:gd name="T10" fmla="*/ 0 w 18"/>
                  <a:gd name="T11" fmla="*/ 9 h 647"/>
                  <a:gd name="T12" fmla="*/ 1 w 18"/>
                  <a:gd name="T13" fmla="*/ 9 h 6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" h="647">
                    <a:moveTo>
                      <a:pt x="18" y="647"/>
                    </a:moveTo>
                    <a:lnTo>
                      <a:pt x="18" y="647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647"/>
                    </a:lnTo>
                    <a:lnTo>
                      <a:pt x="18" y="6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Freeform 18"/>
              <p:cNvSpPr>
                <a:spLocks/>
              </p:cNvSpPr>
              <p:nvPr/>
            </p:nvSpPr>
            <p:spPr bwMode="auto">
              <a:xfrm>
                <a:off x="1766" y="2532"/>
                <a:ext cx="130" cy="133"/>
              </a:xfrm>
              <a:custGeom>
                <a:avLst/>
                <a:gdLst>
                  <a:gd name="T0" fmla="*/ 1 w 186"/>
                  <a:gd name="T1" fmla="*/ 2 h 178"/>
                  <a:gd name="T2" fmla="*/ 1 w 186"/>
                  <a:gd name="T3" fmla="*/ 2 h 178"/>
                  <a:gd name="T4" fmla="*/ 1 w 186"/>
                  <a:gd name="T5" fmla="*/ 2 h 178"/>
                  <a:gd name="T6" fmla="*/ 1 w 186"/>
                  <a:gd name="T7" fmla="*/ 2 h 178"/>
                  <a:gd name="T8" fmla="*/ 1 w 186"/>
                  <a:gd name="T9" fmla="*/ 2 h 178"/>
                  <a:gd name="T10" fmla="*/ 1 w 186"/>
                  <a:gd name="T11" fmla="*/ 1 h 178"/>
                  <a:gd name="T12" fmla="*/ 1 w 186"/>
                  <a:gd name="T13" fmla="*/ 1 h 178"/>
                  <a:gd name="T14" fmla="*/ 1 w 186"/>
                  <a:gd name="T15" fmla="*/ 1 h 178"/>
                  <a:gd name="T16" fmla="*/ 1 w 186"/>
                  <a:gd name="T17" fmla="*/ 1 h 178"/>
                  <a:gd name="T18" fmla="*/ 1 w 186"/>
                  <a:gd name="T19" fmla="*/ 1 h 178"/>
                  <a:gd name="T20" fmla="*/ 1 w 186"/>
                  <a:gd name="T21" fmla="*/ 1 h 178"/>
                  <a:gd name="T22" fmla="*/ 1 w 186"/>
                  <a:gd name="T23" fmla="*/ 1 h 178"/>
                  <a:gd name="T24" fmla="*/ 1 w 186"/>
                  <a:gd name="T25" fmla="*/ 1 h 178"/>
                  <a:gd name="T26" fmla="*/ 1 w 186"/>
                  <a:gd name="T27" fmla="*/ 1 h 178"/>
                  <a:gd name="T28" fmla="*/ 1 w 186"/>
                  <a:gd name="T29" fmla="*/ 1 h 178"/>
                  <a:gd name="T30" fmla="*/ 1 w 186"/>
                  <a:gd name="T31" fmla="*/ 1 h 178"/>
                  <a:gd name="T32" fmla="*/ 1 w 186"/>
                  <a:gd name="T33" fmla="*/ 1 h 178"/>
                  <a:gd name="T34" fmla="*/ 1 w 186"/>
                  <a:gd name="T35" fmla="*/ 0 h 178"/>
                  <a:gd name="T36" fmla="*/ 0 w 186"/>
                  <a:gd name="T37" fmla="*/ 0 h 178"/>
                  <a:gd name="T38" fmla="*/ 0 w 186"/>
                  <a:gd name="T39" fmla="*/ 1 h 178"/>
                  <a:gd name="T40" fmla="*/ 0 w 186"/>
                  <a:gd name="T41" fmla="*/ 1 h 178"/>
                  <a:gd name="T42" fmla="*/ 1 w 186"/>
                  <a:gd name="T43" fmla="*/ 1 h 178"/>
                  <a:gd name="T44" fmla="*/ 1 w 186"/>
                  <a:gd name="T45" fmla="*/ 1 h 178"/>
                  <a:gd name="T46" fmla="*/ 1 w 186"/>
                  <a:gd name="T47" fmla="*/ 1 h 178"/>
                  <a:gd name="T48" fmla="*/ 1 w 186"/>
                  <a:gd name="T49" fmla="*/ 1 h 178"/>
                  <a:gd name="T50" fmla="*/ 1 w 186"/>
                  <a:gd name="T51" fmla="*/ 1 h 178"/>
                  <a:gd name="T52" fmla="*/ 1 w 186"/>
                  <a:gd name="T53" fmla="*/ 1 h 178"/>
                  <a:gd name="T54" fmla="*/ 1 w 186"/>
                  <a:gd name="T55" fmla="*/ 1 h 178"/>
                  <a:gd name="T56" fmla="*/ 1 w 186"/>
                  <a:gd name="T57" fmla="*/ 1 h 178"/>
                  <a:gd name="T58" fmla="*/ 1 w 186"/>
                  <a:gd name="T59" fmla="*/ 2 h 178"/>
                  <a:gd name="T60" fmla="*/ 1 w 186"/>
                  <a:gd name="T61" fmla="*/ 2 h 178"/>
                  <a:gd name="T62" fmla="*/ 1 w 186"/>
                  <a:gd name="T63" fmla="*/ 2 h 178"/>
                  <a:gd name="T64" fmla="*/ 1 w 186"/>
                  <a:gd name="T65" fmla="*/ 2 h 178"/>
                  <a:gd name="T66" fmla="*/ 1 w 186"/>
                  <a:gd name="T67" fmla="*/ 2 h 178"/>
                  <a:gd name="T68" fmla="*/ 1 w 186"/>
                  <a:gd name="T69" fmla="*/ 2 h 178"/>
                  <a:gd name="T70" fmla="*/ 1 w 186"/>
                  <a:gd name="T71" fmla="*/ 2 h 178"/>
                  <a:gd name="T72" fmla="*/ 1 w 186"/>
                  <a:gd name="T73" fmla="*/ 2 h 17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6" h="178">
                    <a:moveTo>
                      <a:pt x="186" y="169"/>
                    </a:moveTo>
                    <a:lnTo>
                      <a:pt x="186" y="169"/>
                    </a:lnTo>
                    <a:lnTo>
                      <a:pt x="168" y="169"/>
                    </a:lnTo>
                    <a:lnTo>
                      <a:pt x="151" y="169"/>
                    </a:lnTo>
                    <a:lnTo>
                      <a:pt x="133" y="160"/>
                    </a:lnTo>
                    <a:lnTo>
                      <a:pt x="115" y="151"/>
                    </a:lnTo>
                    <a:lnTo>
                      <a:pt x="107" y="151"/>
                    </a:lnTo>
                    <a:lnTo>
                      <a:pt x="89" y="142"/>
                    </a:lnTo>
                    <a:lnTo>
                      <a:pt x="80" y="124"/>
                    </a:lnTo>
                    <a:lnTo>
                      <a:pt x="62" y="115"/>
                    </a:lnTo>
                    <a:lnTo>
                      <a:pt x="53" y="107"/>
                    </a:lnTo>
                    <a:lnTo>
                      <a:pt x="45" y="89"/>
                    </a:lnTo>
                    <a:lnTo>
                      <a:pt x="36" y="80"/>
                    </a:lnTo>
                    <a:lnTo>
                      <a:pt x="27" y="62"/>
                    </a:lnTo>
                    <a:lnTo>
                      <a:pt x="27" y="45"/>
                    </a:lnTo>
                    <a:lnTo>
                      <a:pt x="18" y="36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9" y="53"/>
                    </a:lnTo>
                    <a:lnTo>
                      <a:pt x="18" y="71"/>
                    </a:lnTo>
                    <a:lnTo>
                      <a:pt x="27" y="80"/>
                    </a:lnTo>
                    <a:lnTo>
                      <a:pt x="36" y="98"/>
                    </a:lnTo>
                    <a:lnTo>
                      <a:pt x="45" y="115"/>
                    </a:lnTo>
                    <a:lnTo>
                      <a:pt x="53" y="124"/>
                    </a:lnTo>
                    <a:lnTo>
                      <a:pt x="71" y="142"/>
                    </a:lnTo>
                    <a:lnTo>
                      <a:pt x="80" y="151"/>
                    </a:lnTo>
                    <a:lnTo>
                      <a:pt x="98" y="160"/>
                    </a:lnTo>
                    <a:lnTo>
                      <a:pt x="115" y="169"/>
                    </a:lnTo>
                    <a:lnTo>
                      <a:pt x="133" y="169"/>
                    </a:lnTo>
                    <a:lnTo>
                      <a:pt x="151" y="178"/>
                    </a:lnTo>
                    <a:lnTo>
                      <a:pt x="168" y="178"/>
                    </a:lnTo>
                    <a:lnTo>
                      <a:pt x="186" y="178"/>
                    </a:lnTo>
                    <a:lnTo>
                      <a:pt x="186" y="1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9" name="Freeform 19"/>
              <p:cNvSpPr>
                <a:spLocks/>
              </p:cNvSpPr>
              <p:nvPr/>
            </p:nvSpPr>
            <p:spPr bwMode="auto">
              <a:xfrm>
                <a:off x="1896" y="2659"/>
                <a:ext cx="249" cy="6"/>
              </a:xfrm>
              <a:custGeom>
                <a:avLst/>
                <a:gdLst>
                  <a:gd name="T0" fmla="*/ 2 w 354"/>
                  <a:gd name="T1" fmla="*/ 0 h 9"/>
                  <a:gd name="T2" fmla="*/ 2 w 354"/>
                  <a:gd name="T3" fmla="*/ 0 h 9"/>
                  <a:gd name="T4" fmla="*/ 0 w 354"/>
                  <a:gd name="T5" fmla="*/ 0 h 9"/>
                  <a:gd name="T6" fmla="*/ 0 w 354"/>
                  <a:gd name="T7" fmla="*/ 1 h 9"/>
                  <a:gd name="T8" fmla="*/ 2 w 354"/>
                  <a:gd name="T9" fmla="*/ 1 h 9"/>
                  <a:gd name="T10" fmla="*/ 2 w 354"/>
                  <a:gd name="T11" fmla="*/ 1 h 9"/>
                  <a:gd name="T12" fmla="*/ 2 w 354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54" h="9">
                    <a:moveTo>
                      <a:pt x="354" y="0"/>
                    </a:moveTo>
                    <a:lnTo>
                      <a:pt x="354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354" y="9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0" name="Freeform 20"/>
              <p:cNvSpPr>
                <a:spLocks/>
              </p:cNvSpPr>
              <p:nvPr/>
            </p:nvSpPr>
            <p:spPr bwMode="auto">
              <a:xfrm>
                <a:off x="1835" y="1946"/>
                <a:ext cx="397" cy="659"/>
              </a:xfrm>
              <a:custGeom>
                <a:avLst/>
                <a:gdLst>
                  <a:gd name="T0" fmla="*/ 1 w 566"/>
                  <a:gd name="T1" fmla="*/ 13 h 878"/>
                  <a:gd name="T2" fmla="*/ 2 w 566"/>
                  <a:gd name="T3" fmla="*/ 12 h 878"/>
                  <a:gd name="T4" fmla="*/ 2 w 566"/>
                  <a:gd name="T5" fmla="*/ 11 h 878"/>
                  <a:gd name="T6" fmla="*/ 2 w 566"/>
                  <a:gd name="T7" fmla="*/ 11 h 878"/>
                  <a:gd name="T8" fmla="*/ 3 w 566"/>
                  <a:gd name="T9" fmla="*/ 10 h 878"/>
                  <a:gd name="T10" fmla="*/ 3 w 566"/>
                  <a:gd name="T11" fmla="*/ 9 h 878"/>
                  <a:gd name="T12" fmla="*/ 3 w 566"/>
                  <a:gd name="T13" fmla="*/ 8 h 878"/>
                  <a:gd name="T14" fmla="*/ 3 w 566"/>
                  <a:gd name="T15" fmla="*/ 7 h 878"/>
                  <a:gd name="T16" fmla="*/ 3 w 566"/>
                  <a:gd name="T17" fmla="*/ 6 h 878"/>
                  <a:gd name="T18" fmla="*/ 3 w 566"/>
                  <a:gd name="T19" fmla="*/ 5 h 878"/>
                  <a:gd name="T20" fmla="*/ 3 w 566"/>
                  <a:gd name="T21" fmla="*/ 4 h 878"/>
                  <a:gd name="T22" fmla="*/ 3 w 566"/>
                  <a:gd name="T23" fmla="*/ 3 h 878"/>
                  <a:gd name="T24" fmla="*/ 2 w 566"/>
                  <a:gd name="T25" fmla="*/ 2 h 878"/>
                  <a:gd name="T26" fmla="*/ 2 w 566"/>
                  <a:gd name="T27" fmla="*/ 2 h 878"/>
                  <a:gd name="T28" fmla="*/ 2 w 566"/>
                  <a:gd name="T29" fmla="*/ 2 h 878"/>
                  <a:gd name="T30" fmla="*/ 1 w 566"/>
                  <a:gd name="T31" fmla="*/ 0 h 878"/>
                  <a:gd name="T32" fmla="*/ 1 w 566"/>
                  <a:gd name="T33" fmla="*/ 0 h 878"/>
                  <a:gd name="T34" fmla="*/ 1 w 566"/>
                  <a:gd name="T35" fmla="*/ 2 h 878"/>
                  <a:gd name="T36" fmla="*/ 1 w 566"/>
                  <a:gd name="T37" fmla="*/ 2 h 878"/>
                  <a:gd name="T38" fmla="*/ 1 w 566"/>
                  <a:gd name="T39" fmla="*/ 2 h 878"/>
                  <a:gd name="T40" fmla="*/ 1 w 566"/>
                  <a:gd name="T41" fmla="*/ 3 h 878"/>
                  <a:gd name="T42" fmla="*/ 1 w 566"/>
                  <a:gd name="T43" fmla="*/ 4 h 878"/>
                  <a:gd name="T44" fmla="*/ 1 w 566"/>
                  <a:gd name="T45" fmla="*/ 5 h 878"/>
                  <a:gd name="T46" fmla="*/ 0 w 566"/>
                  <a:gd name="T47" fmla="*/ 6 h 878"/>
                  <a:gd name="T48" fmla="*/ 0 w 566"/>
                  <a:gd name="T49" fmla="*/ 7 h 878"/>
                  <a:gd name="T50" fmla="*/ 1 w 566"/>
                  <a:gd name="T51" fmla="*/ 8 h 878"/>
                  <a:gd name="T52" fmla="*/ 1 w 566"/>
                  <a:gd name="T53" fmla="*/ 9 h 878"/>
                  <a:gd name="T54" fmla="*/ 1 w 566"/>
                  <a:gd name="T55" fmla="*/ 10 h 878"/>
                  <a:gd name="T56" fmla="*/ 1 w 566"/>
                  <a:gd name="T57" fmla="*/ 11 h 878"/>
                  <a:gd name="T58" fmla="*/ 1 w 566"/>
                  <a:gd name="T59" fmla="*/ 11 h 878"/>
                  <a:gd name="T60" fmla="*/ 1 w 566"/>
                  <a:gd name="T61" fmla="*/ 12 h 878"/>
                  <a:gd name="T62" fmla="*/ 1 w 566"/>
                  <a:gd name="T63" fmla="*/ 13 h 87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66" h="878">
                    <a:moveTo>
                      <a:pt x="283" y="878"/>
                    </a:moveTo>
                    <a:lnTo>
                      <a:pt x="309" y="878"/>
                    </a:lnTo>
                    <a:lnTo>
                      <a:pt x="345" y="869"/>
                    </a:lnTo>
                    <a:lnTo>
                      <a:pt x="371" y="851"/>
                    </a:lnTo>
                    <a:lnTo>
                      <a:pt x="398" y="842"/>
                    </a:lnTo>
                    <a:lnTo>
                      <a:pt x="416" y="825"/>
                    </a:lnTo>
                    <a:lnTo>
                      <a:pt x="442" y="798"/>
                    </a:lnTo>
                    <a:lnTo>
                      <a:pt x="469" y="780"/>
                    </a:lnTo>
                    <a:lnTo>
                      <a:pt x="486" y="745"/>
                    </a:lnTo>
                    <a:lnTo>
                      <a:pt x="504" y="718"/>
                    </a:lnTo>
                    <a:lnTo>
                      <a:pt x="522" y="683"/>
                    </a:lnTo>
                    <a:lnTo>
                      <a:pt x="540" y="647"/>
                    </a:lnTo>
                    <a:lnTo>
                      <a:pt x="548" y="612"/>
                    </a:lnTo>
                    <a:lnTo>
                      <a:pt x="557" y="568"/>
                    </a:lnTo>
                    <a:lnTo>
                      <a:pt x="566" y="523"/>
                    </a:lnTo>
                    <a:lnTo>
                      <a:pt x="566" y="479"/>
                    </a:lnTo>
                    <a:lnTo>
                      <a:pt x="566" y="435"/>
                    </a:lnTo>
                    <a:lnTo>
                      <a:pt x="566" y="390"/>
                    </a:lnTo>
                    <a:lnTo>
                      <a:pt x="566" y="346"/>
                    </a:lnTo>
                    <a:lnTo>
                      <a:pt x="557" y="311"/>
                    </a:lnTo>
                    <a:lnTo>
                      <a:pt x="548" y="266"/>
                    </a:lnTo>
                    <a:lnTo>
                      <a:pt x="540" y="231"/>
                    </a:lnTo>
                    <a:lnTo>
                      <a:pt x="522" y="195"/>
                    </a:lnTo>
                    <a:lnTo>
                      <a:pt x="504" y="160"/>
                    </a:lnTo>
                    <a:lnTo>
                      <a:pt x="486" y="133"/>
                    </a:lnTo>
                    <a:lnTo>
                      <a:pt x="469" y="98"/>
                    </a:lnTo>
                    <a:lnTo>
                      <a:pt x="442" y="80"/>
                    </a:lnTo>
                    <a:lnTo>
                      <a:pt x="416" y="54"/>
                    </a:lnTo>
                    <a:lnTo>
                      <a:pt x="398" y="36"/>
                    </a:lnTo>
                    <a:lnTo>
                      <a:pt x="371" y="18"/>
                    </a:lnTo>
                    <a:lnTo>
                      <a:pt x="345" y="9"/>
                    </a:lnTo>
                    <a:lnTo>
                      <a:pt x="309" y="0"/>
                    </a:lnTo>
                    <a:lnTo>
                      <a:pt x="283" y="0"/>
                    </a:lnTo>
                    <a:lnTo>
                      <a:pt x="256" y="0"/>
                    </a:lnTo>
                    <a:lnTo>
                      <a:pt x="230" y="9"/>
                    </a:lnTo>
                    <a:lnTo>
                      <a:pt x="194" y="18"/>
                    </a:lnTo>
                    <a:lnTo>
                      <a:pt x="168" y="36"/>
                    </a:lnTo>
                    <a:lnTo>
                      <a:pt x="150" y="54"/>
                    </a:lnTo>
                    <a:lnTo>
                      <a:pt x="124" y="80"/>
                    </a:lnTo>
                    <a:lnTo>
                      <a:pt x="97" y="98"/>
                    </a:lnTo>
                    <a:lnTo>
                      <a:pt x="79" y="133"/>
                    </a:lnTo>
                    <a:lnTo>
                      <a:pt x="62" y="160"/>
                    </a:lnTo>
                    <a:lnTo>
                      <a:pt x="44" y="195"/>
                    </a:lnTo>
                    <a:lnTo>
                      <a:pt x="35" y="231"/>
                    </a:lnTo>
                    <a:lnTo>
                      <a:pt x="17" y="266"/>
                    </a:lnTo>
                    <a:lnTo>
                      <a:pt x="9" y="311"/>
                    </a:lnTo>
                    <a:lnTo>
                      <a:pt x="0" y="346"/>
                    </a:lnTo>
                    <a:lnTo>
                      <a:pt x="0" y="390"/>
                    </a:lnTo>
                    <a:lnTo>
                      <a:pt x="0" y="435"/>
                    </a:lnTo>
                    <a:lnTo>
                      <a:pt x="0" y="479"/>
                    </a:lnTo>
                    <a:lnTo>
                      <a:pt x="0" y="523"/>
                    </a:lnTo>
                    <a:lnTo>
                      <a:pt x="9" y="568"/>
                    </a:lnTo>
                    <a:lnTo>
                      <a:pt x="17" y="612"/>
                    </a:lnTo>
                    <a:lnTo>
                      <a:pt x="35" y="647"/>
                    </a:lnTo>
                    <a:lnTo>
                      <a:pt x="44" y="683"/>
                    </a:lnTo>
                    <a:lnTo>
                      <a:pt x="62" y="718"/>
                    </a:lnTo>
                    <a:lnTo>
                      <a:pt x="79" y="745"/>
                    </a:lnTo>
                    <a:lnTo>
                      <a:pt x="97" y="780"/>
                    </a:lnTo>
                    <a:lnTo>
                      <a:pt x="124" y="798"/>
                    </a:lnTo>
                    <a:lnTo>
                      <a:pt x="150" y="825"/>
                    </a:lnTo>
                    <a:lnTo>
                      <a:pt x="168" y="842"/>
                    </a:lnTo>
                    <a:lnTo>
                      <a:pt x="194" y="851"/>
                    </a:lnTo>
                    <a:lnTo>
                      <a:pt x="230" y="869"/>
                    </a:lnTo>
                    <a:lnTo>
                      <a:pt x="256" y="878"/>
                    </a:lnTo>
                    <a:lnTo>
                      <a:pt x="283" y="878"/>
                    </a:lnTo>
                    <a:close/>
                  </a:path>
                </a:pathLst>
              </a:custGeom>
              <a:solidFill>
                <a:srgbClr val="FF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1" name="Freeform 21"/>
              <p:cNvSpPr>
                <a:spLocks/>
              </p:cNvSpPr>
              <p:nvPr/>
            </p:nvSpPr>
            <p:spPr bwMode="auto">
              <a:xfrm>
                <a:off x="2033" y="2272"/>
                <a:ext cx="205" cy="340"/>
              </a:xfrm>
              <a:custGeom>
                <a:avLst/>
                <a:gdLst>
                  <a:gd name="T0" fmla="*/ 1 w 292"/>
                  <a:gd name="T1" fmla="*/ 0 h 452"/>
                  <a:gd name="T2" fmla="*/ 1 w 292"/>
                  <a:gd name="T3" fmla="*/ 0 h 452"/>
                  <a:gd name="T4" fmla="*/ 1 w 292"/>
                  <a:gd name="T5" fmla="*/ 2 h 452"/>
                  <a:gd name="T6" fmla="*/ 1 w 292"/>
                  <a:gd name="T7" fmla="*/ 2 h 452"/>
                  <a:gd name="T8" fmla="*/ 1 w 292"/>
                  <a:gd name="T9" fmla="*/ 2 h 452"/>
                  <a:gd name="T10" fmla="*/ 1 w 292"/>
                  <a:gd name="T11" fmla="*/ 3 h 452"/>
                  <a:gd name="T12" fmla="*/ 1 w 292"/>
                  <a:gd name="T13" fmla="*/ 4 h 452"/>
                  <a:gd name="T14" fmla="*/ 1 w 292"/>
                  <a:gd name="T15" fmla="*/ 4 h 452"/>
                  <a:gd name="T16" fmla="*/ 1 w 292"/>
                  <a:gd name="T17" fmla="*/ 5 h 452"/>
                  <a:gd name="T18" fmla="*/ 1 w 292"/>
                  <a:gd name="T19" fmla="*/ 5 h 452"/>
                  <a:gd name="T20" fmla="*/ 1 w 292"/>
                  <a:gd name="T21" fmla="*/ 5 h 452"/>
                  <a:gd name="T22" fmla="*/ 1 w 292"/>
                  <a:gd name="T23" fmla="*/ 5 h 452"/>
                  <a:gd name="T24" fmla="*/ 1 w 292"/>
                  <a:gd name="T25" fmla="*/ 6 h 452"/>
                  <a:gd name="T26" fmla="*/ 1 w 292"/>
                  <a:gd name="T27" fmla="*/ 6 h 452"/>
                  <a:gd name="T28" fmla="*/ 1 w 292"/>
                  <a:gd name="T29" fmla="*/ 6 h 452"/>
                  <a:gd name="T30" fmla="*/ 1 w 292"/>
                  <a:gd name="T31" fmla="*/ 6 h 452"/>
                  <a:gd name="T32" fmla="*/ 1 w 292"/>
                  <a:gd name="T33" fmla="*/ 6 h 452"/>
                  <a:gd name="T34" fmla="*/ 0 w 292"/>
                  <a:gd name="T35" fmla="*/ 6 h 452"/>
                  <a:gd name="T36" fmla="*/ 0 w 292"/>
                  <a:gd name="T37" fmla="*/ 6 h 452"/>
                  <a:gd name="T38" fmla="*/ 1 w 292"/>
                  <a:gd name="T39" fmla="*/ 6 h 452"/>
                  <a:gd name="T40" fmla="*/ 1 w 292"/>
                  <a:gd name="T41" fmla="*/ 6 h 452"/>
                  <a:gd name="T42" fmla="*/ 1 w 292"/>
                  <a:gd name="T43" fmla="*/ 6 h 452"/>
                  <a:gd name="T44" fmla="*/ 1 w 292"/>
                  <a:gd name="T45" fmla="*/ 6 h 452"/>
                  <a:gd name="T46" fmla="*/ 1 w 292"/>
                  <a:gd name="T47" fmla="*/ 6 h 452"/>
                  <a:gd name="T48" fmla="*/ 1 w 292"/>
                  <a:gd name="T49" fmla="*/ 6 h 452"/>
                  <a:gd name="T50" fmla="*/ 1 w 292"/>
                  <a:gd name="T51" fmla="*/ 5 h 452"/>
                  <a:gd name="T52" fmla="*/ 1 w 292"/>
                  <a:gd name="T53" fmla="*/ 5 h 452"/>
                  <a:gd name="T54" fmla="*/ 1 w 292"/>
                  <a:gd name="T55" fmla="*/ 5 h 452"/>
                  <a:gd name="T56" fmla="*/ 1 w 292"/>
                  <a:gd name="T57" fmla="*/ 4 h 452"/>
                  <a:gd name="T58" fmla="*/ 1 w 292"/>
                  <a:gd name="T59" fmla="*/ 4 h 452"/>
                  <a:gd name="T60" fmla="*/ 1 w 292"/>
                  <a:gd name="T61" fmla="*/ 3 h 452"/>
                  <a:gd name="T62" fmla="*/ 1 w 292"/>
                  <a:gd name="T63" fmla="*/ 2 h 452"/>
                  <a:gd name="T64" fmla="*/ 1 w 292"/>
                  <a:gd name="T65" fmla="*/ 2 h 452"/>
                  <a:gd name="T66" fmla="*/ 1 w 292"/>
                  <a:gd name="T67" fmla="*/ 2 h 452"/>
                  <a:gd name="T68" fmla="*/ 1 w 292"/>
                  <a:gd name="T69" fmla="*/ 0 h 452"/>
                  <a:gd name="T70" fmla="*/ 1 w 292"/>
                  <a:gd name="T71" fmla="*/ 0 h 452"/>
                  <a:gd name="T72" fmla="*/ 1 w 292"/>
                  <a:gd name="T73" fmla="*/ 0 h 45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92" h="452">
                    <a:moveTo>
                      <a:pt x="283" y="0"/>
                    </a:moveTo>
                    <a:lnTo>
                      <a:pt x="283" y="0"/>
                    </a:lnTo>
                    <a:lnTo>
                      <a:pt x="283" y="44"/>
                    </a:lnTo>
                    <a:lnTo>
                      <a:pt x="274" y="88"/>
                    </a:lnTo>
                    <a:lnTo>
                      <a:pt x="265" y="133"/>
                    </a:lnTo>
                    <a:lnTo>
                      <a:pt x="257" y="168"/>
                    </a:lnTo>
                    <a:lnTo>
                      <a:pt x="248" y="212"/>
                    </a:lnTo>
                    <a:lnTo>
                      <a:pt x="230" y="248"/>
                    </a:lnTo>
                    <a:lnTo>
                      <a:pt x="212" y="274"/>
                    </a:lnTo>
                    <a:lnTo>
                      <a:pt x="195" y="310"/>
                    </a:lnTo>
                    <a:lnTo>
                      <a:pt x="177" y="336"/>
                    </a:lnTo>
                    <a:lnTo>
                      <a:pt x="159" y="363"/>
                    </a:lnTo>
                    <a:lnTo>
                      <a:pt x="133" y="381"/>
                    </a:lnTo>
                    <a:lnTo>
                      <a:pt x="106" y="398"/>
                    </a:lnTo>
                    <a:lnTo>
                      <a:pt x="80" y="416"/>
                    </a:lnTo>
                    <a:lnTo>
                      <a:pt x="53" y="425"/>
                    </a:lnTo>
                    <a:lnTo>
                      <a:pt x="26" y="434"/>
                    </a:lnTo>
                    <a:lnTo>
                      <a:pt x="0" y="434"/>
                    </a:lnTo>
                    <a:lnTo>
                      <a:pt x="0" y="452"/>
                    </a:lnTo>
                    <a:lnTo>
                      <a:pt x="35" y="443"/>
                    </a:lnTo>
                    <a:lnTo>
                      <a:pt x="62" y="443"/>
                    </a:lnTo>
                    <a:lnTo>
                      <a:pt x="88" y="425"/>
                    </a:lnTo>
                    <a:lnTo>
                      <a:pt x="115" y="416"/>
                    </a:lnTo>
                    <a:lnTo>
                      <a:pt x="142" y="390"/>
                    </a:lnTo>
                    <a:lnTo>
                      <a:pt x="168" y="372"/>
                    </a:lnTo>
                    <a:lnTo>
                      <a:pt x="186" y="345"/>
                    </a:lnTo>
                    <a:lnTo>
                      <a:pt x="203" y="319"/>
                    </a:lnTo>
                    <a:lnTo>
                      <a:pt x="230" y="283"/>
                    </a:lnTo>
                    <a:lnTo>
                      <a:pt x="248" y="248"/>
                    </a:lnTo>
                    <a:lnTo>
                      <a:pt x="257" y="212"/>
                    </a:lnTo>
                    <a:lnTo>
                      <a:pt x="274" y="177"/>
                    </a:lnTo>
                    <a:lnTo>
                      <a:pt x="283" y="133"/>
                    </a:lnTo>
                    <a:lnTo>
                      <a:pt x="283" y="88"/>
                    </a:lnTo>
                    <a:lnTo>
                      <a:pt x="292" y="44"/>
                    </a:lnTo>
                    <a:lnTo>
                      <a:pt x="292" y="0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2" name="Freeform 22"/>
              <p:cNvSpPr>
                <a:spLocks/>
              </p:cNvSpPr>
              <p:nvPr/>
            </p:nvSpPr>
            <p:spPr bwMode="auto">
              <a:xfrm>
                <a:off x="2033" y="1940"/>
                <a:ext cx="205" cy="332"/>
              </a:xfrm>
              <a:custGeom>
                <a:avLst/>
                <a:gdLst>
                  <a:gd name="T0" fmla="*/ 0 w 292"/>
                  <a:gd name="T1" fmla="*/ 1 h 443"/>
                  <a:gd name="T2" fmla="*/ 0 w 292"/>
                  <a:gd name="T3" fmla="*/ 1 h 443"/>
                  <a:gd name="T4" fmla="*/ 1 w 292"/>
                  <a:gd name="T5" fmla="*/ 1 h 443"/>
                  <a:gd name="T6" fmla="*/ 1 w 292"/>
                  <a:gd name="T7" fmla="*/ 1 h 443"/>
                  <a:gd name="T8" fmla="*/ 1 w 292"/>
                  <a:gd name="T9" fmla="*/ 1 h 443"/>
                  <a:gd name="T10" fmla="*/ 1 w 292"/>
                  <a:gd name="T11" fmla="*/ 1 h 443"/>
                  <a:gd name="T12" fmla="*/ 1 w 292"/>
                  <a:gd name="T13" fmla="*/ 1 h 443"/>
                  <a:gd name="T14" fmla="*/ 1 w 292"/>
                  <a:gd name="T15" fmla="*/ 1 h 443"/>
                  <a:gd name="T16" fmla="*/ 1 w 292"/>
                  <a:gd name="T17" fmla="*/ 1 h 443"/>
                  <a:gd name="T18" fmla="*/ 1 w 292"/>
                  <a:gd name="T19" fmla="*/ 1 h 443"/>
                  <a:gd name="T20" fmla="*/ 1 w 292"/>
                  <a:gd name="T21" fmla="*/ 2 h 443"/>
                  <a:gd name="T22" fmla="*/ 1 w 292"/>
                  <a:gd name="T23" fmla="*/ 2 h 443"/>
                  <a:gd name="T24" fmla="*/ 1 w 292"/>
                  <a:gd name="T25" fmla="*/ 3 h 443"/>
                  <a:gd name="T26" fmla="*/ 1 w 292"/>
                  <a:gd name="T27" fmla="*/ 3 h 443"/>
                  <a:gd name="T28" fmla="*/ 1 w 292"/>
                  <a:gd name="T29" fmla="*/ 4 h 443"/>
                  <a:gd name="T30" fmla="*/ 1 w 292"/>
                  <a:gd name="T31" fmla="*/ 4 h 443"/>
                  <a:gd name="T32" fmla="*/ 1 w 292"/>
                  <a:gd name="T33" fmla="*/ 5 h 443"/>
                  <a:gd name="T34" fmla="*/ 1 w 292"/>
                  <a:gd name="T35" fmla="*/ 5 h 443"/>
                  <a:gd name="T36" fmla="*/ 1 w 292"/>
                  <a:gd name="T37" fmla="*/ 5 h 443"/>
                  <a:gd name="T38" fmla="*/ 1 w 292"/>
                  <a:gd name="T39" fmla="*/ 5 h 443"/>
                  <a:gd name="T40" fmla="*/ 1 w 292"/>
                  <a:gd name="T41" fmla="*/ 4 h 443"/>
                  <a:gd name="T42" fmla="*/ 1 w 292"/>
                  <a:gd name="T43" fmla="*/ 4 h 443"/>
                  <a:gd name="T44" fmla="*/ 1 w 292"/>
                  <a:gd name="T45" fmla="*/ 3 h 443"/>
                  <a:gd name="T46" fmla="*/ 1 w 292"/>
                  <a:gd name="T47" fmla="*/ 3 h 443"/>
                  <a:gd name="T48" fmla="*/ 1 w 292"/>
                  <a:gd name="T49" fmla="*/ 2 h 443"/>
                  <a:gd name="T50" fmla="*/ 1 w 292"/>
                  <a:gd name="T51" fmla="*/ 2 h 443"/>
                  <a:gd name="T52" fmla="*/ 1 w 292"/>
                  <a:gd name="T53" fmla="*/ 1 h 443"/>
                  <a:gd name="T54" fmla="*/ 1 w 292"/>
                  <a:gd name="T55" fmla="*/ 1 h 443"/>
                  <a:gd name="T56" fmla="*/ 1 w 292"/>
                  <a:gd name="T57" fmla="*/ 1 h 443"/>
                  <a:gd name="T58" fmla="*/ 1 w 292"/>
                  <a:gd name="T59" fmla="*/ 1 h 443"/>
                  <a:gd name="T60" fmla="*/ 1 w 292"/>
                  <a:gd name="T61" fmla="*/ 1 h 443"/>
                  <a:gd name="T62" fmla="*/ 1 w 292"/>
                  <a:gd name="T63" fmla="*/ 1 h 443"/>
                  <a:gd name="T64" fmla="*/ 1 w 292"/>
                  <a:gd name="T65" fmla="*/ 1 h 443"/>
                  <a:gd name="T66" fmla="*/ 1 w 292"/>
                  <a:gd name="T67" fmla="*/ 1 h 443"/>
                  <a:gd name="T68" fmla="*/ 0 w 292"/>
                  <a:gd name="T69" fmla="*/ 0 h 443"/>
                  <a:gd name="T70" fmla="*/ 0 w 292"/>
                  <a:gd name="T71" fmla="*/ 0 h 443"/>
                  <a:gd name="T72" fmla="*/ 0 w 292"/>
                  <a:gd name="T73" fmla="*/ 1 h 44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92" h="443">
                    <a:moveTo>
                      <a:pt x="0" y="17"/>
                    </a:moveTo>
                    <a:lnTo>
                      <a:pt x="0" y="17"/>
                    </a:lnTo>
                    <a:lnTo>
                      <a:pt x="26" y="17"/>
                    </a:lnTo>
                    <a:lnTo>
                      <a:pt x="53" y="26"/>
                    </a:lnTo>
                    <a:lnTo>
                      <a:pt x="80" y="35"/>
                    </a:lnTo>
                    <a:lnTo>
                      <a:pt x="106" y="53"/>
                    </a:lnTo>
                    <a:lnTo>
                      <a:pt x="133" y="71"/>
                    </a:lnTo>
                    <a:lnTo>
                      <a:pt x="159" y="88"/>
                    </a:lnTo>
                    <a:lnTo>
                      <a:pt x="177" y="115"/>
                    </a:lnTo>
                    <a:lnTo>
                      <a:pt x="195" y="141"/>
                    </a:lnTo>
                    <a:lnTo>
                      <a:pt x="212" y="168"/>
                    </a:lnTo>
                    <a:lnTo>
                      <a:pt x="230" y="203"/>
                    </a:lnTo>
                    <a:lnTo>
                      <a:pt x="248" y="239"/>
                    </a:lnTo>
                    <a:lnTo>
                      <a:pt x="257" y="274"/>
                    </a:lnTo>
                    <a:lnTo>
                      <a:pt x="265" y="319"/>
                    </a:lnTo>
                    <a:lnTo>
                      <a:pt x="274" y="354"/>
                    </a:lnTo>
                    <a:lnTo>
                      <a:pt x="283" y="398"/>
                    </a:lnTo>
                    <a:lnTo>
                      <a:pt x="283" y="443"/>
                    </a:lnTo>
                    <a:lnTo>
                      <a:pt x="292" y="443"/>
                    </a:lnTo>
                    <a:lnTo>
                      <a:pt x="292" y="398"/>
                    </a:lnTo>
                    <a:lnTo>
                      <a:pt x="283" y="354"/>
                    </a:lnTo>
                    <a:lnTo>
                      <a:pt x="283" y="319"/>
                    </a:lnTo>
                    <a:lnTo>
                      <a:pt x="274" y="274"/>
                    </a:lnTo>
                    <a:lnTo>
                      <a:pt x="257" y="239"/>
                    </a:lnTo>
                    <a:lnTo>
                      <a:pt x="248" y="203"/>
                    </a:lnTo>
                    <a:lnTo>
                      <a:pt x="230" y="168"/>
                    </a:lnTo>
                    <a:lnTo>
                      <a:pt x="203" y="133"/>
                    </a:lnTo>
                    <a:lnTo>
                      <a:pt x="186" y="106"/>
                    </a:lnTo>
                    <a:lnTo>
                      <a:pt x="168" y="79"/>
                    </a:lnTo>
                    <a:lnTo>
                      <a:pt x="142" y="62"/>
                    </a:lnTo>
                    <a:lnTo>
                      <a:pt x="115" y="35"/>
                    </a:lnTo>
                    <a:lnTo>
                      <a:pt x="88" y="26"/>
                    </a:lnTo>
                    <a:lnTo>
                      <a:pt x="62" y="8"/>
                    </a:lnTo>
                    <a:lnTo>
                      <a:pt x="35" y="8"/>
                    </a:lnTo>
                    <a:lnTo>
                      <a:pt x="0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3" name="Freeform 23"/>
              <p:cNvSpPr>
                <a:spLocks/>
              </p:cNvSpPr>
              <p:nvPr/>
            </p:nvSpPr>
            <p:spPr bwMode="auto">
              <a:xfrm>
                <a:off x="1828" y="1940"/>
                <a:ext cx="205" cy="332"/>
              </a:xfrm>
              <a:custGeom>
                <a:avLst/>
                <a:gdLst>
                  <a:gd name="T0" fmla="*/ 1 w 292"/>
                  <a:gd name="T1" fmla="*/ 5 h 443"/>
                  <a:gd name="T2" fmla="*/ 1 w 292"/>
                  <a:gd name="T3" fmla="*/ 5 h 443"/>
                  <a:gd name="T4" fmla="*/ 1 w 292"/>
                  <a:gd name="T5" fmla="*/ 5 h 443"/>
                  <a:gd name="T6" fmla="*/ 1 w 292"/>
                  <a:gd name="T7" fmla="*/ 4 h 443"/>
                  <a:gd name="T8" fmla="*/ 1 w 292"/>
                  <a:gd name="T9" fmla="*/ 4 h 443"/>
                  <a:gd name="T10" fmla="*/ 1 w 292"/>
                  <a:gd name="T11" fmla="*/ 3 h 443"/>
                  <a:gd name="T12" fmla="*/ 1 w 292"/>
                  <a:gd name="T13" fmla="*/ 3 h 443"/>
                  <a:gd name="T14" fmla="*/ 1 w 292"/>
                  <a:gd name="T15" fmla="*/ 2 h 443"/>
                  <a:gd name="T16" fmla="*/ 1 w 292"/>
                  <a:gd name="T17" fmla="*/ 2 h 443"/>
                  <a:gd name="T18" fmla="*/ 1 w 292"/>
                  <a:gd name="T19" fmla="*/ 1 h 443"/>
                  <a:gd name="T20" fmla="*/ 1 w 292"/>
                  <a:gd name="T21" fmla="*/ 1 h 443"/>
                  <a:gd name="T22" fmla="*/ 1 w 292"/>
                  <a:gd name="T23" fmla="*/ 1 h 443"/>
                  <a:gd name="T24" fmla="*/ 1 w 292"/>
                  <a:gd name="T25" fmla="*/ 1 h 443"/>
                  <a:gd name="T26" fmla="*/ 1 w 292"/>
                  <a:gd name="T27" fmla="*/ 1 h 443"/>
                  <a:gd name="T28" fmla="*/ 1 w 292"/>
                  <a:gd name="T29" fmla="*/ 1 h 443"/>
                  <a:gd name="T30" fmla="*/ 1 w 292"/>
                  <a:gd name="T31" fmla="*/ 1 h 443"/>
                  <a:gd name="T32" fmla="*/ 1 w 292"/>
                  <a:gd name="T33" fmla="*/ 1 h 443"/>
                  <a:gd name="T34" fmla="*/ 1 w 292"/>
                  <a:gd name="T35" fmla="*/ 1 h 443"/>
                  <a:gd name="T36" fmla="*/ 1 w 292"/>
                  <a:gd name="T37" fmla="*/ 0 h 443"/>
                  <a:gd name="T38" fmla="*/ 1 w 292"/>
                  <a:gd name="T39" fmla="*/ 1 h 443"/>
                  <a:gd name="T40" fmla="*/ 1 w 292"/>
                  <a:gd name="T41" fmla="*/ 1 h 443"/>
                  <a:gd name="T42" fmla="*/ 1 w 292"/>
                  <a:gd name="T43" fmla="*/ 1 h 443"/>
                  <a:gd name="T44" fmla="*/ 1 w 292"/>
                  <a:gd name="T45" fmla="*/ 1 h 443"/>
                  <a:gd name="T46" fmla="*/ 1 w 292"/>
                  <a:gd name="T47" fmla="*/ 1 h 443"/>
                  <a:gd name="T48" fmla="*/ 1 w 292"/>
                  <a:gd name="T49" fmla="*/ 1 h 443"/>
                  <a:gd name="T50" fmla="*/ 1 w 292"/>
                  <a:gd name="T51" fmla="*/ 1 h 443"/>
                  <a:gd name="T52" fmla="*/ 1 w 292"/>
                  <a:gd name="T53" fmla="*/ 1 h 443"/>
                  <a:gd name="T54" fmla="*/ 1 w 292"/>
                  <a:gd name="T55" fmla="*/ 2 h 443"/>
                  <a:gd name="T56" fmla="*/ 1 w 292"/>
                  <a:gd name="T57" fmla="*/ 2 h 443"/>
                  <a:gd name="T58" fmla="*/ 1 w 292"/>
                  <a:gd name="T59" fmla="*/ 3 h 443"/>
                  <a:gd name="T60" fmla="*/ 1 w 292"/>
                  <a:gd name="T61" fmla="*/ 3 h 443"/>
                  <a:gd name="T62" fmla="*/ 1 w 292"/>
                  <a:gd name="T63" fmla="*/ 4 h 443"/>
                  <a:gd name="T64" fmla="*/ 0 w 292"/>
                  <a:gd name="T65" fmla="*/ 4 h 443"/>
                  <a:gd name="T66" fmla="*/ 0 w 292"/>
                  <a:gd name="T67" fmla="*/ 5 h 443"/>
                  <a:gd name="T68" fmla="*/ 0 w 292"/>
                  <a:gd name="T69" fmla="*/ 5 h 443"/>
                  <a:gd name="T70" fmla="*/ 0 w 292"/>
                  <a:gd name="T71" fmla="*/ 5 h 443"/>
                  <a:gd name="T72" fmla="*/ 1 w 292"/>
                  <a:gd name="T73" fmla="*/ 5 h 44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92" h="443">
                    <a:moveTo>
                      <a:pt x="9" y="443"/>
                    </a:moveTo>
                    <a:lnTo>
                      <a:pt x="9" y="443"/>
                    </a:lnTo>
                    <a:lnTo>
                      <a:pt x="9" y="398"/>
                    </a:lnTo>
                    <a:lnTo>
                      <a:pt x="18" y="354"/>
                    </a:lnTo>
                    <a:lnTo>
                      <a:pt x="26" y="319"/>
                    </a:lnTo>
                    <a:lnTo>
                      <a:pt x="35" y="274"/>
                    </a:lnTo>
                    <a:lnTo>
                      <a:pt x="44" y="239"/>
                    </a:lnTo>
                    <a:lnTo>
                      <a:pt x="62" y="203"/>
                    </a:lnTo>
                    <a:lnTo>
                      <a:pt x="79" y="168"/>
                    </a:lnTo>
                    <a:lnTo>
                      <a:pt x="97" y="141"/>
                    </a:lnTo>
                    <a:lnTo>
                      <a:pt x="115" y="115"/>
                    </a:lnTo>
                    <a:lnTo>
                      <a:pt x="133" y="88"/>
                    </a:lnTo>
                    <a:lnTo>
                      <a:pt x="159" y="71"/>
                    </a:lnTo>
                    <a:lnTo>
                      <a:pt x="186" y="53"/>
                    </a:lnTo>
                    <a:lnTo>
                      <a:pt x="212" y="35"/>
                    </a:lnTo>
                    <a:lnTo>
                      <a:pt x="239" y="26"/>
                    </a:lnTo>
                    <a:lnTo>
                      <a:pt x="265" y="17"/>
                    </a:lnTo>
                    <a:lnTo>
                      <a:pt x="292" y="17"/>
                    </a:lnTo>
                    <a:lnTo>
                      <a:pt x="292" y="0"/>
                    </a:lnTo>
                    <a:lnTo>
                      <a:pt x="265" y="8"/>
                    </a:lnTo>
                    <a:lnTo>
                      <a:pt x="230" y="8"/>
                    </a:lnTo>
                    <a:lnTo>
                      <a:pt x="203" y="26"/>
                    </a:lnTo>
                    <a:lnTo>
                      <a:pt x="177" y="35"/>
                    </a:lnTo>
                    <a:lnTo>
                      <a:pt x="150" y="62"/>
                    </a:lnTo>
                    <a:lnTo>
                      <a:pt x="124" y="79"/>
                    </a:lnTo>
                    <a:lnTo>
                      <a:pt x="106" y="106"/>
                    </a:lnTo>
                    <a:lnTo>
                      <a:pt x="79" y="133"/>
                    </a:lnTo>
                    <a:lnTo>
                      <a:pt x="62" y="168"/>
                    </a:lnTo>
                    <a:lnTo>
                      <a:pt x="44" y="203"/>
                    </a:lnTo>
                    <a:lnTo>
                      <a:pt x="35" y="239"/>
                    </a:lnTo>
                    <a:lnTo>
                      <a:pt x="18" y="274"/>
                    </a:lnTo>
                    <a:lnTo>
                      <a:pt x="9" y="319"/>
                    </a:lnTo>
                    <a:lnTo>
                      <a:pt x="0" y="354"/>
                    </a:lnTo>
                    <a:lnTo>
                      <a:pt x="0" y="398"/>
                    </a:lnTo>
                    <a:lnTo>
                      <a:pt x="0" y="443"/>
                    </a:lnTo>
                    <a:lnTo>
                      <a:pt x="9" y="4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4" name="Freeform 24"/>
              <p:cNvSpPr>
                <a:spLocks/>
              </p:cNvSpPr>
              <p:nvPr/>
            </p:nvSpPr>
            <p:spPr bwMode="auto">
              <a:xfrm>
                <a:off x="1828" y="2272"/>
                <a:ext cx="205" cy="340"/>
              </a:xfrm>
              <a:custGeom>
                <a:avLst/>
                <a:gdLst>
                  <a:gd name="T0" fmla="*/ 1 w 292"/>
                  <a:gd name="T1" fmla="*/ 6 h 452"/>
                  <a:gd name="T2" fmla="*/ 1 w 292"/>
                  <a:gd name="T3" fmla="*/ 6 h 452"/>
                  <a:gd name="T4" fmla="*/ 1 w 292"/>
                  <a:gd name="T5" fmla="*/ 6 h 452"/>
                  <a:gd name="T6" fmla="*/ 1 w 292"/>
                  <a:gd name="T7" fmla="*/ 6 h 452"/>
                  <a:gd name="T8" fmla="*/ 1 w 292"/>
                  <a:gd name="T9" fmla="*/ 6 h 452"/>
                  <a:gd name="T10" fmla="*/ 1 w 292"/>
                  <a:gd name="T11" fmla="*/ 6 h 452"/>
                  <a:gd name="T12" fmla="*/ 1 w 292"/>
                  <a:gd name="T13" fmla="*/ 6 h 452"/>
                  <a:gd name="T14" fmla="*/ 1 w 292"/>
                  <a:gd name="T15" fmla="*/ 5 h 452"/>
                  <a:gd name="T16" fmla="*/ 1 w 292"/>
                  <a:gd name="T17" fmla="*/ 5 h 452"/>
                  <a:gd name="T18" fmla="*/ 1 w 292"/>
                  <a:gd name="T19" fmla="*/ 5 h 452"/>
                  <a:gd name="T20" fmla="*/ 1 w 292"/>
                  <a:gd name="T21" fmla="*/ 5 h 452"/>
                  <a:gd name="T22" fmla="*/ 1 w 292"/>
                  <a:gd name="T23" fmla="*/ 4 h 452"/>
                  <a:gd name="T24" fmla="*/ 1 w 292"/>
                  <a:gd name="T25" fmla="*/ 4 h 452"/>
                  <a:gd name="T26" fmla="*/ 1 w 292"/>
                  <a:gd name="T27" fmla="*/ 3 h 452"/>
                  <a:gd name="T28" fmla="*/ 1 w 292"/>
                  <a:gd name="T29" fmla="*/ 2 h 452"/>
                  <a:gd name="T30" fmla="*/ 1 w 292"/>
                  <a:gd name="T31" fmla="*/ 2 h 452"/>
                  <a:gd name="T32" fmla="*/ 1 w 292"/>
                  <a:gd name="T33" fmla="*/ 2 h 452"/>
                  <a:gd name="T34" fmla="*/ 1 w 292"/>
                  <a:gd name="T35" fmla="*/ 0 h 452"/>
                  <a:gd name="T36" fmla="*/ 0 w 292"/>
                  <a:gd name="T37" fmla="*/ 0 h 452"/>
                  <a:gd name="T38" fmla="*/ 0 w 292"/>
                  <a:gd name="T39" fmla="*/ 2 h 452"/>
                  <a:gd name="T40" fmla="*/ 0 w 292"/>
                  <a:gd name="T41" fmla="*/ 2 h 452"/>
                  <a:gd name="T42" fmla="*/ 1 w 292"/>
                  <a:gd name="T43" fmla="*/ 2 h 452"/>
                  <a:gd name="T44" fmla="*/ 1 w 292"/>
                  <a:gd name="T45" fmla="*/ 3 h 452"/>
                  <a:gd name="T46" fmla="*/ 1 w 292"/>
                  <a:gd name="T47" fmla="*/ 4 h 452"/>
                  <a:gd name="T48" fmla="*/ 1 w 292"/>
                  <a:gd name="T49" fmla="*/ 4 h 452"/>
                  <a:gd name="T50" fmla="*/ 1 w 292"/>
                  <a:gd name="T51" fmla="*/ 5 h 452"/>
                  <a:gd name="T52" fmla="*/ 1 w 292"/>
                  <a:gd name="T53" fmla="*/ 5 h 452"/>
                  <a:gd name="T54" fmla="*/ 1 w 292"/>
                  <a:gd name="T55" fmla="*/ 5 h 452"/>
                  <a:gd name="T56" fmla="*/ 1 w 292"/>
                  <a:gd name="T57" fmla="*/ 6 h 452"/>
                  <a:gd name="T58" fmla="*/ 1 w 292"/>
                  <a:gd name="T59" fmla="*/ 6 h 452"/>
                  <a:gd name="T60" fmla="*/ 1 w 292"/>
                  <a:gd name="T61" fmla="*/ 6 h 452"/>
                  <a:gd name="T62" fmla="*/ 1 w 292"/>
                  <a:gd name="T63" fmla="*/ 6 h 452"/>
                  <a:gd name="T64" fmla="*/ 1 w 292"/>
                  <a:gd name="T65" fmla="*/ 6 h 452"/>
                  <a:gd name="T66" fmla="*/ 1 w 292"/>
                  <a:gd name="T67" fmla="*/ 6 h 452"/>
                  <a:gd name="T68" fmla="*/ 1 w 292"/>
                  <a:gd name="T69" fmla="*/ 6 h 452"/>
                  <a:gd name="T70" fmla="*/ 1 w 292"/>
                  <a:gd name="T71" fmla="*/ 6 h 452"/>
                  <a:gd name="T72" fmla="*/ 1 w 292"/>
                  <a:gd name="T73" fmla="*/ 6 h 45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92" h="452">
                    <a:moveTo>
                      <a:pt x="292" y="434"/>
                    </a:moveTo>
                    <a:lnTo>
                      <a:pt x="292" y="434"/>
                    </a:lnTo>
                    <a:lnTo>
                      <a:pt x="265" y="434"/>
                    </a:lnTo>
                    <a:lnTo>
                      <a:pt x="239" y="425"/>
                    </a:lnTo>
                    <a:lnTo>
                      <a:pt x="212" y="416"/>
                    </a:lnTo>
                    <a:lnTo>
                      <a:pt x="186" y="398"/>
                    </a:lnTo>
                    <a:lnTo>
                      <a:pt x="159" y="381"/>
                    </a:lnTo>
                    <a:lnTo>
                      <a:pt x="133" y="363"/>
                    </a:lnTo>
                    <a:lnTo>
                      <a:pt x="115" y="336"/>
                    </a:lnTo>
                    <a:lnTo>
                      <a:pt x="97" y="310"/>
                    </a:lnTo>
                    <a:lnTo>
                      <a:pt x="79" y="274"/>
                    </a:lnTo>
                    <a:lnTo>
                      <a:pt x="62" y="248"/>
                    </a:lnTo>
                    <a:lnTo>
                      <a:pt x="44" y="212"/>
                    </a:lnTo>
                    <a:lnTo>
                      <a:pt x="35" y="168"/>
                    </a:lnTo>
                    <a:lnTo>
                      <a:pt x="26" y="133"/>
                    </a:lnTo>
                    <a:lnTo>
                      <a:pt x="18" y="88"/>
                    </a:lnTo>
                    <a:lnTo>
                      <a:pt x="9" y="44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0" y="88"/>
                    </a:lnTo>
                    <a:lnTo>
                      <a:pt x="9" y="133"/>
                    </a:lnTo>
                    <a:lnTo>
                      <a:pt x="18" y="177"/>
                    </a:lnTo>
                    <a:lnTo>
                      <a:pt x="35" y="212"/>
                    </a:lnTo>
                    <a:lnTo>
                      <a:pt x="44" y="248"/>
                    </a:lnTo>
                    <a:lnTo>
                      <a:pt x="62" y="283"/>
                    </a:lnTo>
                    <a:lnTo>
                      <a:pt x="79" y="319"/>
                    </a:lnTo>
                    <a:lnTo>
                      <a:pt x="106" y="345"/>
                    </a:lnTo>
                    <a:lnTo>
                      <a:pt x="124" y="372"/>
                    </a:lnTo>
                    <a:lnTo>
                      <a:pt x="150" y="390"/>
                    </a:lnTo>
                    <a:lnTo>
                      <a:pt x="177" y="416"/>
                    </a:lnTo>
                    <a:lnTo>
                      <a:pt x="203" y="425"/>
                    </a:lnTo>
                    <a:lnTo>
                      <a:pt x="230" y="443"/>
                    </a:lnTo>
                    <a:lnTo>
                      <a:pt x="265" y="443"/>
                    </a:lnTo>
                    <a:lnTo>
                      <a:pt x="292" y="452"/>
                    </a:lnTo>
                    <a:lnTo>
                      <a:pt x="292" y="4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5" name="Freeform 25"/>
              <p:cNvSpPr>
                <a:spLocks/>
              </p:cNvSpPr>
              <p:nvPr/>
            </p:nvSpPr>
            <p:spPr bwMode="auto">
              <a:xfrm>
                <a:off x="1685" y="2159"/>
                <a:ext cx="671" cy="240"/>
              </a:xfrm>
              <a:custGeom>
                <a:avLst/>
                <a:gdLst>
                  <a:gd name="T0" fmla="*/ 0 w 956"/>
                  <a:gd name="T1" fmla="*/ 5 h 319"/>
                  <a:gd name="T2" fmla="*/ 1 w 956"/>
                  <a:gd name="T3" fmla="*/ 5 h 319"/>
                  <a:gd name="T4" fmla="*/ 1 w 956"/>
                  <a:gd name="T5" fmla="*/ 5 h 319"/>
                  <a:gd name="T6" fmla="*/ 1 w 956"/>
                  <a:gd name="T7" fmla="*/ 5 h 319"/>
                  <a:gd name="T8" fmla="*/ 1 w 956"/>
                  <a:gd name="T9" fmla="*/ 5 h 319"/>
                  <a:gd name="T10" fmla="*/ 1 w 956"/>
                  <a:gd name="T11" fmla="*/ 5 h 319"/>
                  <a:gd name="T12" fmla="*/ 1 w 956"/>
                  <a:gd name="T13" fmla="*/ 5 h 319"/>
                  <a:gd name="T14" fmla="*/ 1 w 956"/>
                  <a:gd name="T15" fmla="*/ 5 h 319"/>
                  <a:gd name="T16" fmla="*/ 2 w 956"/>
                  <a:gd name="T17" fmla="*/ 5 h 319"/>
                  <a:gd name="T18" fmla="*/ 2 w 956"/>
                  <a:gd name="T19" fmla="*/ 5 h 319"/>
                  <a:gd name="T20" fmla="*/ 3 w 956"/>
                  <a:gd name="T21" fmla="*/ 5 h 319"/>
                  <a:gd name="T22" fmla="*/ 3 w 956"/>
                  <a:gd name="T23" fmla="*/ 5 h 319"/>
                  <a:gd name="T24" fmla="*/ 3 w 956"/>
                  <a:gd name="T25" fmla="*/ 5 h 319"/>
                  <a:gd name="T26" fmla="*/ 4 w 956"/>
                  <a:gd name="T27" fmla="*/ 5 h 319"/>
                  <a:gd name="T28" fmla="*/ 4 w 956"/>
                  <a:gd name="T29" fmla="*/ 5 h 319"/>
                  <a:gd name="T30" fmla="*/ 4 w 956"/>
                  <a:gd name="T31" fmla="*/ 5 h 319"/>
                  <a:gd name="T32" fmla="*/ 4 w 956"/>
                  <a:gd name="T33" fmla="*/ 2 h 319"/>
                  <a:gd name="T34" fmla="*/ 4 w 956"/>
                  <a:gd name="T35" fmla="*/ 2 h 319"/>
                  <a:gd name="T36" fmla="*/ 4 w 956"/>
                  <a:gd name="T37" fmla="*/ 2 h 319"/>
                  <a:gd name="T38" fmla="*/ 4 w 956"/>
                  <a:gd name="T39" fmla="*/ 2 h 319"/>
                  <a:gd name="T40" fmla="*/ 3 w 956"/>
                  <a:gd name="T41" fmla="*/ 2 h 319"/>
                  <a:gd name="T42" fmla="*/ 3 w 956"/>
                  <a:gd name="T43" fmla="*/ 0 h 319"/>
                  <a:gd name="T44" fmla="*/ 2 w 956"/>
                  <a:gd name="T45" fmla="*/ 0 h 319"/>
                  <a:gd name="T46" fmla="*/ 2 w 956"/>
                  <a:gd name="T47" fmla="*/ 0 h 319"/>
                  <a:gd name="T48" fmla="*/ 1 w 956"/>
                  <a:gd name="T49" fmla="*/ 2 h 319"/>
                  <a:gd name="T50" fmla="*/ 1 w 956"/>
                  <a:gd name="T51" fmla="*/ 2 h 319"/>
                  <a:gd name="T52" fmla="*/ 1 w 956"/>
                  <a:gd name="T53" fmla="*/ 2 h 319"/>
                  <a:gd name="T54" fmla="*/ 1 w 956"/>
                  <a:gd name="T55" fmla="*/ 2 h 319"/>
                  <a:gd name="T56" fmla="*/ 1 w 956"/>
                  <a:gd name="T57" fmla="*/ 2 h 319"/>
                  <a:gd name="T58" fmla="*/ 1 w 956"/>
                  <a:gd name="T59" fmla="*/ 2 h 319"/>
                  <a:gd name="T60" fmla="*/ 1 w 956"/>
                  <a:gd name="T61" fmla="*/ 2 h 319"/>
                  <a:gd name="T62" fmla="*/ 0 w 956"/>
                  <a:gd name="T63" fmla="*/ 2 h 319"/>
                  <a:gd name="T64" fmla="*/ 0 w 956"/>
                  <a:gd name="T65" fmla="*/ 2 h 3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56" h="319">
                    <a:moveTo>
                      <a:pt x="0" y="284"/>
                    </a:moveTo>
                    <a:lnTo>
                      <a:pt x="0" y="284"/>
                    </a:lnTo>
                    <a:lnTo>
                      <a:pt x="0" y="292"/>
                    </a:lnTo>
                    <a:lnTo>
                      <a:pt x="9" y="292"/>
                    </a:lnTo>
                    <a:lnTo>
                      <a:pt x="18" y="292"/>
                    </a:lnTo>
                    <a:lnTo>
                      <a:pt x="36" y="292"/>
                    </a:lnTo>
                    <a:lnTo>
                      <a:pt x="53" y="292"/>
                    </a:lnTo>
                    <a:lnTo>
                      <a:pt x="71" y="292"/>
                    </a:lnTo>
                    <a:lnTo>
                      <a:pt x="89" y="292"/>
                    </a:lnTo>
                    <a:lnTo>
                      <a:pt x="106" y="301"/>
                    </a:lnTo>
                    <a:lnTo>
                      <a:pt x="133" y="301"/>
                    </a:lnTo>
                    <a:lnTo>
                      <a:pt x="160" y="301"/>
                    </a:lnTo>
                    <a:lnTo>
                      <a:pt x="186" y="301"/>
                    </a:lnTo>
                    <a:lnTo>
                      <a:pt x="222" y="310"/>
                    </a:lnTo>
                    <a:lnTo>
                      <a:pt x="248" y="310"/>
                    </a:lnTo>
                    <a:lnTo>
                      <a:pt x="283" y="310"/>
                    </a:lnTo>
                    <a:lnTo>
                      <a:pt x="319" y="310"/>
                    </a:lnTo>
                    <a:lnTo>
                      <a:pt x="354" y="310"/>
                    </a:lnTo>
                    <a:lnTo>
                      <a:pt x="390" y="319"/>
                    </a:lnTo>
                    <a:lnTo>
                      <a:pt x="425" y="319"/>
                    </a:lnTo>
                    <a:lnTo>
                      <a:pt x="469" y="319"/>
                    </a:lnTo>
                    <a:lnTo>
                      <a:pt x="505" y="319"/>
                    </a:lnTo>
                    <a:lnTo>
                      <a:pt x="549" y="319"/>
                    </a:lnTo>
                    <a:lnTo>
                      <a:pt x="584" y="310"/>
                    </a:lnTo>
                    <a:lnTo>
                      <a:pt x="629" y="310"/>
                    </a:lnTo>
                    <a:lnTo>
                      <a:pt x="664" y="310"/>
                    </a:lnTo>
                    <a:lnTo>
                      <a:pt x="708" y="310"/>
                    </a:lnTo>
                    <a:lnTo>
                      <a:pt x="753" y="301"/>
                    </a:lnTo>
                    <a:lnTo>
                      <a:pt x="788" y="301"/>
                    </a:lnTo>
                    <a:lnTo>
                      <a:pt x="832" y="292"/>
                    </a:lnTo>
                    <a:lnTo>
                      <a:pt x="876" y="292"/>
                    </a:lnTo>
                    <a:lnTo>
                      <a:pt x="912" y="284"/>
                    </a:lnTo>
                    <a:lnTo>
                      <a:pt x="956" y="275"/>
                    </a:lnTo>
                    <a:lnTo>
                      <a:pt x="956" y="44"/>
                    </a:lnTo>
                    <a:lnTo>
                      <a:pt x="912" y="35"/>
                    </a:lnTo>
                    <a:lnTo>
                      <a:pt x="876" y="27"/>
                    </a:lnTo>
                    <a:lnTo>
                      <a:pt x="832" y="27"/>
                    </a:lnTo>
                    <a:lnTo>
                      <a:pt x="788" y="18"/>
                    </a:lnTo>
                    <a:lnTo>
                      <a:pt x="753" y="18"/>
                    </a:lnTo>
                    <a:lnTo>
                      <a:pt x="708" y="9"/>
                    </a:lnTo>
                    <a:lnTo>
                      <a:pt x="664" y="9"/>
                    </a:lnTo>
                    <a:lnTo>
                      <a:pt x="629" y="9"/>
                    </a:lnTo>
                    <a:lnTo>
                      <a:pt x="584" y="0"/>
                    </a:lnTo>
                    <a:lnTo>
                      <a:pt x="549" y="0"/>
                    </a:lnTo>
                    <a:lnTo>
                      <a:pt x="505" y="0"/>
                    </a:lnTo>
                    <a:lnTo>
                      <a:pt x="469" y="0"/>
                    </a:lnTo>
                    <a:lnTo>
                      <a:pt x="425" y="0"/>
                    </a:lnTo>
                    <a:lnTo>
                      <a:pt x="390" y="0"/>
                    </a:lnTo>
                    <a:lnTo>
                      <a:pt x="354" y="0"/>
                    </a:lnTo>
                    <a:lnTo>
                      <a:pt x="319" y="9"/>
                    </a:lnTo>
                    <a:lnTo>
                      <a:pt x="283" y="9"/>
                    </a:lnTo>
                    <a:lnTo>
                      <a:pt x="248" y="9"/>
                    </a:lnTo>
                    <a:lnTo>
                      <a:pt x="222" y="9"/>
                    </a:lnTo>
                    <a:lnTo>
                      <a:pt x="186" y="9"/>
                    </a:lnTo>
                    <a:lnTo>
                      <a:pt x="160" y="18"/>
                    </a:lnTo>
                    <a:lnTo>
                      <a:pt x="133" y="18"/>
                    </a:lnTo>
                    <a:lnTo>
                      <a:pt x="106" y="18"/>
                    </a:lnTo>
                    <a:lnTo>
                      <a:pt x="89" y="18"/>
                    </a:lnTo>
                    <a:lnTo>
                      <a:pt x="71" y="18"/>
                    </a:lnTo>
                    <a:lnTo>
                      <a:pt x="53" y="27"/>
                    </a:lnTo>
                    <a:lnTo>
                      <a:pt x="36" y="27"/>
                    </a:lnTo>
                    <a:lnTo>
                      <a:pt x="18" y="27"/>
                    </a:lnTo>
                    <a:lnTo>
                      <a:pt x="9" y="27"/>
                    </a:lnTo>
                    <a:lnTo>
                      <a:pt x="0" y="27"/>
                    </a:lnTo>
                    <a:lnTo>
                      <a:pt x="0" y="284"/>
                    </a:lnTo>
                    <a:close/>
                  </a:path>
                </a:pathLst>
              </a:custGeom>
              <a:solidFill>
                <a:srgbClr val="FFCC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6" name="Freeform 26"/>
              <p:cNvSpPr>
                <a:spLocks/>
              </p:cNvSpPr>
              <p:nvPr/>
            </p:nvSpPr>
            <p:spPr bwMode="auto">
              <a:xfrm>
                <a:off x="1685" y="2359"/>
                <a:ext cx="678" cy="40"/>
              </a:xfrm>
              <a:custGeom>
                <a:avLst/>
                <a:gdLst>
                  <a:gd name="T0" fmla="*/ 5 w 965"/>
                  <a:gd name="T1" fmla="*/ 0 h 53"/>
                  <a:gd name="T2" fmla="*/ 4 w 965"/>
                  <a:gd name="T3" fmla="*/ 2 h 53"/>
                  <a:gd name="T4" fmla="*/ 4 w 965"/>
                  <a:gd name="T5" fmla="*/ 2 h 53"/>
                  <a:gd name="T6" fmla="*/ 4 w 965"/>
                  <a:gd name="T7" fmla="*/ 2 h 53"/>
                  <a:gd name="T8" fmla="*/ 3 w 965"/>
                  <a:gd name="T9" fmla="*/ 2 h 53"/>
                  <a:gd name="T10" fmla="*/ 3 w 965"/>
                  <a:gd name="T11" fmla="*/ 2 h 53"/>
                  <a:gd name="T12" fmla="*/ 3 w 965"/>
                  <a:gd name="T13" fmla="*/ 2 h 53"/>
                  <a:gd name="T14" fmla="*/ 2 w 965"/>
                  <a:gd name="T15" fmla="*/ 2 h 53"/>
                  <a:gd name="T16" fmla="*/ 1 w 965"/>
                  <a:gd name="T17" fmla="*/ 2 h 53"/>
                  <a:gd name="T18" fmla="*/ 1 w 965"/>
                  <a:gd name="T19" fmla="*/ 2 h 53"/>
                  <a:gd name="T20" fmla="*/ 1 w 965"/>
                  <a:gd name="T21" fmla="*/ 2 h 53"/>
                  <a:gd name="T22" fmla="*/ 1 w 965"/>
                  <a:gd name="T23" fmla="*/ 2 h 53"/>
                  <a:gd name="T24" fmla="*/ 1 w 965"/>
                  <a:gd name="T25" fmla="*/ 2 h 53"/>
                  <a:gd name="T26" fmla="*/ 1 w 965"/>
                  <a:gd name="T27" fmla="*/ 2 h 53"/>
                  <a:gd name="T28" fmla="*/ 1 w 965"/>
                  <a:gd name="T29" fmla="*/ 2 h 53"/>
                  <a:gd name="T30" fmla="*/ 1 w 965"/>
                  <a:gd name="T31" fmla="*/ 2 h 53"/>
                  <a:gd name="T32" fmla="*/ 0 w 965"/>
                  <a:gd name="T33" fmla="*/ 2 h 53"/>
                  <a:gd name="T34" fmla="*/ 0 w 965"/>
                  <a:gd name="T35" fmla="*/ 2 h 53"/>
                  <a:gd name="T36" fmla="*/ 1 w 965"/>
                  <a:gd name="T37" fmla="*/ 2 h 53"/>
                  <a:gd name="T38" fmla="*/ 1 w 965"/>
                  <a:gd name="T39" fmla="*/ 2 h 53"/>
                  <a:gd name="T40" fmla="*/ 1 w 965"/>
                  <a:gd name="T41" fmla="*/ 2 h 53"/>
                  <a:gd name="T42" fmla="*/ 1 w 965"/>
                  <a:gd name="T43" fmla="*/ 2 h 53"/>
                  <a:gd name="T44" fmla="*/ 1 w 965"/>
                  <a:gd name="T45" fmla="*/ 2 h 53"/>
                  <a:gd name="T46" fmla="*/ 1 w 965"/>
                  <a:gd name="T47" fmla="*/ 2 h 53"/>
                  <a:gd name="T48" fmla="*/ 1 w 965"/>
                  <a:gd name="T49" fmla="*/ 2 h 53"/>
                  <a:gd name="T50" fmla="*/ 2 w 965"/>
                  <a:gd name="T51" fmla="*/ 2 h 53"/>
                  <a:gd name="T52" fmla="*/ 2 w 965"/>
                  <a:gd name="T53" fmla="*/ 2 h 53"/>
                  <a:gd name="T54" fmla="*/ 3 w 965"/>
                  <a:gd name="T55" fmla="*/ 2 h 53"/>
                  <a:gd name="T56" fmla="*/ 3 w 965"/>
                  <a:gd name="T57" fmla="*/ 2 h 53"/>
                  <a:gd name="T58" fmla="*/ 3 w 965"/>
                  <a:gd name="T59" fmla="*/ 2 h 53"/>
                  <a:gd name="T60" fmla="*/ 4 w 965"/>
                  <a:gd name="T61" fmla="*/ 2 h 53"/>
                  <a:gd name="T62" fmla="*/ 4 w 965"/>
                  <a:gd name="T63" fmla="*/ 2 h 53"/>
                  <a:gd name="T64" fmla="*/ 4 w 965"/>
                  <a:gd name="T65" fmla="*/ 2 h 53"/>
                  <a:gd name="T66" fmla="*/ 5 w 965"/>
                  <a:gd name="T67" fmla="*/ 2 h 53"/>
                  <a:gd name="T68" fmla="*/ 5 w 965"/>
                  <a:gd name="T69" fmla="*/ 2 h 53"/>
                  <a:gd name="T70" fmla="*/ 4 w 965"/>
                  <a:gd name="T71" fmla="*/ 2 h 5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965" h="53">
                    <a:moveTo>
                      <a:pt x="947" y="9"/>
                    </a:moveTo>
                    <a:lnTo>
                      <a:pt x="956" y="0"/>
                    </a:lnTo>
                    <a:lnTo>
                      <a:pt x="912" y="9"/>
                    </a:lnTo>
                    <a:lnTo>
                      <a:pt x="876" y="18"/>
                    </a:lnTo>
                    <a:lnTo>
                      <a:pt x="832" y="26"/>
                    </a:lnTo>
                    <a:lnTo>
                      <a:pt x="788" y="26"/>
                    </a:lnTo>
                    <a:lnTo>
                      <a:pt x="753" y="26"/>
                    </a:lnTo>
                    <a:lnTo>
                      <a:pt x="708" y="35"/>
                    </a:lnTo>
                    <a:lnTo>
                      <a:pt x="664" y="35"/>
                    </a:lnTo>
                    <a:lnTo>
                      <a:pt x="629" y="35"/>
                    </a:lnTo>
                    <a:lnTo>
                      <a:pt x="584" y="44"/>
                    </a:lnTo>
                    <a:lnTo>
                      <a:pt x="549" y="44"/>
                    </a:lnTo>
                    <a:lnTo>
                      <a:pt x="505" y="44"/>
                    </a:lnTo>
                    <a:lnTo>
                      <a:pt x="469" y="44"/>
                    </a:lnTo>
                    <a:lnTo>
                      <a:pt x="425" y="44"/>
                    </a:lnTo>
                    <a:lnTo>
                      <a:pt x="390" y="44"/>
                    </a:lnTo>
                    <a:lnTo>
                      <a:pt x="354" y="44"/>
                    </a:lnTo>
                    <a:lnTo>
                      <a:pt x="319" y="44"/>
                    </a:lnTo>
                    <a:lnTo>
                      <a:pt x="283" y="35"/>
                    </a:lnTo>
                    <a:lnTo>
                      <a:pt x="248" y="35"/>
                    </a:lnTo>
                    <a:lnTo>
                      <a:pt x="222" y="35"/>
                    </a:lnTo>
                    <a:lnTo>
                      <a:pt x="186" y="35"/>
                    </a:lnTo>
                    <a:lnTo>
                      <a:pt x="160" y="26"/>
                    </a:lnTo>
                    <a:lnTo>
                      <a:pt x="133" y="26"/>
                    </a:lnTo>
                    <a:lnTo>
                      <a:pt x="106" y="26"/>
                    </a:lnTo>
                    <a:lnTo>
                      <a:pt x="89" y="26"/>
                    </a:lnTo>
                    <a:lnTo>
                      <a:pt x="71" y="26"/>
                    </a:lnTo>
                    <a:lnTo>
                      <a:pt x="53" y="18"/>
                    </a:lnTo>
                    <a:lnTo>
                      <a:pt x="36" y="18"/>
                    </a:lnTo>
                    <a:lnTo>
                      <a:pt x="18" y="18"/>
                    </a:lnTo>
                    <a:lnTo>
                      <a:pt x="9" y="18"/>
                    </a:lnTo>
                    <a:lnTo>
                      <a:pt x="0" y="18"/>
                    </a:lnTo>
                    <a:lnTo>
                      <a:pt x="0" y="26"/>
                    </a:lnTo>
                    <a:lnTo>
                      <a:pt x="9" y="26"/>
                    </a:lnTo>
                    <a:lnTo>
                      <a:pt x="18" y="26"/>
                    </a:lnTo>
                    <a:lnTo>
                      <a:pt x="36" y="35"/>
                    </a:lnTo>
                    <a:lnTo>
                      <a:pt x="53" y="35"/>
                    </a:lnTo>
                    <a:lnTo>
                      <a:pt x="71" y="35"/>
                    </a:lnTo>
                    <a:lnTo>
                      <a:pt x="89" y="35"/>
                    </a:lnTo>
                    <a:lnTo>
                      <a:pt x="106" y="35"/>
                    </a:lnTo>
                    <a:lnTo>
                      <a:pt x="133" y="44"/>
                    </a:lnTo>
                    <a:lnTo>
                      <a:pt x="160" y="44"/>
                    </a:lnTo>
                    <a:lnTo>
                      <a:pt x="186" y="44"/>
                    </a:lnTo>
                    <a:lnTo>
                      <a:pt x="222" y="44"/>
                    </a:lnTo>
                    <a:lnTo>
                      <a:pt x="248" y="53"/>
                    </a:lnTo>
                    <a:lnTo>
                      <a:pt x="283" y="53"/>
                    </a:lnTo>
                    <a:lnTo>
                      <a:pt x="319" y="53"/>
                    </a:lnTo>
                    <a:lnTo>
                      <a:pt x="354" y="53"/>
                    </a:lnTo>
                    <a:lnTo>
                      <a:pt x="390" y="53"/>
                    </a:lnTo>
                    <a:lnTo>
                      <a:pt x="425" y="53"/>
                    </a:lnTo>
                    <a:lnTo>
                      <a:pt x="469" y="53"/>
                    </a:lnTo>
                    <a:lnTo>
                      <a:pt x="505" y="53"/>
                    </a:lnTo>
                    <a:lnTo>
                      <a:pt x="549" y="53"/>
                    </a:lnTo>
                    <a:lnTo>
                      <a:pt x="584" y="53"/>
                    </a:lnTo>
                    <a:lnTo>
                      <a:pt x="629" y="53"/>
                    </a:lnTo>
                    <a:lnTo>
                      <a:pt x="664" y="53"/>
                    </a:lnTo>
                    <a:lnTo>
                      <a:pt x="708" y="44"/>
                    </a:lnTo>
                    <a:lnTo>
                      <a:pt x="753" y="44"/>
                    </a:lnTo>
                    <a:lnTo>
                      <a:pt x="788" y="35"/>
                    </a:lnTo>
                    <a:lnTo>
                      <a:pt x="832" y="35"/>
                    </a:lnTo>
                    <a:lnTo>
                      <a:pt x="876" y="26"/>
                    </a:lnTo>
                    <a:lnTo>
                      <a:pt x="912" y="26"/>
                    </a:lnTo>
                    <a:lnTo>
                      <a:pt x="956" y="18"/>
                    </a:lnTo>
                    <a:lnTo>
                      <a:pt x="965" y="9"/>
                    </a:lnTo>
                    <a:lnTo>
                      <a:pt x="956" y="18"/>
                    </a:lnTo>
                    <a:lnTo>
                      <a:pt x="965" y="18"/>
                    </a:lnTo>
                    <a:lnTo>
                      <a:pt x="965" y="9"/>
                    </a:lnTo>
                    <a:lnTo>
                      <a:pt x="947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7" name="Freeform 27"/>
              <p:cNvSpPr>
                <a:spLocks/>
              </p:cNvSpPr>
              <p:nvPr/>
            </p:nvSpPr>
            <p:spPr bwMode="auto">
              <a:xfrm>
                <a:off x="2350" y="2185"/>
                <a:ext cx="13" cy="181"/>
              </a:xfrm>
              <a:custGeom>
                <a:avLst/>
                <a:gdLst>
                  <a:gd name="T0" fmla="*/ 1 w 18"/>
                  <a:gd name="T1" fmla="*/ 2 h 240"/>
                  <a:gd name="T2" fmla="*/ 0 w 18"/>
                  <a:gd name="T3" fmla="*/ 2 h 240"/>
                  <a:gd name="T4" fmla="*/ 0 w 18"/>
                  <a:gd name="T5" fmla="*/ 4 h 240"/>
                  <a:gd name="T6" fmla="*/ 1 w 18"/>
                  <a:gd name="T7" fmla="*/ 4 h 240"/>
                  <a:gd name="T8" fmla="*/ 1 w 18"/>
                  <a:gd name="T9" fmla="*/ 2 h 240"/>
                  <a:gd name="T10" fmla="*/ 1 w 18"/>
                  <a:gd name="T11" fmla="*/ 0 h 240"/>
                  <a:gd name="T12" fmla="*/ 1 w 18"/>
                  <a:gd name="T13" fmla="*/ 2 h 240"/>
                  <a:gd name="T14" fmla="*/ 1 w 18"/>
                  <a:gd name="T15" fmla="*/ 0 h 240"/>
                  <a:gd name="T16" fmla="*/ 1 w 18"/>
                  <a:gd name="T17" fmla="*/ 0 h 240"/>
                  <a:gd name="T18" fmla="*/ 1 w 18"/>
                  <a:gd name="T19" fmla="*/ 2 h 2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" h="240">
                    <a:moveTo>
                      <a:pt x="9" y="18"/>
                    </a:moveTo>
                    <a:lnTo>
                      <a:pt x="0" y="9"/>
                    </a:lnTo>
                    <a:lnTo>
                      <a:pt x="0" y="240"/>
                    </a:lnTo>
                    <a:lnTo>
                      <a:pt x="18" y="240"/>
                    </a:lnTo>
                    <a:lnTo>
                      <a:pt x="18" y="9"/>
                    </a:lnTo>
                    <a:lnTo>
                      <a:pt x="9" y="0"/>
                    </a:lnTo>
                    <a:lnTo>
                      <a:pt x="18" y="9"/>
                    </a:lnTo>
                    <a:lnTo>
                      <a:pt x="18" y="0"/>
                    </a:lnTo>
                    <a:lnTo>
                      <a:pt x="9" y="0"/>
                    </a:lnTo>
                    <a:lnTo>
                      <a:pt x="9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8" name="Freeform 28"/>
              <p:cNvSpPr>
                <a:spLocks/>
              </p:cNvSpPr>
              <p:nvPr/>
            </p:nvSpPr>
            <p:spPr bwMode="auto">
              <a:xfrm>
                <a:off x="1679" y="2152"/>
                <a:ext cx="677" cy="47"/>
              </a:xfrm>
              <a:custGeom>
                <a:avLst/>
                <a:gdLst>
                  <a:gd name="T0" fmla="*/ 1 w 965"/>
                  <a:gd name="T1" fmla="*/ 2 h 62"/>
                  <a:gd name="T2" fmla="*/ 1 w 965"/>
                  <a:gd name="T3" fmla="*/ 2 h 62"/>
                  <a:gd name="T4" fmla="*/ 1 w 965"/>
                  <a:gd name="T5" fmla="*/ 2 h 62"/>
                  <a:gd name="T6" fmla="*/ 1 w 965"/>
                  <a:gd name="T7" fmla="*/ 2 h 62"/>
                  <a:gd name="T8" fmla="*/ 1 w 965"/>
                  <a:gd name="T9" fmla="*/ 2 h 62"/>
                  <a:gd name="T10" fmla="*/ 1 w 965"/>
                  <a:gd name="T11" fmla="*/ 2 h 62"/>
                  <a:gd name="T12" fmla="*/ 1 w 965"/>
                  <a:gd name="T13" fmla="*/ 2 h 62"/>
                  <a:gd name="T14" fmla="*/ 1 w 965"/>
                  <a:gd name="T15" fmla="*/ 2 h 62"/>
                  <a:gd name="T16" fmla="*/ 1 w 965"/>
                  <a:gd name="T17" fmla="*/ 2 h 62"/>
                  <a:gd name="T18" fmla="*/ 2 w 965"/>
                  <a:gd name="T19" fmla="*/ 2 h 62"/>
                  <a:gd name="T20" fmla="*/ 3 w 965"/>
                  <a:gd name="T21" fmla="*/ 2 h 62"/>
                  <a:gd name="T22" fmla="*/ 3 w 965"/>
                  <a:gd name="T23" fmla="*/ 2 h 62"/>
                  <a:gd name="T24" fmla="*/ 3 w 965"/>
                  <a:gd name="T25" fmla="*/ 2 h 62"/>
                  <a:gd name="T26" fmla="*/ 4 w 965"/>
                  <a:gd name="T27" fmla="*/ 2 h 62"/>
                  <a:gd name="T28" fmla="*/ 4 w 965"/>
                  <a:gd name="T29" fmla="*/ 2 h 62"/>
                  <a:gd name="T30" fmla="*/ 4 w 965"/>
                  <a:gd name="T31" fmla="*/ 2 h 62"/>
                  <a:gd name="T32" fmla="*/ 5 w 965"/>
                  <a:gd name="T33" fmla="*/ 2 h 62"/>
                  <a:gd name="T34" fmla="*/ 4 w 965"/>
                  <a:gd name="T35" fmla="*/ 2 h 62"/>
                  <a:gd name="T36" fmla="*/ 4 w 965"/>
                  <a:gd name="T37" fmla="*/ 2 h 62"/>
                  <a:gd name="T38" fmla="*/ 4 w 965"/>
                  <a:gd name="T39" fmla="*/ 2 h 62"/>
                  <a:gd name="T40" fmla="*/ 3 w 965"/>
                  <a:gd name="T41" fmla="*/ 2 h 62"/>
                  <a:gd name="T42" fmla="*/ 3 w 965"/>
                  <a:gd name="T43" fmla="*/ 2 h 62"/>
                  <a:gd name="T44" fmla="*/ 3 w 965"/>
                  <a:gd name="T45" fmla="*/ 0 h 62"/>
                  <a:gd name="T46" fmla="*/ 2 w 965"/>
                  <a:gd name="T47" fmla="*/ 0 h 62"/>
                  <a:gd name="T48" fmla="*/ 2 w 965"/>
                  <a:gd name="T49" fmla="*/ 2 h 62"/>
                  <a:gd name="T50" fmla="*/ 1 w 965"/>
                  <a:gd name="T51" fmla="*/ 2 h 62"/>
                  <a:gd name="T52" fmla="*/ 1 w 965"/>
                  <a:gd name="T53" fmla="*/ 2 h 62"/>
                  <a:gd name="T54" fmla="*/ 1 w 965"/>
                  <a:gd name="T55" fmla="*/ 2 h 62"/>
                  <a:gd name="T56" fmla="*/ 1 w 965"/>
                  <a:gd name="T57" fmla="*/ 2 h 62"/>
                  <a:gd name="T58" fmla="*/ 1 w 965"/>
                  <a:gd name="T59" fmla="*/ 2 h 62"/>
                  <a:gd name="T60" fmla="*/ 1 w 965"/>
                  <a:gd name="T61" fmla="*/ 2 h 62"/>
                  <a:gd name="T62" fmla="*/ 1 w 965"/>
                  <a:gd name="T63" fmla="*/ 2 h 62"/>
                  <a:gd name="T64" fmla="*/ 1 w 965"/>
                  <a:gd name="T65" fmla="*/ 2 h 62"/>
                  <a:gd name="T66" fmla="*/ 0 w 965"/>
                  <a:gd name="T67" fmla="*/ 2 h 62"/>
                  <a:gd name="T68" fmla="*/ 0 w 965"/>
                  <a:gd name="T69" fmla="*/ 2 h 62"/>
                  <a:gd name="T70" fmla="*/ 1 w 965"/>
                  <a:gd name="T71" fmla="*/ 2 h 6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965" h="62">
                    <a:moveTo>
                      <a:pt x="18" y="36"/>
                    </a:moveTo>
                    <a:lnTo>
                      <a:pt x="9" y="44"/>
                    </a:lnTo>
                    <a:lnTo>
                      <a:pt x="18" y="44"/>
                    </a:lnTo>
                    <a:lnTo>
                      <a:pt x="27" y="44"/>
                    </a:lnTo>
                    <a:lnTo>
                      <a:pt x="45" y="44"/>
                    </a:lnTo>
                    <a:lnTo>
                      <a:pt x="62" y="36"/>
                    </a:lnTo>
                    <a:lnTo>
                      <a:pt x="80" y="36"/>
                    </a:lnTo>
                    <a:lnTo>
                      <a:pt x="98" y="36"/>
                    </a:lnTo>
                    <a:lnTo>
                      <a:pt x="115" y="36"/>
                    </a:lnTo>
                    <a:lnTo>
                      <a:pt x="142" y="27"/>
                    </a:lnTo>
                    <a:lnTo>
                      <a:pt x="169" y="27"/>
                    </a:lnTo>
                    <a:lnTo>
                      <a:pt x="195" y="27"/>
                    </a:lnTo>
                    <a:lnTo>
                      <a:pt x="231" y="27"/>
                    </a:lnTo>
                    <a:lnTo>
                      <a:pt x="257" y="27"/>
                    </a:lnTo>
                    <a:lnTo>
                      <a:pt x="292" y="18"/>
                    </a:lnTo>
                    <a:lnTo>
                      <a:pt x="328" y="18"/>
                    </a:lnTo>
                    <a:lnTo>
                      <a:pt x="363" y="18"/>
                    </a:lnTo>
                    <a:lnTo>
                      <a:pt x="399" y="18"/>
                    </a:lnTo>
                    <a:lnTo>
                      <a:pt x="434" y="18"/>
                    </a:lnTo>
                    <a:lnTo>
                      <a:pt x="478" y="18"/>
                    </a:lnTo>
                    <a:lnTo>
                      <a:pt x="514" y="18"/>
                    </a:lnTo>
                    <a:lnTo>
                      <a:pt x="558" y="18"/>
                    </a:lnTo>
                    <a:lnTo>
                      <a:pt x="593" y="18"/>
                    </a:lnTo>
                    <a:lnTo>
                      <a:pt x="638" y="18"/>
                    </a:lnTo>
                    <a:lnTo>
                      <a:pt x="673" y="27"/>
                    </a:lnTo>
                    <a:lnTo>
                      <a:pt x="717" y="27"/>
                    </a:lnTo>
                    <a:lnTo>
                      <a:pt x="762" y="27"/>
                    </a:lnTo>
                    <a:lnTo>
                      <a:pt x="797" y="36"/>
                    </a:lnTo>
                    <a:lnTo>
                      <a:pt x="841" y="36"/>
                    </a:lnTo>
                    <a:lnTo>
                      <a:pt x="885" y="44"/>
                    </a:lnTo>
                    <a:lnTo>
                      <a:pt x="921" y="53"/>
                    </a:lnTo>
                    <a:lnTo>
                      <a:pt x="965" y="62"/>
                    </a:lnTo>
                    <a:lnTo>
                      <a:pt x="965" y="44"/>
                    </a:lnTo>
                    <a:lnTo>
                      <a:pt x="921" y="36"/>
                    </a:lnTo>
                    <a:lnTo>
                      <a:pt x="885" y="36"/>
                    </a:lnTo>
                    <a:lnTo>
                      <a:pt x="841" y="27"/>
                    </a:lnTo>
                    <a:lnTo>
                      <a:pt x="797" y="18"/>
                    </a:lnTo>
                    <a:lnTo>
                      <a:pt x="762" y="18"/>
                    </a:lnTo>
                    <a:lnTo>
                      <a:pt x="717" y="9"/>
                    </a:lnTo>
                    <a:lnTo>
                      <a:pt x="673" y="9"/>
                    </a:lnTo>
                    <a:lnTo>
                      <a:pt x="638" y="9"/>
                    </a:lnTo>
                    <a:lnTo>
                      <a:pt x="593" y="9"/>
                    </a:lnTo>
                    <a:lnTo>
                      <a:pt x="558" y="0"/>
                    </a:lnTo>
                    <a:lnTo>
                      <a:pt x="514" y="0"/>
                    </a:lnTo>
                    <a:lnTo>
                      <a:pt x="478" y="0"/>
                    </a:lnTo>
                    <a:lnTo>
                      <a:pt x="434" y="0"/>
                    </a:lnTo>
                    <a:lnTo>
                      <a:pt x="399" y="0"/>
                    </a:lnTo>
                    <a:lnTo>
                      <a:pt x="363" y="9"/>
                    </a:lnTo>
                    <a:lnTo>
                      <a:pt x="328" y="9"/>
                    </a:lnTo>
                    <a:lnTo>
                      <a:pt x="292" y="9"/>
                    </a:lnTo>
                    <a:lnTo>
                      <a:pt x="257" y="9"/>
                    </a:lnTo>
                    <a:lnTo>
                      <a:pt x="231" y="9"/>
                    </a:lnTo>
                    <a:lnTo>
                      <a:pt x="195" y="18"/>
                    </a:lnTo>
                    <a:lnTo>
                      <a:pt x="169" y="18"/>
                    </a:lnTo>
                    <a:lnTo>
                      <a:pt x="142" y="18"/>
                    </a:lnTo>
                    <a:lnTo>
                      <a:pt x="115" y="18"/>
                    </a:lnTo>
                    <a:lnTo>
                      <a:pt x="98" y="27"/>
                    </a:lnTo>
                    <a:lnTo>
                      <a:pt x="80" y="27"/>
                    </a:lnTo>
                    <a:lnTo>
                      <a:pt x="62" y="27"/>
                    </a:lnTo>
                    <a:lnTo>
                      <a:pt x="45" y="27"/>
                    </a:lnTo>
                    <a:lnTo>
                      <a:pt x="27" y="27"/>
                    </a:lnTo>
                    <a:lnTo>
                      <a:pt x="18" y="27"/>
                    </a:lnTo>
                    <a:lnTo>
                      <a:pt x="9" y="27"/>
                    </a:lnTo>
                    <a:lnTo>
                      <a:pt x="9" y="36"/>
                    </a:lnTo>
                    <a:lnTo>
                      <a:pt x="0" y="36"/>
                    </a:lnTo>
                    <a:lnTo>
                      <a:pt x="9" y="36"/>
                    </a:lnTo>
                    <a:lnTo>
                      <a:pt x="0" y="36"/>
                    </a:lnTo>
                    <a:lnTo>
                      <a:pt x="18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9" name="Freeform 29"/>
              <p:cNvSpPr>
                <a:spLocks/>
              </p:cNvSpPr>
              <p:nvPr/>
            </p:nvSpPr>
            <p:spPr bwMode="auto">
              <a:xfrm>
                <a:off x="1679" y="2179"/>
                <a:ext cx="12" cy="199"/>
              </a:xfrm>
              <a:custGeom>
                <a:avLst/>
                <a:gdLst>
                  <a:gd name="T0" fmla="*/ 1 w 18"/>
                  <a:gd name="T1" fmla="*/ 4 h 265"/>
                  <a:gd name="T2" fmla="*/ 1 w 18"/>
                  <a:gd name="T3" fmla="*/ 4 h 265"/>
                  <a:gd name="T4" fmla="*/ 1 w 18"/>
                  <a:gd name="T5" fmla="*/ 0 h 265"/>
                  <a:gd name="T6" fmla="*/ 0 w 18"/>
                  <a:gd name="T7" fmla="*/ 0 h 265"/>
                  <a:gd name="T8" fmla="*/ 0 w 18"/>
                  <a:gd name="T9" fmla="*/ 4 h 265"/>
                  <a:gd name="T10" fmla="*/ 1 w 18"/>
                  <a:gd name="T11" fmla="*/ 4 h 265"/>
                  <a:gd name="T12" fmla="*/ 0 w 18"/>
                  <a:gd name="T13" fmla="*/ 4 h 265"/>
                  <a:gd name="T14" fmla="*/ 0 w 18"/>
                  <a:gd name="T15" fmla="*/ 4 h 265"/>
                  <a:gd name="T16" fmla="*/ 1 w 18"/>
                  <a:gd name="T17" fmla="*/ 4 h 265"/>
                  <a:gd name="T18" fmla="*/ 1 w 18"/>
                  <a:gd name="T19" fmla="*/ 4 h 26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" h="265">
                    <a:moveTo>
                      <a:pt x="9" y="257"/>
                    </a:moveTo>
                    <a:lnTo>
                      <a:pt x="18" y="257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57"/>
                    </a:lnTo>
                    <a:lnTo>
                      <a:pt x="9" y="265"/>
                    </a:lnTo>
                    <a:lnTo>
                      <a:pt x="0" y="257"/>
                    </a:lnTo>
                    <a:lnTo>
                      <a:pt x="0" y="265"/>
                    </a:lnTo>
                    <a:lnTo>
                      <a:pt x="9" y="265"/>
                    </a:lnTo>
                    <a:lnTo>
                      <a:pt x="9" y="2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0" name="Freeform 30"/>
              <p:cNvSpPr>
                <a:spLocks/>
              </p:cNvSpPr>
              <p:nvPr/>
            </p:nvSpPr>
            <p:spPr bwMode="auto">
              <a:xfrm>
                <a:off x="1536" y="1640"/>
                <a:ext cx="211" cy="100"/>
              </a:xfrm>
              <a:custGeom>
                <a:avLst/>
                <a:gdLst>
                  <a:gd name="T0" fmla="*/ 0 w 301"/>
                  <a:gd name="T1" fmla="*/ 2 h 133"/>
                  <a:gd name="T2" fmla="*/ 0 w 301"/>
                  <a:gd name="T3" fmla="*/ 2 h 133"/>
                  <a:gd name="T4" fmla="*/ 1 w 301"/>
                  <a:gd name="T5" fmla="*/ 2 h 133"/>
                  <a:gd name="T6" fmla="*/ 1 w 301"/>
                  <a:gd name="T7" fmla="*/ 2 h 133"/>
                  <a:gd name="T8" fmla="*/ 1 w 301"/>
                  <a:gd name="T9" fmla="*/ 2 h 133"/>
                  <a:gd name="T10" fmla="*/ 1 w 301"/>
                  <a:gd name="T11" fmla="*/ 0 h 133"/>
                  <a:gd name="T12" fmla="*/ 1 w 301"/>
                  <a:gd name="T13" fmla="*/ 0 h 133"/>
                  <a:gd name="T14" fmla="*/ 1 w 301"/>
                  <a:gd name="T15" fmla="*/ 0 h 133"/>
                  <a:gd name="T16" fmla="*/ 1 w 301"/>
                  <a:gd name="T17" fmla="*/ 0 h 133"/>
                  <a:gd name="T18" fmla="*/ 1 w 301"/>
                  <a:gd name="T19" fmla="*/ 0 h 133"/>
                  <a:gd name="T20" fmla="*/ 1 w 301"/>
                  <a:gd name="T21" fmla="*/ 0 h 133"/>
                  <a:gd name="T22" fmla="*/ 1 w 301"/>
                  <a:gd name="T23" fmla="*/ 0 h 133"/>
                  <a:gd name="T24" fmla="*/ 1 w 301"/>
                  <a:gd name="T25" fmla="*/ 0 h 133"/>
                  <a:gd name="T26" fmla="*/ 1 w 301"/>
                  <a:gd name="T27" fmla="*/ 0 h 133"/>
                  <a:gd name="T28" fmla="*/ 1 w 301"/>
                  <a:gd name="T29" fmla="*/ 0 h 133"/>
                  <a:gd name="T30" fmla="*/ 1 w 301"/>
                  <a:gd name="T31" fmla="*/ 0 h 133"/>
                  <a:gd name="T32" fmla="*/ 1 w 301"/>
                  <a:gd name="T33" fmla="*/ 0 h 133"/>
                  <a:gd name="T34" fmla="*/ 1 w 301"/>
                  <a:gd name="T35" fmla="*/ 2 h 133"/>
                  <a:gd name="T36" fmla="*/ 1 w 301"/>
                  <a:gd name="T37" fmla="*/ 2 h 133"/>
                  <a:gd name="T38" fmla="*/ 1 w 301"/>
                  <a:gd name="T39" fmla="*/ 2 h 133"/>
                  <a:gd name="T40" fmla="*/ 1 w 301"/>
                  <a:gd name="T41" fmla="*/ 2 h 133"/>
                  <a:gd name="T42" fmla="*/ 1 w 301"/>
                  <a:gd name="T43" fmla="*/ 2 h 133"/>
                  <a:gd name="T44" fmla="*/ 1 w 301"/>
                  <a:gd name="T45" fmla="*/ 2 h 133"/>
                  <a:gd name="T46" fmla="*/ 1 w 301"/>
                  <a:gd name="T47" fmla="*/ 2 h 133"/>
                  <a:gd name="T48" fmla="*/ 1 w 301"/>
                  <a:gd name="T49" fmla="*/ 2 h 133"/>
                  <a:gd name="T50" fmla="*/ 1 w 301"/>
                  <a:gd name="T51" fmla="*/ 2 h 133"/>
                  <a:gd name="T52" fmla="*/ 1 w 301"/>
                  <a:gd name="T53" fmla="*/ 2 h 133"/>
                  <a:gd name="T54" fmla="*/ 1 w 301"/>
                  <a:gd name="T55" fmla="*/ 2 h 133"/>
                  <a:gd name="T56" fmla="*/ 1 w 301"/>
                  <a:gd name="T57" fmla="*/ 2 h 133"/>
                  <a:gd name="T58" fmla="*/ 1 w 301"/>
                  <a:gd name="T59" fmla="*/ 2 h 133"/>
                  <a:gd name="T60" fmla="*/ 1 w 301"/>
                  <a:gd name="T61" fmla="*/ 2 h 133"/>
                  <a:gd name="T62" fmla="*/ 1 w 301"/>
                  <a:gd name="T63" fmla="*/ 2 h 133"/>
                  <a:gd name="T64" fmla="*/ 1 w 301"/>
                  <a:gd name="T65" fmla="*/ 2 h 133"/>
                  <a:gd name="T66" fmla="*/ 1 w 301"/>
                  <a:gd name="T67" fmla="*/ 2 h 133"/>
                  <a:gd name="T68" fmla="*/ 1 w 301"/>
                  <a:gd name="T69" fmla="*/ 2 h 133"/>
                  <a:gd name="T70" fmla="*/ 1 w 301"/>
                  <a:gd name="T71" fmla="*/ 2 h 133"/>
                  <a:gd name="T72" fmla="*/ 1 w 301"/>
                  <a:gd name="T73" fmla="*/ 2 h 133"/>
                  <a:gd name="T74" fmla="*/ 1 w 301"/>
                  <a:gd name="T75" fmla="*/ 2 h 133"/>
                  <a:gd name="T76" fmla="*/ 1 w 301"/>
                  <a:gd name="T77" fmla="*/ 2 h 133"/>
                  <a:gd name="T78" fmla="*/ 1 w 301"/>
                  <a:gd name="T79" fmla="*/ 2 h 133"/>
                  <a:gd name="T80" fmla="*/ 1 w 301"/>
                  <a:gd name="T81" fmla="*/ 2 h 133"/>
                  <a:gd name="T82" fmla="*/ 1 w 301"/>
                  <a:gd name="T83" fmla="*/ 2 h 133"/>
                  <a:gd name="T84" fmla="*/ 1 w 301"/>
                  <a:gd name="T85" fmla="*/ 2 h 133"/>
                  <a:gd name="T86" fmla="*/ 1 w 301"/>
                  <a:gd name="T87" fmla="*/ 2 h 133"/>
                  <a:gd name="T88" fmla="*/ 1 w 301"/>
                  <a:gd name="T89" fmla="*/ 2 h 133"/>
                  <a:gd name="T90" fmla="*/ 1 w 301"/>
                  <a:gd name="T91" fmla="*/ 2 h 133"/>
                  <a:gd name="T92" fmla="*/ 1 w 301"/>
                  <a:gd name="T93" fmla="*/ 2 h 133"/>
                  <a:gd name="T94" fmla="*/ 1 w 301"/>
                  <a:gd name="T95" fmla="*/ 2 h 133"/>
                  <a:gd name="T96" fmla="*/ 1 w 301"/>
                  <a:gd name="T97" fmla="*/ 2 h 133"/>
                  <a:gd name="T98" fmla="*/ 1 w 301"/>
                  <a:gd name="T99" fmla="*/ 2 h 133"/>
                  <a:gd name="T100" fmla="*/ 1 w 301"/>
                  <a:gd name="T101" fmla="*/ 2 h 133"/>
                  <a:gd name="T102" fmla="*/ 1 w 301"/>
                  <a:gd name="T103" fmla="*/ 2 h 133"/>
                  <a:gd name="T104" fmla="*/ 0 w 301"/>
                  <a:gd name="T105" fmla="*/ 2 h 13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301" h="133">
                    <a:moveTo>
                      <a:pt x="0" y="62"/>
                    </a:moveTo>
                    <a:lnTo>
                      <a:pt x="0" y="44"/>
                    </a:lnTo>
                    <a:lnTo>
                      <a:pt x="9" y="35"/>
                    </a:lnTo>
                    <a:lnTo>
                      <a:pt x="18" y="18"/>
                    </a:lnTo>
                    <a:lnTo>
                      <a:pt x="35" y="9"/>
                    </a:lnTo>
                    <a:lnTo>
                      <a:pt x="53" y="0"/>
                    </a:lnTo>
                    <a:lnTo>
                      <a:pt x="80" y="0"/>
                    </a:lnTo>
                    <a:lnTo>
                      <a:pt x="97" y="0"/>
                    </a:lnTo>
                    <a:lnTo>
                      <a:pt x="115" y="0"/>
                    </a:lnTo>
                    <a:lnTo>
                      <a:pt x="133" y="0"/>
                    </a:lnTo>
                    <a:lnTo>
                      <a:pt x="141" y="0"/>
                    </a:lnTo>
                    <a:lnTo>
                      <a:pt x="150" y="0"/>
                    </a:lnTo>
                    <a:lnTo>
                      <a:pt x="168" y="0"/>
                    </a:lnTo>
                    <a:lnTo>
                      <a:pt x="177" y="0"/>
                    </a:lnTo>
                    <a:lnTo>
                      <a:pt x="186" y="0"/>
                    </a:lnTo>
                    <a:lnTo>
                      <a:pt x="203" y="0"/>
                    </a:lnTo>
                    <a:lnTo>
                      <a:pt x="212" y="0"/>
                    </a:lnTo>
                    <a:lnTo>
                      <a:pt x="221" y="9"/>
                    </a:lnTo>
                    <a:lnTo>
                      <a:pt x="230" y="9"/>
                    </a:lnTo>
                    <a:lnTo>
                      <a:pt x="248" y="9"/>
                    </a:lnTo>
                    <a:lnTo>
                      <a:pt x="257" y="9"/>
                    </a:lnTo>
                    <a:lnTo>
                      <a:pt x="265" y="9"/>
                    </a:lnTo>
                    <a:lnTo>
                      <a:pt x="274" y="18"/>
                    </a:lnTo>
                    <a:lnTo>
                      <a:pt x="292" y="18"/>
                    </a:lnTo>
                    <a:lnTo>
                      <a:pt x="301" y="18"/>
                    </a:lnTo>
                    <a:lnTo>
                      <a:pt x="301" y="26"/>
                    </a:lnTo>
                    <a:lnTo>
                      <a:pt x="301" y="35"/>
                    </a:lnTo>
                    <a:lnTo>
                      <a:pt x="301" y="44"/>
                    </a:lnTo>
                    <a:lnTo>
                      <a:pt x="292" y="53"/>
                    </a:lnTo>
                    <a:lnTo>
                      <a:pt x="283" y="62"/>
                    </a:lnTo>
                    <a:lnTo>
                      <a:pt x="265" y="62"/>
                    </a:lnTo>
                    <a:lnTo>
                      <a:pt x="257" y="71"/>
                    </a:lnTo>
                    <a:lnTo>
                      <a:pt x="248" y="80"/>
                    </a:lnTo>
                    <a:lnTo>
                      <a:pt x="239" y="88"/>
                    </a:lnTo>
                    <a:lnTo>
                      <a:pt x="221" y="88"/>
                    </a:lnTo>
                    <a:lnTo>
                      <a:pt x="212" y="97"/>
                    </a:lnTo>
                    <a:lnTo>
                      <a:pt x="203" y="106"/>
                    </a:lnTo>
                    <a:lnTo>
                      <a:pt x="186" y="106"/>
                    </a:lnTo>
                    <a:lnTo>
                      <a:pt x="177" y="115"/>
                    </a:lnTo>
                    <a:lnTo>
                      <a:pt x="159" y="115"/>
                    </a:lnTo>
                    <a:lnTo>
                      <a:pt x="150" y="124"/>
                    </a:lnTo>
                    <a:lnTo>
                      <a:pt x="133" y="124"/>
                    </a:lnTo>
                    <a:lnTo>
                      <a:pt x="124" y="133"/>
                    </a:lnTo>
                    <a:lnTo>
                      <a:pt x="106" y="133"/>
                    </a:lnTo>
                    <a:lnTo>
                      <a:pt x="88" y="133"/>
                    </a:lnTo>
                    <a:lnTo>
                      <a:pt x="71" y="133"/>
                    </a:lnTo>
                    <a:lnTo>
                      <a:pt x="53" y="124"/>
                    </a:lnTo>
                    <a:lnTo>
                      <a:pt x="44" y="115"/>
                    </a:lnTo>
                    <a:lnTo>
                      <a:pt x="26" y="106"/>
                    </a:lnTo>
                    <a:lnTo>
                      <a:pt x="18" y="88"/>
                    </a:lnTo>
                    <a:lnTo>
                      <a:pt x="9" y="8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C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1" name="Freeform 31"/>
              <p:cNvSpPr>
                <a:spLocks/>
              </p:cNvSpPr>
              <p:nvPr/>
            </p:nvSpPr>
            <p:spPr bwMode="auto">
              <a:xfrm>
                <a:off x="1536" y="1633"/>
                <a:ext cx="81" cy="53"/>
              </a:xfrm>
              <a:custGeom>
                <a:avLst/>
                <a:gdLst>
                  <a:gd name="T0" fmla="*/ 1 w 115"/>
                  <a:gd name="T1" fmla="*/ 0 h 71"/>
                  <a:gd name="T2" fmla="*/ 1 w 115"/>
                  <a:gd name="T3" fmla="*/ 0 h 71"/>
                  <a:gd name="T4" fmla="*/ 1 w 115"/>
                  <a:gd name="T5" fmla="*/ 0 h 71"/>
                  <a:gd name="T6" fmla="*/ 1 w 115"/>
                  <a:gd name="T7" fmla="*/ 0 h 71"/>
                  <a:gd name="T8" fmla="*/ 1 w 115"/>
                  <a:gd name="T9" fmla="*/ 1 h 71"/>
                  <a:gd name="T10" fmla="*/ 1 w 115"/>
                  <a:gd name="T11" fmla="*/ 1 h 71"/>
                  <a:gd name="T12" fmla="*/ 1 w 115"/>
                  <a:gd name="T13" fmla="*/ 1 h 71"/>
                  <a:gd name="T14" fmla="*/ 0 w 115"/>
                  <a:gd name="T15" fmla="*/ 1 h 71"/>
                  <a:gd name="T16" fmla="*/ 0 w 115"/>
                  <a:gd name="T17" fmla="*/ 1 h 71"/>
                  <a:gd name="T18" fmla="*/ 0 w 115"/>
                  <a:gd name="T19" fmla="*/ 1 h 71"/>
                  <a:gd name="T20" fmla="*/ 1 w 115"/>
                  <a:gd name="T21" fmla="*/ 1 h 71"/>
                  <a:gd name="T22" fmla="*/ 1 w 115"/>
                  <a:gd name="T23" fmla="*/ 1 h 71"/>
                  <a:gd name="T24" fmla="*/ 1 w 115"/>
                  <a:gd name="T25" fmla="*/ 1 h 71"/>
                  <a:gd name="T26" fmla="*/ 1 w 115"/>
                  <a:gd name="T27" fmla="*/ 1 h 71"/>
                  <a:gd name="T28" fmla="*/ 1 w 115"/>
                  <a:gd name="T29" fmla="*/ 1 h 71"/>
                  <a:gd name="T30" fmla="*/ 1 w 115"/>
                  <a:gd name="T31" fmla="*/ 1 h 71"/>
                  <a:gd name="T32" fmla="*/ 1 w 115"/>
                  <a:gd name="T33" fmla="*/ 1 h 71"/>
                  <a:gd name="T34" fmla="*/ 1 w 115"/>
                  <a:gd name="T35" fmla="*/ 1 h 71"/>
                  <a:gd name="T36" fmla="*/ 1 w 115"/>
                  <a:gd name="T37" fmla="*/ 1 h 71"/>
                  <a:gd name="T38" fmla="*/ 1 w 115"/>
                  <a:gd name="T39" fmla="*/ 1 h 71"/>
                  <a:gd name="T40" fmla="*/ 1 w 115"/>
                  <a:gd name="T41" fmla="*/ 0 h 7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5" h="71">
                    <a:moveTo>
                      <a:pt x="115" y="0"/>
                    </a:moveTo>
                    <a:lnTo>
                      <a:pt x="115" y="0"/>
                    </a:lnTo>
                    <a:lnTo>
                      <a:pt x="97" y="0"/>
                    </a:lnTo>
                    <a:lnTo>
                      <a:pt x="80" y="0"/>
                    </a:lnTo>
                    <a:lnTo>
                      <a:pt x="53" y="9"/>
                    </a:lnTo>
                    <a:lnTo>
                      <a:pt x="35" y="18"/>
                    </a:lnTo>
                    <a:lnTo>
                      <a:pt x="18" y="27"/>
                    </a:lnTo>
                    <a:lnTo>
                      <a:pt x="0" y="35"/>
                    </a:lnTo>
                    <a:lnTo>
                      <a:pt x="0" y="53"/>
                    </a:lnTo>
                    <a:lnTo>
                      <a:pt x="0" y="71"/>
                    </a:lnTo>
                    <a:lnTo>
                      <a:pt x="9" y="71"/>
                    </a:lnTo>
                    <a:lnTo>
                      <a:pt x="9" y="62"/>
                    </a:lnTo>
                    <a:lnTo>
                      <a:pt x="18" y="44"/>
                    </a:lnTo>
                    <a:lnTo>
                      <a:pt x="26" y="35"/>
                    </a:lnTo>
                    <a:lnTo>
                      <a:pt x="44" y="27"/>
                    </a:lnTo>
                    <a:lnTo>
                      <a:pt x="62" y="18"/>
                    </a:lnTo>
                    <a:lnTo>
                      <a:pt x="80" y="18"/>
                    </a:lnTo>
                    <a:lnTo>
                      <a:pt x="97" y="9"/>
                    </a:lnTo>
                    <a:lnTo>
                      <a:pt x="115" y="9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2" name="Freeform 32"/>
              <p:cNvSpPr>
                <a:spLocks/>
              </p:cNvSpPr>
              <p:nvPr/>
            </p:nvSpPr>
            <p:spPr bwMode="auto">
              <a:xfrm>
                <a:off x="1617" y="1633"/>
                <a:ext cx="130" cy="26"/>
              </a:xfrm>
              <a:custGeom>
                <a:avLst/>
                <a:gdLst>
                  <a:gd name="T0" fmla="*/ 1 w 186"/>
                  <a:gd name="T1" fmla="*/ 1 h 35"/>
                  <a:gd name="T2" fmla="*/ 1 w 186"/>
                  <a:gd name="T3" fmla="*/ 1 h 35"/>
                  <a:gd name="T4" fmla="*/ 1 w 186"/>
                  <a:gd name="T5" fmla="*/ 1 h 35"/>
                  <a:gd name="T6" fmla="*/ 1 w 186"/>
                  <a:gd name="T7" fmla="*/ 1 h 35"/>
                  <a:gd name="T8" fmla="*/ 1 w 186"/>
                  <a:gd name="T9" fmla="*/ 1 h 35"/>
                  <a:gd name="T10" fmla="*/ 1 w 186"/>
                  <a:gd name="T11" fmla="*/ 1 h 35"/>
                  <a:gd name="T12" fmla="*/ 1 w 186"/>
                  <a:gd name="T13" fmla="*/ 1 h 35"/>
                  <a:gd name="T14" fmla="*/ 1 w 186"/>
                  <a:gd name="T15" fmla="*/ 1 h 35"/>
                  <a:gd name="T16" fmla="*/ 1 w 186"/>
                  <a:gd name="T17" fmla="*/ 1 h 35"/>
                  <a:gd name="T18" fmla="*/ 1 w 186"/>
                  <a:gd name="T19" fmla="*/ 1 h 35"/>
                  <a:gd name="T20" fmla="*/ 1 w 186"/>
                  <a:gd name="T21" fmla="*/ 1 h 35"/>
                  <a:gd name="T22" fmla="*/ 1 w 186"/>
                  <a:gd name="T23" fmla="*/ 0 h 35"/>
                  <a:gd name="T24" fmla="*/ 1 w 186"/>
                  <a:gd name="T25" fmla="*/ 0 h 35"/>
                  <a:gd name="T26" fmla="*/ 1 w 186"/>
                  <a:gd name="T27" fmla="*/ 0 h 35"/>
                  <a:gd name="T28" fmla="*/ 1 w 186"/>
                  <a:gd name="T29" fmla="*/ 0 h 35"/>
                  <a:gd name="T30" fmla="*/ 1 w 186"/>
                  <a:gd name="T31" fmla="*/ 0 h 35"/>
                  <a:gd name="T32" fmla="*/ 1 w 186"/>
                  <a:gd name="T33" fmla="*/ 0 h 35"/>
                  <a:gd name="T34" fmla="*/ 0 w 186"/>
                  <a:gd name="T35" fmla="*/ 0 h 35"/>
                  <a:gd name="T36" fmla="*/ 0 w 186"/>
                  <a:gd name="T37" fmla="*/ 1 h 35"/>
                  <a:gd name="T38" fmla="*/ 1 w 186"/>
                  <a:gd name="T39" fmla="*/ 1 h 35"/>
                  <a:gd name="T40" fmla="*/ 1 w 186"/>
                  <a:gd name="T41" fmla="*/ 1 h 35"/>
                  <a:gd name="T42" fmla="*/ 1 w 186"/>
                  <a:gd name="T43" fmla="*/ 1 h 35"/>
                  <a:gd name="T44" fmla="*/ 1 w 186"/>
                  <a:gd name="T45" fmla="*/ 1 h 35"/>
                  <a:gd name="T46" fmla="*/ 1 w 186"/>
                  <a:gd name="T47" fmla="*/ 1 h 35"/>
                  <a:gd name="T48" fmla="*/ 1 w 186"/>
                  <a:gd name="T49" fmla="*/ 1 h 35"/>
                  <a:gd name="T50" fmla="*/ 1 w 186"/>
                  <a:gd name="T51" fmla="*/ 1 h 35"/>
                  <a:gd name="T52" fmla="*/ 1 w 186"/>
                  <a:gd name="T53" fmla="*/ 1 h 35"/>
                  <a:gd name="T54" fmla="*/ 1 w 186"/>
                  <a:gd name="T55" fmla="*/ 1 h 35"/>
                  <a:gd name="T56" fmla="*/ 1 w 186"/>
                  <a:gd name="T57" fmla="*/ 1 h 35"/>
                  <a:gd name="T58" fmla="*/ 1 w 186"/>
                  <a:gd name="T59" fmla="*/ 1 h 35"/>
                  <a:gd name="T60" fmla="*/ 1 w 186"/>
                  <a:gd name="T61" fmla="*/ 1 h 35"/>
                  <a:gd name="T62" fmla="*/ 1 w 186"/>
                  <a:gd name="T63" fmla="*/ 1 h 35"/>
                  <a:gd name="T64" fmla="*/ 1 w 186"/>
                  <a:gd name="T65" fmla="*/ 1 h 35"/>
                  <a:gd name="T66" fmla="*/ 1 w 186"/>
                  <a:gd name="T67" fmla="*/ 1 h 35"/>
                  <a:gd name="T68" fmla="*/ 1 w 186"/>
                  <a:gd name="T69" fmla="*/ 1 h 35"/>
                  <a:gd name="T70" fmla="*/ 1 w 186"/>
                  <a:gd name="T71" fmla="*/ 1 h 35"/>
                  <a:gd name="T72" fmla="*/ 1 w 186"/>
                  <a:gd name="T73" fmla="*/ 1 h 3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6" h="35">
                    <a:moveTo>
                      <a:pt x="186" y="27"/>
                    </a:moveTo>
                    <a:lnTo>
                      <a:pt x="186" y="27"/>
                    </a:lnTo>
                    <a:lnTo>
                      <a:pt x="177" y="18"/>
                    </a:lnTo>
                    <a:lnTo>
                      <a:pt x="159" y="18"/>
                    </a:lnTo>
                    <a:lnTo>
                      <a:pt x="150" y="18"/>
                    </a:lnTo>
                    <a:lnTo>
                      <a:pt x="142" y="9"/>
                    </a:lnTo>
                    <a:lnTo>
                      <a:pt x="133" y="9"/>
                    </a:lnTo>
                    <a:lnTo>
                      <a:pt x="115" y="9"/>
                    </a:lnTo>
                    <a:lnTo>
                      <a:pt x="106" y="9"/>
                    </a:lnTo>
                    <a:lnTo>
                      <a:pt x="97" y="9"/>
                    </a:lnTo>
                    <a:lnTo>
                      <a:pt x="88" y="9"/>
                    </a:lnTo>
                    <a:lnTo>
                      <a:pt x="71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5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18" y="9"/>
                    </a:lnTo>
                    <a:lnTo>
                      <a:pt x="26" y="18"/>
                    </a:lnTo>
                    <a:lnTo>
                      <a:pt x="35" y="18"/>
                    </a:lnTo>
                    <a:lnTo>
                      <a:pt x="53" y="18"/>
                    </a:lnTo>
                    <a:lnTo>
                      <a:pt x="62" y="18"/>
                    </a:lnTo>
                    <a:lnTo>
                      <a:pt x="71" y="18"/>
                    </a:lnTo>
                    <a:lnTo>
                      <a:pt x="88" y="18"/>
                    </a:lnTo>
                    <a:lnTo>
                      <a:pt x="97" y="18"/>
                    </a:lnTo>
                    <a:lnTo>
                      <a:pt x="106" y="18"/>
                    </a:lnTo>
                    <a:lnTo>
                      <a:pt x="115" y="18"/>
                    </a:lnTo>
                    <a:lnTo>
                      <a:pt x="133" y="27"/>
                    </a:lnTo>
                    <a:lnTo>
                      <a:pt x="142" y="27"/>
                    </a:lnTo>
                    <a:lnTo>
                      <a:pt x="150" y="27"/>
                    </a:lnTo>
                    <a:lnTo>
                      <a:pt x="159" y="27"/>
                    </a:lnTo>
                    <a:lnTo>
                      <a:pt x="177" y="35"/>
                    </a:lnTo>
                    <a:lnTo>
                      <a:pt x="186" y="35"/>
                    </a:lnTo>
                    <a:lnTo>
                      <a:pt x="186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3" name="Freeform 33"/>
              <p:cNvSpPr>
                <a:spLocks/>
              </p:cNvSpPr>
              <p:nvPr/>
            </p:nvSpPr>
            <p:spPr bwMode="auto">
              <a:xfrm>
                <a:off x="1741" y="1653"/>
                <a:ext cx="13" cy="20"/>
              </a:xfrm>
              <a:custGeom>
                <a:avLst/>
                <a:gdLst>
                  <a:gd name="T0" fmla="*/ 1 w 18"/>
                  <a:gd name="T1" fmla="*/ 2 h 26"/>
                  <a:gd name="T2" fmla="*/ 1 w 18"/>
                  <a:gd name="T3" fmla="*/ 2 h 26"/>
                  <a:gd name="T4" fmla="*/ 1 w 18"/>
                  <a:gd name="T5" fmla="*/ 2 h 26"/>
                  <a:gd name="T6" fmla="*/ 1 w 18"/>
                  <a:gd name="T7" fmla="*/ 2 h 26"/>
                  <a:gd name="T8" fmla="*/ 1 w 18"/>
                  <a:gd name="T9" fmla="*/ 2 h 26"/>
                  <a:gd name="T10" fmla="*/ 1 w 18"/>
                  <a:gd name="T11" fmla="*/ 0 h 26"/>
                  <a:gd name="T12" fmla="*/ 1 w 18"/>
                  <a:gd name="T13" fmla="*/ 2 h 26"/>
                  <a:gd name="T14" fmla="*/ 0 w 18"/>
                  <a:gd name="T15" fmla="*/ 2 h 26"/>
                  <a:gd name="T16" fmla="*/ 1 w 18"/>
                  <a:gd name="T17" fmla="*/ 2 h 26"/>
                  <a:gd name="T18" fmla="*/ 1 w 18"/>
                  <a:gd name="T19" fmla="*/ 2 h 26"/>
                  <a:gd name="T20" fmla="*/ 1 w 18"/>
                  <a:gd name="T21" fmla="*/ 2 h 26"/>
                  <a:gd name="T22" fmla="*/ 1 w 18"/>
                  <a:gd name="T23" fmla="*/ 2 h 26"/>
                  <a:gd name="T24" fmla="*/ 1 w 18"/>
                  <a:gd name="T25" fmla="*/ 2 h 2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8" h="26">
                    <a:moveTo>
                      <a:pt x="18" y="26"/>
                    </a:moveTo>
                    <a:lnTo>
                      <a:pt x="9" y="26"/>
                    </a:lnTo>
                    <a:lnTo>
                      <a:pt x="18" y="17"/>
                    </a:lnTo>
                    <a:lnTo>
                      <a:pt x="18" y="8"/>
                    </a:lnTo>
                    <a:lnTo>
                      <a:pt x="9" y="0"/>
                    </a:lnTo>
                    <a:lnTo>
                      <a:pt x="9" y="8"/>
                    </a:lnTo>
                    <a:lnTo>
                      <a:pt x="0" y="8"/>
                    </a:lnTo>
                    <a:lnTo>
                      <a:pt x="9" y="17"/>
                    </a:lnTo>
                    <a:lnTo>
                      <a:pt x="18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4" name="Freeform 34"/>
              <p:cNvSpPr>
                <a:spLocks/>
              </p:cNvSpPr>
              <p:nvPr/>
            </p:nvSpPr>
            <p:spPr bwMode="auto">
              <a:xfrm>
                <a:off x="1610" y="1666"/>
                <a:ext cx="144" cy="81"/>
              </a:xfrm>
              <a:custGeom>
                <a:avLst/>
                <a:gdLst>
                  <a:gd name="T0" fmla="*/ 1 w 204"/>
                  <a:gd name="T1" fmla="*/ 2 h 107"/>
                  <a:gd name="T2" fmla="*/ 1 w 204"/>
                  <a:gd name="T3" fmla="*/ 2 h 107"/>
                  <a:gd name="T4" fmla="*/ 1 w 204"/>
                  <a:gd name="T5" fmla="*/ 2 h 107"/>
                  <a:gd name="T6" fmla="*/ 1 w 204"/>
                  <a:gd name="T7" fmla="*/ 2 h 107"/>
                  <a:gd name="T8" fmla="*/ 1 w 204"/>
                  <a:gd name="T9" fmla="*/ 2 h 107"/>
                  <a:gd name="T10" fmla="*/ 1 w 204"/>
                  <a:gd name="T11" fmla="*/ 2 h 107"/>
                  <a:gd name="T12" fmla="*/ 1 w 204"/>
                  <a:gd name="T13" fmla="*/ 2 h 107"/>
                  <a:gd name="T14" fmla="*/ 1 w 204"/>
                  <a:gd name="T15" fmla="*/ 2 h 107"/>
                  <a:gd name="T16" fmla="*/ 1 w 204"/>
                  <a:gd name="T17" fmla="*/ 2 h 107"/>
                  <a:gd name="T18" fmla="*/ 1 w 204"/>
                  <a:gd name="T19" fmla="*/ 2 h 107"/>
                  <a:gd name="T20" fmla="*/ 1 w 204"/>
                  <a:gd name="T21" fmla="*/ 2 h 107"/>
                  <a:gd name="T22" fmla="*/ 1 w 204"/>
                  <a:gd name="T23" fmla="*/ 2 h 107"/>
                  <a:gd name="T24" fmla="*/ 1 w 204"/>
                  <a:gd name="T25" fmla="*/ 2 h 107"/>
                  <a:gd name="T26" fmla="*/ 1 w 204"/>
                  <a:gd name="T27" fmla="*/ 2 h 107"/>
                  <a:gd name="T28" fmla="*/ 1 w 204"/>
                  <a:gd name="T29" fmla="*/ 2 h 107"/>
                  <a:gd name="T30" fmla="*/ 1 w 204"/>
                  <a:gd name="T31" fmla="*/ 2 h 107"/>
                  <a:gd name="T32" fmla="*/ 1 w 204"/>
                  <a:gd name="T33" fmla="*/ 2 h 107"/>
                  <a:gd name="T34" fmla="*/ 1 w 204"/>
                  <a:gd name="T35" fmla="*/ 2 h 107"/>
                  <a:gd name="T36" fmla="*/ 1 w 204"/>
                  <a:gd name="T37" fmla="*/ 0 h 107"/>
                  <a:gd name="T38" fmla="*/ 1 w 204"/>
                  <a:gd name="T39" fmla="*/ 2 h 107"/>
                  <a:gd name="T40" fmla="*/ 1 w 204"/>
                  <a:gd name="T41" fmla="*/ 2 h 107"/>
                  <a:gd name="T42" fmla="*/ 1 w 204"/>
                  <a:gd name="T43" fmla="*/ 2 h 107"/>
                  <a:gd name="T44" fmla="*/ 1 w 204"/>
                  <a:gd name="T45" fmla="*/ 2 h 107"/>
                  <a:gd name="T46" fmla="*/ 1 w 204"/>
                  <a:gd name="T47" fmla="*/ 2 h 107"/>
                  <a:gd name="T48" fmla="*/ 1 w 204"/>
                  <a:gd name="T49" fmla="*/ 2 h 107"/>
                  <a:gd name="T50" fmla="*/ 1 w 204"/>
                  <a:gd name="T51" fmla="*/ 2 h 107"/>
                  <a:gd name="T52" fmla="*/ 1 w 204"/>
                  <a:gd name="T53" fmla="*/ 2 h 107"/>
                  <a:gd name="T54" fmla="*/ 1 w 204"/>
                  <a:gd name="T55" fmla="*/ 2 h 107"/>
                  <a:gd name="T56" fmla="*/ 1 w 204"/>
                  <a:gd name="T57" fmla="*/ 2 h 107"/>
                  <a:gd name="T58" fmla="*/ 1 w 204"/>
                  <a:gd name="T59" fmla="*/ 2 h 107"/>
                  <a:gd name="T60" fmla="*/ 1 w 204"/>
                  <a:gd name="T61" fmla="*/ 2 h 107"/>
                  <a:gd name="T62" fmla="*/ 1 w 204"/>
                  <a:gd name="T63" fmla="*/ 2 h 107"/>
                  <a:gd name="T64" fmla="*/ 1 w 204"/>
                  <a:gd name="T65" fmla="*/ 2 h 107"/>
                  <a:gd name="T66" fmla="*/ 1 w 204"/>
                  <a:gd name="T67" fmla="*/ 2 h 107"/>
                  <a:gd name="T68" fmla="*/ 0 w 204"/>
                  <a:gd name="T69" fmla="*/ 2 h 107"/>
                  <a:gd name="T70" fmla="*/ 0 w 204"/>
                  <a:gd name="T71" fmla="*/ 2 h 107"/>
                  <a:gd name="T72" fmla="*/ 1 w 204"/>
                  <a:gd name="T73" fmla="*/ 2 h 10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04" h="107">
                    <a:moveTo>
                      <a:pt x="9" y="107"/>
                    </a:moveTo>
                    <a:lnTo>
                      <a:pt x="9" y="107"/>
                    </a:lnTo>
                    <a:lnTo>
                      <a:pt x="18" y="98"/>
                    </a:lnTo>
                    <a:lnTo>
                      <a:pt x="35" y="98"/>
                    </a:lnTo>
                    <a:lnTo>
                      <a:pt x="44" y="98"/>
                    </a:lnTo>
                    <a:lnTo>
                      <a:pt x="62" y="89"/>
                    </a:lnTo>
                    <a:lnTo>
                      <a:pt x="71" y="89"/>
                    </a:lnTo>
                    <a:lnTo>
                      <a:pt x="80" y="80"/>
                    </a:lnTo>
                    <a:lnTo>
                      <a:pt x="97" y="71"/>
                    </a:lnTo>
                    <a:lnTo>
                      <a:pt x="106" y="71"/>
                    </a:lnTo>
                    <a:lnTo>
                      <a:pt x="124" y="62"/>
                    </a:lnTo>
                    <a:lnTo>
                      <a:pt x="133" y="53"/>
                    </a:lnTo>
                    <a:lnTo>
                      <a:pt x="142" y="53"/>
                    </a:lnTo>
                    <a:lnTo>
                      <a:pt x="159" y="45"/>
                    </a:lnTo>
                    <a:lnTo>
                      <a:pt x="168" y="36"/>
                    </a:lnTo>
                    <a:lnTo>
                      <a:pt x="177" y="27"/>
                    </a:lnTo>
                    <a:lnTo>
                      <a:pt x="186" y="18"/>
                    </a:lnTo>
                    <a:lnTo>
                      <a:pt x="204" y="9"/>
                    </a:lnTo>
                    <a:lnTo>
                      <a:pt x="195" y="0"/>
                    </a:lnTo>
                    <a:lnTo>
                      <a:pt x="177" y="9"/>
                    </a:lnTo>
                    <a:lnTo>
                      <a:pt x="168" y="18"/>
                    </a:lnTo>
                    <a:lnTo>
                      <a:pt x="159" y="27"/>
                    </a:lnTo>
                    <a:lnTo>
                      <a:pt x="151" y="36"/>
                    </a:lnTo>
                    <a:lnTo>
                      <a:pt x="133" y="36"/>
                    </a:lnTo>
                    <a:lnTo>
                      <a:pt x="124" y="45"/>
                    </a:lnTo>
                    <a:lnTo>
                      <a:pt x="115" y="53"/>
                    </a:lnTo>
                    <a:lnTo>
                      <a:pt x="106" y="53"/>
                    </a:lnTo>
                    <a:lnTo>
                      <a:pt x="89" y="62"/>
                    </a:lnTo>
                    <a:lnTo>
                      <a:pt x="80" y="71"/>
                    </a:lnTo>
                    <a:lnTo>
                      <a:pt x="71" y="71"/>
                    </a:lnTo>
                    <a:lnTo>
                      <a:pt x="53" y="80"/>
                    </a:lnTo>
                    <a:lnTo>
                      <a:pt x="44" y="80"/>
                    </a:lnTo>
                    <a:lnTo>
                      <a:pt x="27" y="89"/>
                    </a:lnTo>
                    <a:lnTo>
                      <a:pt x="18" y="89"/>
                    </a:lnTo>
                    <a:lnTo>
                      <a:pt x="0" y="89"/>
                    </a:lnTo>
                    <a:lnTo>
                      <a:pt x="9" y="1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5" name="Freeform 35"/>
              <p:cNvSpPr>
                <a:spLocks/>
              </p:cNvSpPr>
              <p:nvPr/>
            </p:nvSpPr>
            <p:spPr bwMode="auto">
              <a:xfrm>
                <a:off x="1536" y="1686"/>
                <a:ext cx="81" cy="61"/>
              </a:xfrm>
              <a:custGeom>
                <a:avLst/>
                <a:gdLst>
                  <a:gd name="T0" fmla="*/ 0 w 115"/>
                  <a:gd name="T1" fmla="*/ 0 h 80"/>
                  <a:gd name="T2" fmla="*/ 0 w 115"/>
                  <a:gd name="T3" fmla="*/ 2 h 80"/>
                  <a:gd name="T4" fmla="*/ 1 w 115"/>
                  <a:gd name="T5" fmla="*/ 2 h 80"/>
                  <a:gd name="T6" fmla="*/ 1 w 115"/>
                  <a:gd name="T7" fmla="*/ 2 h 80"/>
                  <a:gd name="T8" fmla="*/ 1 w 115"/>
                  <a:gd name="T9" fmla="*/ 2 h 80"/>
                  <a:gd name="T10" fmla="*/ 1 w 115"/>
                  <a:gd name="T11" fmla="*/ 2 h 80"/>
                  <a:gd name="T12" fmla="*/ 1 w 115"/>
                  <a:gd name="T13" fmla="*/ 2 h 80"/>
                  <a:gd name="T14" fmla="*/ 1 w 115"/>
                  <a:gd name="T15" fmla="*/ 2 h 80"/>
                  <a:gd name="T16" fmla="*/ 1 w 115"/>
                  <a:gd name="T17" fmla="*/ 2 h 80"/>
                  <a:gd name="T18" fmla="*/ 1 w 115"/>
                  <a:gd name="T19" fmla="*/ 2 h 80"/>
                  <a:gd name="T20" fmla="*/ 1 w 115"/>
                  <a:gd name="T21" fmla="*/ 2 h 80"/>
                  <a:gd name="T22" fmla="*/ 1 w 115"/>
                  <a:gd name="T23" fmla="*/ 2 h 80"/>
                  <a:gd name="T24" fmla="*/ 1 w 115"/>
                  <a:gd name="T25" fmla="*/ 2 h 80"/>
                  <a:gd name="T26" fmla="*/ 1 w 115"/>
                  <a:gd name="T27" fmla="*/ 2 h 80"/>
                  <a:gd name="T28" fmla="*/ 1 w 115"/>
                  <a:gd name="T29" fmla="*/ 2 h 80"/>
                  <a:gd name="T30" fmla="*/ 1 w 115"/>
                  <a:gd name="T31" fmla="*/ 2 h 80"/>
                  <a:gd name="T32" fmla="*/ 1 w 115"/>
                  <a:gd name="T33" fmla="*/ 2 h 80"/>
                  <a:gd name="T34" fmla="*/ 1 w 115"/>
                  <a:gd name="T35" fmla="*/ 0 h 80"/>
                  <a:gd name="T36" fmla="*/ 0 w 115"/>
                  <a:gd name="T37" fmla="*/ 0 h 8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5" h="80">
                    <a:moveTo>
                      <a:pt x="0" y="0"/>
                    </a:moveTo>
                    <a:lnTo>
                      <a:pt x="0" y="18"/>
                    </a:lnTo>
                    <a:lnTo>
                      <a:pt x="9" y="35"/>
                    </a:lnTo>
                    <a:lnTo>
                      <a:pt x="26" y="44"/>
                    </a:lnTo>
                    <a:lnTo>
                      <a:pt x="35" y="62"/>
                    </a:lnTo>
                    <a:lnTo>
                      <a:pt x="53" y="71"/>
                    </a:lnTo>
                    <a:lnTo>
                      <a:pt x="71" y="80"/>
                    </a:lnTo>
                    <a:lnTo>
                      <a:pt x="88" y="80"/>
                    </a:lnTo>
                    <a:lnTo>
                      <a:pt x="115" y="80"/>
                    </a:lnTo>
                    <a:lnTo>
                      <a:pt x="106" y="62"/>
                    </a:lnTo>
                    <a:lnTo>
                      <a:pt x="88" y="71"/>
                    </a:lnTo>
                    <a:lnTo>
                      <a:pt x="71" y="62"/>
                    </a:lnTo>
                    <a:lnTo>
                      <a:pt x="62" y="62"/>
                    </a:lnTo>
                    <a:lnTo>
                      <a:pt x="44" y="53"/>
                    </a:lnTo>
                    <a:lnTo>
                      <a:pt x="35" y="44"/>
                    </a:lnTo>
                    <a:lnTo>
                      <a:pt x="26" y="26"/>
                    </a:lnTo>
                    <a:lnTo>
                      <a:pt x="18" y="18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6" name="Freeform 36"/>
              <p:cNvSpPr>
                <a:spLocks/>
              </p:cNvSpPr>
              <p:nvPr/>
            </p:nvSpPr>
            <p:spPr bwMode="auto">
              <a:xfrm>
                <a:off x="1654" y="1447"/>
                <a:ext cx="100" cy="226"/>
              </a:xfrm>
              <a:custGeom>
                <a:avLst/>
                <a:gdLst>
                  <a:gd name="T0" fmla="*/ 1 w 142"/>
                  <a:gd name="T1" fmla="*/ 5 h 301"/>
                  <a:gd name="T2" fmla="*/ 1 w 142"/>
                  <a:gd name="T3" fmla="*/ 5 h 301"/>
                  <a:gd name="T4" fmla="*/ 1 w 142"/>
                  <a:gd name="T5" fmla="*/ 4 h 301"/>
                  <a:gd name="T6" fmla="*/ 1 w 142"/>
                  <a:gd name="T7" fmla="*/ 4 h 301"/>
                  <a:gd name="T8" fmla="*/ 1 w 142"/>
                  <a:gd name="T9" fmla="*/ 4 h 301"/>
                  <a:gd name="T10" fmla="*/ 1 w 142"/>
                  <a:gd name="T11" fmla="*/ 3 h 301"/>
                  <a:gd name="T12" fmla="*/ 1 w 142"/>
                  <a:gd name="T13" fmla="*/ 3 h 301"/>
                  <a:gd name="T14" fmla="*/ 1 w 142"/>
                  <a:gd name="T15" fmla="*/ 2 h 301"/>
                  <a:gd name="T16" fmla="*/ 1 w 142"/>
                  <a:gd name="T17" fmla="*/ 2 h 301"/>
                  <a:gd name="T18" fmla="*/ 0 w 142"/>
                  <a:gd name="T19" fmla="*/ 2 h 301"/>
                  <a:gd name="T20" fmla="*/ 0 w 142"/>
                  <a:gd name="T21" fmla="*/ 2 h 301"/>
                  <a:gd name="T22" fmla="*/ 1 w 142"/>
                  <a:gd name="T23" fmla="*/ 2 h 301"/>
                  <a:gd name="T24" fmla="*/ 1 w 142"/>
                  <a:gd name="T25" fmla="*/ 2 h 301"/>
                  <a:gd name="T26" fmla="*/ 1 w 142"/>
                  <a:gd name="T27" fmla="*/ 2 h 301"/>
                  <a:gd name="T28" fmla="*/ 1 w 142"/>
                  <a:gd name="T29" fmla="*/ 2 h 301"/>
                  <a:gd name="T30" fmla="*/ 1 w 142"/>
                  <a:gd name="T31" fmla="*/ 2 h 301"/>
                  <a:gd name="T32" fmla="*/ 1 w 142"/>
                  <a:gd name="T33" fmla="*/ 2 h 301"/>
                  <a:gd name="T34" fmla="*/ 1 w 142"/>
                  <a:gd name="T35" fmla="*/ 0 h 301"/>
                  <a:gd name="T36" fmla="*/ 1 w 142"/>
                  <a:gd name="T37" fmla="*/ 2 h 301"/>
                  <a:gd name="T38" fmla="*/ 1 w 142"/>
                  <a:gd name="T39" fmla="*/ 2 h 301"/>
                  <a:gd name="T40" fmla="*/ 1 w 142"/>
                  <a:gd name="T41" fmla="*/ 2 h 301"/>
                  <a:gd name="T42" fmla="*/ 1 w 142"/>
                  <a:gd name="T43" fmla="*/ 2 h 301"/>
                  <a:gd name="T44" fmla="*/ 1 w 142"/>
                  <a:gd name="T45" fmla="*/ 2 h 301"/>
                  <a:gd name="T46" fmla="*/ 1 w 142"/>
                  <a:gd name="T47" fmla="*/ 2 h 301"/>
                  <a:gd name="T48" fmla="*/ 1 w 142"/>
                  <a:gd name="T49" fmla="*/ 2 h 301"/>
                  <a:gd name="T50" fmla="*/ 1 w 142"/>
                  <a:gd name="T51" fmla="*/ 3 h 301"/>
                  <a:gd name="T52" fmla="*/ 1 w 142"/>
                  <a:gd name="T53" fmla="*/ 3 h 301"/>
                  <a:gd name="T54" fmla="*/ 1 w 142"/>
                  <a:gd name="T55" fmla="*/ 4 h 301"/>
                  <a:gd name="T56" fmla="*/ 1 w 142"/>
                  <a:gd name="T57" fmla="*/ 5 h 301"/>
                  <a:gd name="T58" fmla="*/ 1 w 142"/>
                  <a:gd name="T59" fmla="*/ 5 h 301"/>
                  <a:gd name="T60" fmla="*/ 1 w 142"/>
                  <a:gd name="T61" fmla="*/ 5 h 301"/>
                  <a:gd name="T62" fmla="*/ 1 w 142"/>
                  <a:gd name="T63" fmla="*/ 5 h 301"/>
                  <a:gd name="T64" fmla="*/ 1 w 142"/>
                  <a:gd name="T65" fmla="*/ 5 h 30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42" h="301">
                    <a:moveTo>
                      <a:pt x="106" y="301"/>
                    </a:moveTo>
                    <a:lnTo>
                      <a:pt x="89" y="283"/>
                    </a:lnTo>
                    <a:lnTo>
                      <a:pt x="71" y="257"/>
                    </a:lnTo>
                    <a:lnTo>
                      <a:pt x="62" y="239"/>
                    </a:lnTo>
                    <a:lnTo>
                      <a:pt x="44" y="213"/>
                    </a:lnTo>
                    <a:lnTo>
                      <a:pt x="35" y="195"/>
                    </a:lnTo>
                    <a:lnTo>
                      <a:pt x="27" y="168"/>
                    </a:lnTo>
                    <a:lnTo>
                      <a:pt x="18" y="142"/>
                    </a:lnTo>
                    <a:lnTo>
                      <a:pt x="9" y="115"/>
                    </a:lnTo>
                    <a:lnTo>
                      <a:pt x="0" y="97"/>
                    </a:lnTo>
                    <a:lnTo>
                      <a:pt x="0" y="80"/>
                    </a:lnTo>
                    <a:lnTo>
                      <a:pt x="9" y="62"/>
                    </a:lnTo>
                    <a:lnTo>
                      <a:pt x="18" y="44"/>
                    </a:lnTo>
                    <a:lnTo>
                      <a:pt x="27" y="35"/>
                    </a:lnTo>
                    <a:lnTo>
                      <a:pt x="44" y="18"/>
                    </a:lnTo>
                    <a:lnTo>
                      <a:pt x="53" y="9"/>
                    </a:lnTo>
                    <a:lnTo>
                      <a:pt x="71" y="9"/>
                    </a:lnTo>
                    <a:lnTo>
                      <a:pt x="80" y="0"/>
                    </a:lnTo>
                    <a:lnTo>
                      <a:pt x="97" y="9"/>
                    </a:lnTo>
                    <a:lnTo>
                      <a:pt x="115" y="18"/>
                    </a:lnTo>
                    <a:lnTo>
                      <a:pt x="124" y="35"/>
                    </a:lnTo>
                    <a:lnTo>
                      <a:pt x="133" y="53"/>
                    </a:lnTo>
                    <a:lnTo>
                      <a:pt x="142" y="80"/>
                    </a:lnTo>
                    <a:lnTo>
                      <a:pt x="142" y="97"/>
                    </a:lnTo>
                    <a:lnTo>
                      <a:pt x="142" y="115"/>
                    </a:lnTo>
                    <a:lnTo>
                      <a:pt x="142" y="159"/>
                    </a:lnTo>
                    <a:lnTo>
                      <a:pt x="142" y="204"/>
                    </a:lnTo>
                    <a:lnTo>
                      <a:pt x="133" y="257"/>
                    </a:lnTo>
                    <a:lnTo>
                      <a:pt x="133" y="301"/>
                    </a:lnTo>
                    <a:lnTo>
                      <a:pt x="124" y="301"/>
                    </a:lnTo>
                    <a:lnTo>
                      <a:pt x="115" y="301"/>
                    </a:lnTo>
                    <a:lnTo>
                      <a:pt x="106" y="301"/>
                    </a:lnTo>
                    <a:close/>
                  </a:path>
                </a:pathLst>
              </a:custGeom>
              <a:solidFill>
                <a:srgbClr val="CC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7" name="Freeform 37"/>
              <p:cNvSpPr>
                <a:spLocks/>
              </p:cNvSpPr>
              <p:nvPr/>
            </p:nvSpPr>
            <p:spPr bwMode="auto">
              <a:xfrm>
                <a:off x="1654" y="1533"/>
                <a:ext cx="81" cy="140"/>
              </a:xfrm>
              <a:custGeom>
                <a:avLst/>
                <a:gdLst>
                  <a:gd name="T0" fmla="*/ 0 w 115"/>
                  <a:gd name="T1" fmla="*/ 0 h 186"/>
                  <a:gd name="T2" fmla="*/ 0 w 115"/>
                  <a:gd name="T3" fmla="*/ 0 h 186"/>
                  <a:gd name="T4" fmla="*/ 1 w 115"/>
                  <a:gd name="T5" fmla="*/ 2 h 186"/>
                  <a:gd name="T6" fmla="*/ 1 w 115"/>
                  <a:gd name="T7" fmla="*/ 2 h 186"/>
                  <a:gd name="T8" fmla="*/ 1 w 115"/>
                  <a:gd name="T9" fmla="*/ 2 h 186"/>
                  <a:gd name="T10" fmla="*/ 1 w 115"/>
                  <a:gd name="T11" fmla="*/ 2 h 186"/>
                  <a:gd name="T12" fmla="*/ 1 w 115"/>
                  <a:gd name="T13" fmla="*/ 2 h 186"/>
                  <a:gd name="T14" fmla="*/ 1 w 115"/>
                  <a:gd name="T15" fmla="*/ 2 h 186"/>
                  <a:gd name="T16" fmla="*/ 1 w 115"/>
                  <a:gd name="T17" fmla="*/ 3 h 186"/>
                  <a:gd name="T18" fmla="*/ 1 w 115"/>
                  <a:gd name="T19" fmla="*/ 3 h 186"/>
                  <a:gd name="T20" fmla="*/ 1 w 115"/>
                  <a:gd name="T21" fmla="*/ 3 h 186"/>
                  <a:gd name="T22" fmla="*/ 1 w 115"/>
                  <a:gd name="T23" fmla="*/ 3 h 186"/>
                  <a:gd name="T24" fmla="*/ 1 w 115"/>
                  <a:gd name="T25" fmla="*/ 2 h 186"/>
                  <a:gd name="T26" fmla="*/ 1 w 115"/>
                  <a:gd name="T27" fmla="*/ 2 h 186"/>
                  <a:gd name="T28" fmla="*/ 1 w 115"/>
                  <a:gd name="T29" fmla="*/ 2 h 186"/>
                  <a:gd name="T30" fmla="*/ 1 w 115"/>
                  <a:gd name="T31" fmla="*/ 2 h 186"/>
                  <a:gd name="T32" fmla="*/ 1 w 115"/>
                  <a:gd name="T33" fmla="*/ 2 h 186"/>
                  <a:gd name="T34" fmla="*/ 1 w 115"/>
                  <a:gd name="T35" fmla="*/ 2 h 186"/>
                  <a:gd name="T36" fmla="*/ 1 w 115"/>
                  <a:gd name="T37" fmla="*/ 0 h 186"/>
                  <a:gd name="T38" fmla="*/ 1 w 115"/>
                  <a:gd name="T39" fmla="*/ 0 h 186"/>
                  <a:gd name="T40" fmla="*/ 0 w 115"/>
                  <a:gd name="T41" fmla="*/ 0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5" h="186">
                    <a:moveTo>
                      <a:pt x="0" y="0"/>
                    </a:moveTo>
                    <a:lnTo>
                      <a:pt x="0" y="0"/>
                    </a:lnTo>
                    <a:lnTo>
                      <a:pt x="9" y="27"/>
                    </a:lnTo>
                    <a:lnTo>
                      <a:pt x="18" y="53"/>
                    </a:lnTo>
                    <a:lnTo>
                      <a:pt x="27" y="80"/>
                    </a:lnTo>
                    <a:lnTo>
                      <a:pt x="44" y="98"/>
                    </a:lnTo>
                    <a:lnTo>
                      <a:pt x="53" y="124"/>
                    </a:lnTo>
                    <a:lnTo>
                      <a:pt x="71" y="151"/>
                    </a:lnTo>
                    <a:lnTo>
                      <a:pt x="89" y="168"/>
                    </a:lnTo>
                    <a:lnTo>
                      <a:pt x="97" y="186"/>
                    </a:lnTo>
                    <a:lnTo>
                      <a:pt x="115" y="177"/>
                    </a:lnTo>
                    <a:lnTo>
                      <a:pt x="97" y="160"/>
                    </a:lnTo>
                    <a:lnTo>
                      <a:pt x="80" y="142"/>
                    </a:lnTo>
                    <a:lnTo>
                      <a:pt x="62" y="115"/>
                    </a:lnTo>
                    <a:lnTo>
                      <a:pt x="53" y="98"/>
                    </a:lnTo>
                    <a:lnTo>
                      <a:pt x="44" y="71"/>
                    </a:lnTo>
                    <a:lnTo>
                      <a:pt x="27" y="53"/>
                    </a:lnTo>
                    <a:lnTo>
                      <a:pt x="18" y="27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8" name="Freeform 38"/>
              <p:cNvSpPr>
                <a:spLocks/>
              </p:cNvSpPr>
              <p:nvPr/>
            </p:nvSpPr>
            <p:spPr bwMode="auto">
              <a:xfrm>
                <a:off x="1648" y="1447"/>
                <a:ext cx="56" cy="86"/>
              </a:xfrm>
              <a:custGeom>
                <a:avLst/>
                <a:gdLst>
                  <a:gd name="T0" fmla="*/ 1 w 80"/>
                  <a:gd name="T1" fmla="*/ 0 h 115"/>
                  <a:gd name="T2" fmla="*/ 1 w 80"/>
                  <a:gd name="T3" fmla="*/ 0 h 115"/>
                  <a:gd name="T4" fmla="*/ 1 w 80"/>
                  <a:gd name="T5" fmla="*/ 1 h 115"/>
                  <a:gd name="T6" fmla="*/ 1 w 80"/>
                  <a:gd name="T7" fmla="*/ 1 h 115"/>
                  <a:gd name="T8" fmla="*/ 1 w 80"/>
                  <a:gd name="T9" fmla="*/ 1 h 115"/>
                  <a:gd name="T10" fmla="*/ 1 w 80"/>
                  <a:gd name="T11" fmla="*/ 1 h 115"/>
                  <a:gd name="T12" fmla="*/ 1 w 80"/>
                  <a:gd name="T13" fmla="*/ 1 h 115"/>
                  <a:gd name="T14" fmla="*/ 1 w 80"/>
                  <a:gd name="T15" fmla="*/ 1 h 115"/>
                  <a:gd name="T16" fmla="*/ 0 w 80"/>
                  <a:gd name="T17" fmla="*/ 1 h 115"/>
                  <a:gd name="T18" fmla="*/ 1 w 80"/>
                  <a:gd name="T19" fmla="*/ 1 h 115"/>
                  <a:gd name="T20" fmla="*/ 1 w 80"/>
                  <a:gd name="T21" fmla="*/ 1 h 115"/>
                  <a:gd name="T22" fmla="*/ 1 w 80"/>
                  <a:gd name="T23" fmla="*/ 1 h 115"/>
                  <a:gd name="T24" fmla="*/ 1 w 80"/>
                  <a:gd name="T25" fmla="*/ 1 h 115"/>
                  <a:gd name="T26" fmla="*/ 1 w 80"/>
                  <a:gd name="T27" fmla="*/ 1 h 115"/>
                  <a:gd name="T28" fmla="*/ 1 w 80"/>
                  <a:gd name="T29" fmla="*/ 1 h 115"/>
                  <a:gd name="T30" fmla="*/ 1 w 80"/>
                  <a:gd name="T31" fmla="*/ 1 h 115"/>
                  <a:gd name="T32" fmla="*/ 1 w 80"/>
                  <a:gd name="T33" fmla="*/ 1 h 115"/>
                  <a:gd name="T34" fmla="*/ 1 w 80"/>
                  <a:gd name="T35" fmla="*/ 1 h 115"/>
                  <a:gd name="T36" fmla="*/ 1 w 80"/>
                  <a:gd name="T37" fmla="*/ 1 h 115"/>
                  <a:gd name="T38" fmla="*/ 1 w 80"/>
                  <a:gd name="T39" fmla="*/ 1 h 115"/>
                  <a:gd name="T40" fmla="*/ 1 w 80"/>
                  <a:gd name="T41" fmla="*/ 0 h 1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0" h="115">
                    <a:moveTo>
                      <a:pt x="71" y="0"/>
                    </a:moveTo>
                    <a:lnTo>
                      <a:pt x="71" y="0"/>
                    </a:lnTo>
                    <a:lnTo>
                      <a:pt x="62" y="9"/>
                    </a:lnTo>
                    <a:lnTo>
                      <a:pt x="44" y="18"/>
                    </a:lnTo>
                    <a:lnTo>
                      <a:pt x="36" y="26"/>
                    </a:lnTo>
                    <a:lnTo>
                      <a:pt x="18" y="44"/>
                    </a:lnTo>
                    <a:lnTo>
                      <a:pt x="9" y="62"/>
                    </a:lnTo>
                    <a:lnTo>
                      <a:pt x="9" y="80"/>
                    </a:lnTo>
                    <a:lnTo>
                      <a:pt x="0" y="97"/>
                    </a:lnTo>
                    <a:lnTo>
                      <a:pt x="9" y="115"/>
                    </a:lnTo>
                    <a:lnTo>
                      <a:pt x="18" y="115"/>
                    </a:lnTo>
                    <a:lnTo>
                      <a:pt x="18" y="97"/>
                    </a:lnTo>
                    <a:lnTo>
                      <a:pt x="18" y="80"/>
                    </a:lnTo>
                    <a:lnTo>
                      <a:pt x="27" y="62"/>
                    </a:lnTo>
                    <a:lnTo>
                      <a:pt x="36" y="53"/>
                    </a:lnTo>
                    <a:lnTo>
                      <a:pt x="44" y="35"/>
                    </a:lnTo>
                    <a:lnTo>
                      <a:pt x="53" y="26"/>
                    </a:lnTo>
                    <a:lnTo>
                      <a:pt x="62" y="18"/>
                    </a:lnTo>
                    <a:lnTo>
                      <a:pt x="80" y="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9" name="Freeform 39"/>
              <p:cNvSpPr>
                <a:spLocks/>
              </p:cNvSpPr>
              <p:nvPr/>
            </p:nvSpPr>
            <p:spPr bwMode="auto">
              <a:xfrm>
                <a:off x="1698" y="1447"/>
                <a:ext cx="61" cy="86"/>
              </a:xfrm>
              <a:custGeom>
                <a:avLst/>
                <a:gdLst>
                  <a:gd name="T0" fmla="*/ 1 w 88"/>
                  <a:gd name="T1" fmla="*/ 1 h 115"/>
                  <a:gd name="T2" fmla="*/ 1 w 88"/>
                  <a:gd name="T3" fmla="*/ 1 h 115"/>
                  <a:gd name="T4" fmla="*/ 1 w 88"/>
                  <a:gd name="T5" fmla="*/ 1 h 115"/>
                  <a:gd name="T6" fmla="*/ 1 w 88"/>
                  <a:gd name="T7" fmla="*/ 1 h 115"/>
                  <a:gd name="T8" fmla="*/ 1 w 88"/>
                  <a:gd name="T9" fmla="*/ 1 h 115"/>
                  <a:gd name="T10" fmla="*/ 1 w 88"/>
                  <a:gd name="T11" fmla="*/ 1 h 115"/>
                  <a:gd name="T12" fmla="*/ 1 w 88"/>
                  <a:gd name="T13" fmla="*/ 1 h 115"/>
                  <a:gd name="T14" fmla="*/ 1 w 88"/>
                  <a:gd name="T15" fmla="*/ 0 h 115"/>
                  <a:gd name="T16" fmla="*/ 1 w 88"/>
                  <a:gd name="T17" fmla="*/ 0 h 115"/>
                  <a:gd name="T18" fmla="*/ 0 w 88"/>
                  <a:gd name="T19" fmla="*/ 0 h 115"/>
                  <a:gd name="T20" fmla="*/ 1 w 88"/>
                  <a:gd name="T21" fmla="*/ 1 h 115"/>
                  <a:gd name="T22" fmla="*/ 1 w 88"/>
                  <a:gd name="T23" fmla="*/ 1 h 115"/>
                  <a:gd name="T24" fmla="*/ 1 w 88"/>
                  <a:gd name="T25" fmla="*/ 1 h 115"/>
                  <a:gd name="T26" fmla="*/ 1 w 88"/>
                  <a:gd name="T27" fmla="*/ 1 h 115"/>
                  <a:gd name="T28" fmla="*/ 1 w 88"/>
                  <a:gd name="T29" fmla="*/ 1 h 115"/>
                  <a:gd name="T30" fmla="*/ 1 w 88"/>
                  <a:gd name="T31" fmla="*/ 1 h 115"/>
                  <a:gd name="T32" fmla="*/ 1 w 88"/>
                  <a:gd name="T33" fmla="*/ 1 h 115"/>
                  <a:gd name="T34" fmla="*/ 1 w 88"/>
                  <a:gd name="T35" fmla="*/ 1 h 115"/>
                  <a:gd name="T36" fmla="*/ 1 w 88"/>
                  <a:gd name="T37" fmla="*/ 1 h 115"/>
                  <a:gd name="T38" fmla="*/ 1 w 88"/>
                  <a:gd name="T39" fmla="*/ 1 h 115"/>
                  <a:gd name="T40" fmla="*/ 1 w 88"/>
                  <a:gd name="T41" fmla="*/ 1 h 1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8" h="115">
                    <a:moveTo>
                      <a:pt x="88" y="115"/>
                    </a:moveTo>
                    <a:lnTo>
                      <a:pt x="88" y="115"/>
                    </a:lnTo>
                    <a:lnTo>
                      <a:pt x="88" y="97"/>
                    </a:lnTo>
                    <a:lnTo>
                      <a:pt x="80" y="71"/>
                    </a:lnTo>
                    <a:lnTo>
                      <a:pt x="80" y="53"/>
                    </a:lnTo>
                    <a:lnTo>
                      <a:pt x="71" y="35"/>
                    </a:lnTo>
                    <a:lnTo>
                      <a:pt x="53" y="18"/>
                    </a:lnTo>
                    <a:lnTo>
                      <a:pt x="44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9" y="9"/>
                    </a:lnTo>
                    <a:lnTo>
                      <a:pt x="18" y="9"/>
                    </a:lnTo>
                    <a:lnTo>
                      <a:pt x="35" y="18"/>
                    </a:lnTo>
                    <a:lnTo>
                      <a:pt x="44" y="26"/>
                    </a:lnTo>
                    <a:lnTo>
                      <a:pt x="53" y="44"/>
                    </a:lnTo>
                    <a:lnTo>
                      <a:pt x="62" y="53"/>
                    </a:lnTo>
                    <a:lnTo>
                      <a:pt x="71" y="80"/>
                    </a:lnTo>
                    <a:lnTo>
                      <a:pt x="71" y="97"/>
                    </a:lnTo>
                    <a:lnTo>
                      <a:pt x="71" y="115"/>
                    </a:lnTo>
                    <a:lnTo>
                      <a:pt x="88" y="1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0" name="Freeform 40"/>
              <p:cNvSpPr>
                <a:spLocks/>
              </p:cNvSpPr>
              <p:nvPr/>
            </p:nvSpPr>
            <p:spPr bwMode="auto">
              <a:xfrm>
                <a:off x="1741" y="1533"/>
                <a:ext cx="18" cy="140"/>
              </a:xfrm>
              <a:custGeom>
                <a:avLst/>
                <a:gdLst>
                  <a:gd name="T0" fmla="*/ 1 w 26"/>
                  <a:gd name="T1" fmla="*/ 3 h 186"/>
                  <a:gd name="T2" fmla="*/ 1 w 26"/>
                  <a:gd name="T3" fmla="*/ 3 h 186"/>
                  <a:gd name="T4" fmla="*/ 1 w 26"/>
                  <a:gd name="T5" fmla="*/ 2 h 186"/>
                  <a:gd name="T6" fmla="*/ 1 w 26"/>
                  <a:gd name="T7" fmla="*/ 2 h 186"/>
                  <a:gd name="T8" fmla="*/ 1 w 26"/>
                  <a:gd name="T9" fmla="*/ 2 h 186"/>
                  <a:gd name="T10" fmla="*/ 1 w 26"/>
                  <a:gd name="T11" fmla="*/ 0 h 186"/>
                  <a:gd name="T12" fmla="*/ 1 w 26"/>
                  <a:gd name="T13" fmla="*/ 0 h 186"/>
                  <a:gd name="T14" fmla="*/ 1 w 26"/>
                  <a:gd name="T15" fmla="*/ 2 h 186"/>
                  <a:gd name="T16" fmla="*/ 1 w 26"/>
                  <a:gd name="T17" fmla="*/ 2 h 186"/>
                  <a:gd name="T18" fmla="*/ 1 w 26"/>
                  <a:gd name="T19" fmla="*/ 2 h 186"/>
                  <a:gd name="T20" fmla="*/ 0 w 26"/>
                  <a:gd name="T21" fmla="*/ 3 h 186"/>
                  <a:gd name="T22" fmla="*/ 0 w 26"/>
                  <a:gd name="T23" fmla="*/ 3 h 186"/>
                  <a:gd name="T24" fmla="*/ 1 w 26"/>
                  <a:gd name="T25" fmla="*/ 3 h 1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6" h="186">
                    <a:moveTo>
                      <a:pt x="9" y="186"/>
                    </a:moveTo>
                    <a:lnTo>
                      <a:pt x="9" y="186"/>
                    </a:lnTo>
                    <a:lnTo>
                      <a:pt x="18" y="142"/>
                    </a:lnTo>
                    <a:lnTo>
                      <a:pt x="26" y="89"/>
                    </a:lnTo>
                    <a:lnTo>
                      <a:pt x="26" y="44"/>
                    </a:lnTo>
                    <a:lnTo>
                      <a:pt x="26" y="0"/>
                    </a:lnTo>
                    <a:lnTo>
                      <a:pt x="9" y="0"/>
                    </a:lnTo>
                    <a:lnTo>
                      <a:pt x="9" y="44"/>
                    </a:lnTo>
                    <a:lnTo>
                      <a:pt x="9" y="89"/>
                    </a:lnTo>
                    <a:lnTo>
                      <a:pt x="9" y="142"/>
                    </a:lnTo>
                    <a:lnTo>
                      <a:pt x="0" y="177"/>
                    </a:lnTo>
                    <a:lnTo>
                      <a:pt x="9" y="1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Freeform 41"/>
              <p:cNvSpPr>
                <a:spLocks/>
              </p:cNvSpPr>
              <p:nvPr/>
            </p:nvSpPr>
            <p:spPr bwMode="auto">
              <a:xfrm>
                <a:off x="1722" y="1666"/>
                <a:ext cx="25" cy="14"/>
              </a:xfrm>
              <a:custGeom>
                <a:avLst/>
                <a:gdLst>
                  <a:gd name="T0" fmla="*/ 0 w 36"/>
                  <a:gd name="T1" fmla="*/ 2 h 18"/>
                  <a:gd name="T2" fmla="*/ 0 w 36"/>
                  <a:gd name="T3" fmla="*/ 2 h 18"/>
                  <a:gd name="T4" fmla="*/ 1 w 36"/>
                  <a:gd name="T5" fmla="*/ 2 h 18"/>
                  <a:gd name="T6" fmla="*/ 1 w 36"/>
                  <a:gd name="T7" fmla="*/ 2 h 18"/>
                  <a:gd name="T8" fmla="*/ 1 w 36"/>
                  <a:gd name="T9" fmla="*/ 2 h 18"/>
                  <a:gd name="T10" fmla="*/ 1 w 36"/>
                  <a:gd name="T11" fmla="*/ 2 h 18"/>
                  <a:gd name="T12" fmla="*/ 1 w 36"/>
                  <a:gd name="T13" fmla="*/ 0 h 18"/>
                  <a:gd name="T14" fmla="*/ 1 w 36"/>
                  <a:gd name="T15" fmla="*/ 0 h 18"/>
                  <a:gd name="T16" fmla="*/ 1 w 36"/>
                  <a:gd name="T17" fmla="*/ 0 h 18"/>
                  <a:gd name="T18" fmla="*/ 1 w 36"/>
                  <a:gd name="T19" fmla="*/ 0 h 18"/>
                  <a:gd name="T20" fmla="*/ 1 w 36"/>
                  <a:gd name="T21" fmla="*/ 2 h 18"/>
                  <a:gd name="T22" fmla="*/ 1 w 36"/>
                  <a:gd name="T23" fmla="*/ 0 h 18"/>
                  <a:gd name="T24" fmla="*/ 0 w 36"/>
                  <a:gd name="T25" fmla="*/ 2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6" h="18">
                    <a:moveTo>
                      <a:pt x="0" y="9"/>
                    </a:moveTo>
                    <a:lnTo>
                      <a:pt x="0" y="9"/>
                    </a:lnTo>
                    <a:lnTo>
                      <a:pt x="18" y="18"/>
                    </a:lnTo>
                    <a:lnTo>
                      <a:pt x="27" y="18"/>
                    </a:lnTo>
                    <a:lnTo>
                      <a:pt x="36" y="9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9"/>
                    </a:lnTo>
                    <a:lnTo>
                      <a:pt x="18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2" name="Freeform 42"/>
              <p:cNvSpPr>
                <a:spLocks/>
              </p:cNvSpPr>
              <p:nvPr/>
            </p:nvSpPr>
            <p:spPr bwMode="auto">
              <a:xfrm>
                <a:off x="2269" y="1447"/>
                <a:ext cx="113" cy="212"/>
              </a:xfrm>
              <a:custGeom>
                <a:avLst/>
                <a:gdLst>
                  <a:gd name="T0" fmla="*/ 1 w 160"/>
                  <a:gd name="T1" fmla="*/ 3 h 283"/>
                  <a:gd name="T2" fmla="*/ 0 w 160"/>
                  <a:gd name="T3" fmla="*/ 3 h 283"/>
                  <a:gd name="T4" fmla="*/ 0 w 160"/>
                  <a:gd name="T5" fmla="*/ 2 h 283"/>
                  <a:gd name="T6" fmla="*/ 1 w 160"/>
                  <a:gd name="T7" fmla="*/ 1 h 283"/>
                  <a:gd name="T8" fmla="*/ 1 w 160"/>
                  <a:gd name="T9" fmla="*/ 1 h 283"/>
                  <a:gd name="T10" fmla="*/ 1 w 160"/>
                  <a:gd name="T11" fmla="*/ 1 h 283"/>
                  <a:gd name="T12" fmla="*/ 1 w 160"/>
                  <a:gd name="T13" fmla="*/ 1 h 283"/>
                  <a:gd name="T14" fmla="*/ 1 w 160"/>
                  <a:gd name="T15" fmla="*/ 1 h 283"/>
                  <a:gd name="T16" fmla="*/ 1 w 160"/>
                  <a:gd name="T17" fmla="*/ 1 h 283"/>
                  <a:gd name="T18" fmla="*/ 1 w 160"/>
                  <a:gd name="T19" fmla="*/ 1 h 283"/>
                  <a:gd name="T20" fmla="*/ 1 w 160"/>
                  <a:gd name="T21" fmla="*/ 0 h 283"/>
                  <a:gd name="T22" fmla="*/ 1 w 160"/>
                  <a:gd name="T23" fmla="*/ 0 h 283"/>
                  <a:gd name="T24" fmla="*/ 1 w 160"/>
                  <a:gd name="T25" fmla="*/ 0 h 283"/>
                  <a:gd name="T26" fmla="*/ 1 w 160"/>
                  <a:gd name="T27" fmla="*/ 1 h 283"/>
                  <a:gd name="T28" fmla="*/ 1 w 160"/>
                  <a:gd name="T29" fmla="*/ 1 h 283"/>
                  <a:gd name="T30" fmla="*/ 1 w 160"/>
                  <a:gd name="T31" fmla="*/ 1 h 283"/>
                  <a:gd name="T32" fmla="*/ 1 w 160"/>
                  <a:gd name="T33" fmla="*/ 1 h 283"/>
                  <a:gd name="T34" fmla="*/ 1 w 160"/>
                  <a:gd name="T35" fmla="*/ 1 h 283"/>
                  <a:gd name="T36" fmla="*/ 1 w 160"/>
                  <a:gd name="T37" fmla="*/ 1 h 283"/>
                  <a:gd name="T38" fmla="*/ 1 w 160"/>
                  <a:gd name="T39" fmla="*/ 1 h 283"/>
                  <a:gd name="T40" fmla="*/ 1 w 160"/>
                  <a:gd name="T41" fmla="*/ 1 h 283"/>
                  <a:gd name="T42" fmla="*/ 1 w 160"/>
                  <a:gd name="T43" fmla="*/ 2 h 283"/>
                  <a:gd name="T44" fmla="*/ 1 w 160"/>
                  <a:gd name="T45" fmla="*/ 2 h 283"/>
                  <a:gd name="T46" fmla="*/ 1 w 160"/>
                  <a:gd name="T47" fmla="*/ 2 h 283"/>
                  <a:gd name="T48" fmla="*/ 1 w 160"/>
                  <a:gd name="T49" fmla="*/ 3 h 283"/>
                  <a:gd name="T50" fmla="*/ 1 w 160"/>
                  <a:gd name="T51" fmla="*/ 3 h 283"/>
                  <a:gd name="T52" fmla="*/ 1 w 160"/>
                  <a:gd name="T53" fmla="*/ 3 h 283"/>
                  <a:gd name="T54" fmla="*/ 1 w 160"/>
                  <a:gd name="T55" fmla="*/ 3 h 283"/>
                  <a:gd name="T56" fmla="*/ 1 w 160"/>
                  <a:gd name="T57" fmla="*/ 4 h 283"/>
                  <a:gd name="T58" fmla="*/ 1 w 160"/>
                  <a:gd name="T59" fmla="*/ 4 h 283"/>
                  <a:gd name="T60" fmla="*/ 1 w 160"/>
                  <a:gd name="T61" fmla="*/ 4 h 283"/>
                  <a:gd name="T62" fmla="*/ 1 w 160"/>
                  <a:gd name="T63" fmla="*/ 4 h 283"/>
                  <a:gd name="T64" fmla="*/ 1 w 160"/>
                  <a:gd name="T65" fmla="*/ 3 h 28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60" h="283">
                    <a:moveTo>
                      <a:pt x="9" y="275"/>
                    </a:moveTo>
                    <a:lnTo>
                      <a:pt x="0" y="221"/>
                    </a:lnTo>
                    <a:lnTo>
                      <a:pt x="0" y="168"/>
                    </a:lnTo>
                    <a:lnTo>
                      <a:pt x="9" y="124"/>
                    </a:lnTo>
                    <a:lnTo>
                      <a:pt x="18" y="71"/>
                    </a:lnTo>
                    <a:lnTo>
                      <a:pt x="27" y="53"/>
                    </a:lnTo>
                    <a:lnTo>
                      <a:pt x="36" y="35"/>
                    </a:lnTo>
                    <a:lnTo>
                      <a:pt x="44" y="26"/>
                    </a:lnTo>
                    <a:lnTo>
                      <a:pt x="62" y="18"/>
                    </a:lnTo>
                    <a:lnTo>
                      <a:pt x="80" y="9"/>
                    </a:lnTo>
                    <a:lnTo>
                      <a:pt x="98" y="0"/>
                    </a:lnTo>
                    <a:lnTo>
                      <a:pt x="115" y="0"/>
                    </a:lnTo>
                    <a:lnTo>
                      <a:pt x="124" y="0"/>
                    </a:lnTo>
                    <a:lnTo>
                      <a:pt x="142" y="9"/>
                    </a:lnTo>
                    <a:lnTo>
                      <a:pt x="151" y="26"/>
                    </a:lnTo>
                    <a:lnTo>
                      <a:pt x="160" y="35"/>
                    </a:lnTo>
                    <a:lnTo>
                      <a:pt x="160" y="62"/>
                    </a:lnTo>
                    <a:lnTo>
                      <a:pt x="160" y="80"/>
                    </a:lnTo>
                    <a:lnTo>
                      <a:pt x="151" y="97"/>
                    </a:lnTo>
                    <a:lnTo>
                      <a:pt x="142" y="115"/>
                    </a:lnTo>
                    <a:lnTo>
                      <a:pt x="133" y="142"/>
                    </a:lnTo>
                    <a:lnTo>
                      <a:pt x="124" y="159"/>
                    </a:lnTo>
                    <a:lnTo>
                      <a:pt x="115" y="177"/>
                    </a:lnTo>
                    <a:lnTo>
                      <a:pt x="98" y="195"/>
                    </a:lnTo>
                    <a:lnTo>
                      <a:pt x="89" y="213"/>
                    </a:lnTo>
                    <a:lnTo>
                      <a:pt x="71" y="230"/>
                    </a:lnTo>
                    <a:lnTo>
                      <a:pt x="62" y="248"/>
                    </a:lnTo>
                    <a:lnTo>
                      <a:pt x="44" y="266"/>
                    </a:lnTo>
                    <a:lnTo>
                      <a:pt x="36" y="283"/>
                    </a:lnTo>
                    <a:lnTo>
                      <a:pt x="27" y="283"/>
                    </a:lnTo>
                    <a:lnTo>
                      <a:pt x="18" y="283"/>
                    </a:lnTo>
                    <a:lnTo>
                      <a:pt x="9" y="275"/>
                    </a:lnTo>
                    <a:close/>
                  </a:path>
                </a:pathLst>
              </a:custGeom>
              <a:solidFill>
                <a:srgbClr val="CC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3" name="Freeform 43"/>
              <p:cNvSpPr>
                <a:spLocks/>
              </p:cNvSpPr>
              <p:nvPr/>
            </p:nvSpPr>
            <p:spPr bwMode="auto">
              <a:xfrm>
                <a:off x="2263" y="1493"/>
                <a:ext cx="25" cy="166"/>
              </a:xfrm>
              <a:custGeom>
                <a:avLst/>
                <a:gdLst>
                  <a:gd name="T0" fmla="*/ 1 w 36"/>
                  <a:gd name="T1" fmla="*/ 0 h 221"/>
                  <a:gd name="T2" fmla="*/ 1 w 36"/>
                  <a:gd name="T3" fmla="*/ 0 h 221"/>
                  <a:gd name="T4" fmla="*/ 1 w 36"/>
                  <a:gd name="T5" fmla="*/ 2 h 221"/>
                  <a:gd name="T6" fmla="*/ 0 w 36"/>
                  <a:gd name="T7" fmla="*/ 2 h 221"/>
                  <a:gd name="T8" fmla="*/ 1 w 36"/>
                  <a:gd name="T9" fmla="*/ 3 h 221"/>
                  <a:gd name="T10" fmla="*/ 1 w 36"/>
                  <a:gd name="T11" fmla="*/ 4 h 221"/>
                  <a:gd name="T12" fmla="*/ 1 w 36"/>
                  <a:gd name="T13" fmla="*/ 4 h 221"/>
                  <a:gd name="T14" fmla="*/ 1 w 36"/>
                  <a:gd name="T15" fmla="*/ 3 h 221"/>
                  <a:gd name="T16" fmla="*/ 1 w 36"/>
                  <a:gd name="T17" fmla="*/ 2 h 221"/>
                  <a:gd name="T18" fmla="*/ 1 w 36"/>
                  <a:gd name="T19" fmla="*/ 2 h 221"/>
                  <a:gd name="T20" fmla="*/ 1 w 36"/>
                  <a:gd name="T21" fmla="*/ 2 h 221"/>
                  <a:gd name="T22" fmla="*/ 1 w 36"/>
                  <a:gd name="T23" fmla="*/ 2 h 221"/>
                  <a:gd name="T24" fmla="*/ 1 w 36"/>
                  <a:gd name="T25" fmla="*/ 0 h 2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6" h="221">
                    <a:moveTo>
                      <a:pt x="18" y="0"/>
                    </a:moveTo>
                    <a:lnTo>
                      <a:pt x="18" y="0"/>
                    </a:lnTo>
                    <a:lnTo>
                      <a:pt x="9" y="62"/>
                    </a:lnTo>
                    <a:lnTo>
                      <a:pt x="0" y="106"/>
                    </a:lnTo>
                    <a:lnTo>
                      <a:pt x="9" y="159"/>
                    </a:lnTo>
                    <a:lnTo>
                      <a:pt x="9" y="221"/>
                    </a:lnTo>
                    <a:lnTo>
                      <a:pt x="27" y="213"/>
                    </a:lnTo>
                    <a:lnTo>
                      <a:pt x="18" y="159"/>
                    </a:lnTo>
                    <a:lnTo>
                      <a:pt x="18" y="106"/>
                    </a:lnTo>
                    <a:lnTo>
                      <a:pt x="18" y="62"/>
                    </a:lnTo>
                    <a:lnTo>
                      <a:pt x="36" y="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4" name="Freeform 44"/>
              <p:cNvSpPr>
                <a:spLocks/>
              </p:cNvSpPr>
              <p:nvPr/>
            </p:nvSpPr>
            <p:spPr bwMode="auto">
              <a:xfrm>
                <a:off x="2276" y="1440"/>
                <a:ext cx="80" cy="60"/>
              </a:xfrm>
              <a:custGeom>
                <a:avLst/>
                <a:gdLst>
                  <a:gd name="T0" fmla="*/ 1 w 115"/>
                  <a:gd name="T1" fmla="*/ 2 h 80"/>
                  <a:gd name="T2" fmla="*/ 1 w 115"/>
                  <a:gd name="T3" fmla="*/ 2 h 80"/>
                  <a:gd name="T4" fmla="*/ 1 w 115"/>
                  <a:gd name="T5" fmla="*/ 0 h 80"/>
                  <a:gd name="T6" fmla="*/ 1 w 115"/>
                  <a:gd name="T7" fmla="*/ 2 h 80"/>
                  <a:gd name="T8" fmla="*/ 1 w 115"/>
                  <a:gd name="T9" fmla="*/ 2 h 80"/>
                  <a:gd name="T10" fmla="*/ 1 w 115"/>
                  <a:gd name="T11" fmla="*/ 2 h 80"/>
                  <a:gd name="T12" fmla="*/ 1 w 115"/>
                  <a:gd name="T13" fmla="*/ 2 h 80"/>
                  <a:gd name="T14" fmla="*/ 1 w 115"/>
                  <a:gd name="T15" fmla="*/ 2 h 80"/>
                  <a:gd name="T16" fmla="*/ 1 w 115"/>
                  <a:gd name="T17" fmla="*/ 2 h 80"/>
                  <a:gd name="T18" fmla="*/ 0 w 115"/>
                  <a:gd name="T19" fmla="*/ 2 h 80"/>
                  <a:gd name="T20" fmla="*/ 1 w 115"/>
                  <a:gd name="T21" fmla="*/ 2 h 80"/>
                  <a:gd name="T22" fmla="*/ 1 w 115"/>
                  <a:gd name="T23" fmla="*/ 2 h 80"/>
                  <a:gd name="T24" fmla="*/ 1 w 115"/>
                  <a:gd name="T25" fmla="*/ 2 h 80"/>
                  <a:gd name="T26" fmla="*/ 1 w 115"/>
                  <a:gd name="T27" fmla="*/ 2 h 80"/>
                  <a:gd name="T28" fmla="*/ 1 w 115"/>
                  <a:gd name="T29" fmla="*/ 2 h 80"/>
                  <a:gd name="T30" fmla="*/ 1 w 115"/>
                  <a:gd name="T31" fmla="*/ 2 h 80"/>
                  <a:gd name="T32" fmla="*/ 1 w 115"/>
                  <a:gd name="T33" fmla="*/ 2 h 80"/>
                  <a:gd name="T34" fmla="*/ 1 w 115"/>
                  <a:gd name="T35" fmla="*/ 2 h 80"/>
                  <a:gd name="T36" fmla="*/ 1 w 115"/>
                  <a:gd name="T37" fmla="*/ 2 h 80"/>
                  <a:gd name="T38" fmla="*/ 1 w 115"/>
                  <a:gd name="T39" fmla="*/ 2 h 80"/>
                  <a:gd name="T40" fmla="*/ 1 w 115"/>
                  <a:gd name="T41" fmla="*/ 2 h 8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5" h="80">
                    <a:moveTo>
                      <a:pt x="115" y="9"/>
                    </a:moveTo>
                    <a:lnTo>
                      <a:pt x="115" y="9"/>
                    </a:lnTo>
                    <a:lnTo>
                      <a:pt x="106" y="0"/>
                    </a:lnTo>
                    <a:lnTo>
                      <a:pt x="80" y="9"/>
                    </a:lnTo>
                    <a:lnTo>
                      <a:pt x="71" y="9"/>
                    </a:lnTo>
                    <a:lnTo>
                      <a:pt x="53" y="18"/>
                    </a:lnTo>
                    <a:lnTo>
                      <a:pt x="35" y="27"/>
                    </a:lnTo>
                    <a:lnTo>
                      <a:pt x="18" y="44"/>
                    </a:lnTo>
                    <a:lnTo>
                      <a:pt x="9" y="53"/>
                    </a:lnTo>
                    <a:lnTo>
                      <a:pt x="0" y="71"/>
                    </a:lnTo>
                    <a:lnTo>
                      <a:pt x="18" y="80"/>
                    </a:lnTo>
                    <a:lnTo>
                      <a:pt x="18" y="62"/>
                    </a:lnTo>
                    <a:lnTo>
                      <a:pt x="27" y="53"/>
                    </a:lnTo>
                    <a:lnTo>
                      <a:pt x="44" y="35"/>
                    </a:lnTo>
                    <a:lnTo>
                      <a:pt x="53" y="27"/>
                    </a:lnTo>
                    <a:lnTo>
                      <a:pt x="71" y="27"/>
                    </a:lnTo>
                    <a:lnTo>
                      <a:pt x="89" y="18"/>
                    </a:lnTo>
                    <a:lnTo>
                      <a:pt x="106" y="18"/>
                    </a:lnTo>
                    <a:lnTo>
                      <a:pt x="115" y="18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5" name="Freeform 45"/>
              <p:cNvSpPr>
                <a:spLocks/>
              </p:cNvSpPr>
              <p:nvPr/>
            </p:nvSpPr>
            <p:spPr bwMode="auto">
              <a:xfrm>
                <a:off x="2356" y="1447"/>
                <a:ext cx="31" cy="106"/>
              </a:xfrm>
              <a:custGeom>
                <a:avLst/>
                <a:gdLst>
                  <a:gd name="T0" fmla="*/ 1 w 44"/>
                  <a:gd name="T1" fmla="*/ 1 h 142"/>
                  <a:gd name="T2" fmla="*/ 1 w 44"/>
                  <a:gd name="T3" fmla="*/ 1 h 142"/>
                  <a:gd name="T4" fmla="*/ 1 w 44"/>
                  <a:gd name="T5" fmla="*/ 1 h 142"/>
                  <a:gd name="T6" fmla="*/ 1 w 44"/>
                  <a:gd name="T7" fmla="*/ 1 h 142"/>
                  <a:gd name="T8" fmla="*/ 1 w 44"/>
                  <a:gd name="T9" fmla="*/ 1 h 142"/>
                  <a:gd name="T10" fmla="*/ 1 w 44"/>
                  <a:gd name="T11" fmla="*/ 1 h 142"/>
                  <a:gd name="T12" fmla="*/ 1 w 44"/>
                  <a:gd name="T13" fmla="*/ 1 h 142"/>
                  <a:gd name="T14" fmla="*/ 1 w 44"/>
                  <a:gd name="T15" fmla="*/ 1 h 142"/>
                  <a:gd name="T16" fmla="*/ 1 w 44"/>
                  <a:gd name="T17" fmla="*/ 1 h 142"/>
                  <a:gd name="T18" fmla="*/ 0 w 44"/>
                  <a:gd name="T19" fmla="*/ 0 h 142"/>
                  <a:gd name="T20" fmla="*/ 0 w 44"/>
                  <a:gd name="T21" fmla="*/ 1 h 142"/>
                  <a:gd name="T22" fmla="*/ 1 w 44"/>
                  <a:gd name="T23" fmla="*/ 1 h 142"/>
                  <a:gd name="T24" fmla="*/ 1 w 44"/>
                  <a:gd name="T25" fmla="*/ 1 h 142"/>
                  <a:gd name="T26" fmla="*/ 1 w 44"/>
                  <a:gd name="T27" fmla="*/ 1 h 142"/>
                  <a:gd name="T28" fmla="*/ 1 w 44"/>
                  <a:gd name="T29" fmla="*/ 1 h 142"/>
                  <a:gd name="T30" fmla="*/ 1 w 44"/>
                  <a:gd name="T31" fmla="*/ 1 h 142"/>
                  <a:gd name="T32" fmla="*/ 1 w 44"/>
                  <a:gd name="T33" fmla="*/ 1 h 142"/>
                  <a:gd name="T34" fmla="*/ 1 w 44"/>
                  <a:gd name="T35" fmla="*/ 1 h 142"/>
                  <a:gd name="T36" fmla="*/ 1 w 44"/>
                  <a:gd name="T37" fmla="*/ 1 h 142"/>
                  <a:gd name="T38" fmla="*/ 1 w 44"/>
                  <a:gd name="T39" fmla="*/ 1 h 142"/>
                  <a:gd name="T40" fmla="*/ 1 w 44"/>
                  <a:gd name="T41" fmla="*/ 1 h 14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4" h="142">
                    <a:moveTo>
                      <a:pt x="18" y="142"/>
                    </a:moveTo>
                    <a:lnTo>
                      <a:pt x="18" y="142"/>
                    </a:lnTo>
                    <a:lnTo>
                      <a:pt x="27" y="124"/>
                    </a:lnTo>
                    <a:lnTo>
                      <a:pt x="36" y="97"/>
                    </a:lnTo>
                    <a:lnTo>
                      <a:pt x="36" y="80"/>
                    </a:lnTo>
                    <a:lnTo>
                      <a:pt x="44" y="62"/>
                    </a:lnTo>
                    <a:lnTo>
                      <a:pt x="36" y="35"/>
                    </a:lnTo>
                    <a:lnTo>
                      <a:pt x="36" y="18"/>
                    </a:lnTo>
                    <a:lnTo>
                      <a:pt x="18" y="9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9" y="18"/>
                    </a:lnTo>
                    <a:lnTo>
                      <a:pt x="18" y="26"/>
                    </a:lnTo>
                    <a:lnTo>
                      <a:pt x="27" y="44"/>
                    </a:lnTo>
                    <a:lnTo>
                      <a:pt x="27" y="62"/>
                    </a:lnTo>
                    <a:lnTo>
                      <a:pt x="27" y="80"/>
                    </a:lnTo>
                    <a:lnTo>
                      <a:pt x="18" y="97"/>
                    </a:lnTo>
                    <a:lnTo>
                      <a:pt x="18" y="115"/>
                    </a:lnTo>
                    <a:lnTo>
                      <a:pt x="9" y="133"/>
                    </a:lnTo>
                    <a:lnTo>
                      <a:pt x="18" y="1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6" name="Freeform 46"/>
              <p:cNvSpPr>
                <a:spLocks/>
              </p:cNvSpPr>
              <p:nvPr/>
            </p:nvSpPr>
            <p:spPr bwMode="auto">
              <a:xfrm>
                <a:off x="2288" y="1547"/>
                <a:ext cx="81" cy="119"/>
              </a:xfrm>
              <a:custGeom>
                <a:avLst/>
                <a:gdLst>
                  <a:gd name="T0" fmla="*/ 1 w 115"/>
                  <a:gd name="T1" fmla="*/ 2 h 159"/>
                  <a:gd name="T2" fmla="*/ 1 w 115"/>
                  <a:gd name="T3" fmla="*/ 2 h 159"/>
                  <a:gd name="T4" fmla="*/ 1 w 115"/>
                  <a:gd name="T5" fmla="*/ 1 h 159"/>
                  <a:gd name="T6" fmla="*/ 1 w 115"/>
                  <a:gd name="T7" fmla="*/ 1 h 159"/>
                  <a:gd name="T8" fmla="*/ 1 w 115"/>
                  <a:gd name="T9" fmla="*/ 1 h 159"/>
                  <a:gd name="T10" fmla="*/ 1 w 115"/>
                  <a:gd name="T11" fmla="*/ 1 h 159"/>
                  <a:gd name="T12" fmla="*/ 1 w 115"/>
                  <a:gd name="T13" fmla="*/ 1 h 159"/>
                  <a:gd name="T14" fmla="*/ 1 w 115"/>
                  <a:gd name="T15" fmla="*/ 1 h 159"/>
                  <a:gd name="T16" fmla="*/ 1 w 115"/>
                  <a:gd name="T17" fmla="*/ 1 h 159"/>
                  <a:gd name="T18" fmla="*/ 1 w 115"/>
                  <a:gd name="T19" fmla="*/ 1 h 159"/>
                  <a:gd name="T20" fmla="*/ 1 w 115"/>
                  <a:gd name="T21" fmla="*/ 0 h 159"/>
                  <a:gd name="T22" fmla="*/ 1 w 115"/>
                  <a:gd name="T23" fmla="*/ 1 h 159"/>
                  <a:gd name="T24" fmla="*/ 1 w 115"/>
                  <a:gd name="T25" fmla="*/ 1 h 159"/>
                  <a:gd name="T26" fmla="*/ 1 w 115"/>
                  <a:gd name="T27" fmla="*/ 1 h 159"/>
                  <a:gd name="T28" fmla="*/ 1 w 115"/>
                  <a:gd name="T29" fmla="*/ 1 h 159"/>
                  <a:gd name="T30" fmla="*/ 1 w 115"/>
                  <a:gd name="T31" fmla="*/ 1 h 159"/>
                  <a:gd name="T32" fmla="*/ 1 w 115"/>
                  <a:gd name="T33" fmla="*/ 1 h 159"/>
                  <a:gd name="T34" fmla="*/ 1 w 115"/>
                  <a:gd name="T35" fmla="*/ 1 h 159"/>
                  <a:gd name="T36" fmla="*/ 0 w 115"/>
                  <a:gd name="T37" fmla="*/ 1 h 159"/>
                  <a:gd name="T38" fmla="*/ 0 w 115"/>
                  <a:gd name="T39" fmla="*/ 1 h 159"/>
                  <a:gd name="T40" fmla="*/ 1 w 115"/>
                  <a:gd name="T41" fmla="*/ 2 h 1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5" h="159">
                    <a:moveTo>
                      <a:pt x="9" y="159"/>
                    </a:moveTo>
                    <a:lnTo>
                      <a:pt x="9" y="159"/>
                    </a:lnTo>
                    <a:lnTo>
                      <a:pt x="26" y="142"/>
                    </a:lnTo>
                    <a:lnTo>
                      <a:pt x="44" y="124"/>
                    </a:lnTo>
                    <a:lnTo>
                      <a:pt x="53" y="106"/>
                    </a:lnTo>
                    <a:lnTo>
                      <a:pt x="62" y="88"/>
                    </a:lnTo>
                    <a:lnTo>
                      <a:pt x="79" y="62"/>
                    </a:lnTo>
                    <a:lnTo>
                      <a:pt x="88" y="44"/>
                    </a:lnTo>
                    <a:lnTo>
                      <a:pt x="106" y="26"/>
                    </a:lnTo>
                    <a:lnTo>
                      <a:pt x="115" y="9"/>
                    </a:lnTo>
                    <a:lnTo>
                      <a:pt x="106" y="0"/>
                    </a:lnTo>
                    <a:lnTo>
                      <a:pt x="88" y="18"/>
                    </a:lnTo>
                    <a:lnTo>
                      <a:pt x="79" y="44"/>
                    </a:lnTo>
                    <a:lnTo>
                      <a:pt x="71" y="62"/>
                    </a:lnTo>
                    <a:lnTo>
                      <a:pt x="53" y="80"/>
                    </a:lnTo>
                    <a:lnTo>
                      <a:pt x="44" y="97"/>
                    </a:lnTo>
                    <a:lnTo>
                      <a:pt x="26" y="115"/>
                    </a:lnTo>
                    <a:lnTo>
                      <a:pt x="17" y="133"/>
                    </a:lnTo>
                    <a:lnTo>
                      <a:pt x="0" y="150"/>
                    </a:lnTo>
                    <a:lnTo>
                      <a:pt x="9" y="1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Freeform 47"/>
              <p:cNvSpPr>
                <a:spLocks/>
              </p:cNvSpPr>
              <p:nvPr/>
            </p:nvSpPr>
            <p:spPr bwMode="auto">
              <a:xfrm>
                <a:off x="2269" y="1653"/>
                <a:ext cx="26" cy="13"/>
              </a:xfrm>
              <a:custGeom>
                <a:avLst/>
                <a:gdLst>
                  <a:gd name="T0" fmla="*/ 0 w 36"/>
                  <a:gd name="T1" fmla="*/ 2 h 17"/>
                  <a:gd name="T2" fmla="*/ 0 w 36"/>
                  <a:gd name="T3" fmla="*/ 2 h 17"/>
                  <a:gd name="T4" fmla="*/ 1 w 36"/>
                  <a:gd name="T5" fmla="*/ 2 h 17"/>
                  <a:gd name="T6" fmla="*/ 1 w 36"/>
                  <a:gd name="T7" fmla="*/ 2 h 17"/>
                  <a:gd name="T8" fmla="*/ 1 w 36"/>
                  <a:gd name="T9" fmla="*/ 2 h 17"/>
                  <a:gd name="T10" fmla="*/ 1 w 36"/>
                  <a:gd name="T11" fmla="*/ 2 h 17"/>
                  <a:gd name="T12" fmla="*/ 1 w 36"/>
                  <a:gd name="T13" fmla="*/ 2 h 17"/>
                  <a:gd name="T14" fmla="*/ 1 w 36"/>
                  <a:gd name="T15" fmla="*/ 2 h 17"/>
                  <a:gd name="T16" fmla="*/ 1 w 36"/>
                  <a:gd name="T17" fmla="*/ 2 h 17"/>
                  <a:gd name="T18" fmla="*/ 1 w 36"/>
                  <a:gd name="T19" fmla="*/ 0 h 17"/>
                  <a:gd name="T20" fmla="*/ 1 w 36"/>
                  <a:gd name="T21" fmla="*/ 0 h 17"/>
                  <a:gd name="T22" fmla="*/ 1 w 36"/>
                  <a:gd name="T23" fmla="*/ 0 h 17"/>
                  <a:gd name="T24" fmla="*/ 0 w 36"/>
                  <a:gd name="T25" fmla="*/ 2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6" h="17">
                    <a:moveTo>
                      <a:pt x="0" y="8"/>
                    </a:moveTo>
                    <a:lnTo>
                      <a:pt x="0" y="8"/>
                    </a:lnTo>
                    <a:lnTo>
                      <a:pt x="9" y="17"/>
                    </a:lnTo>
                    <a:lnTo>
                      <a:pt x="18" y="17"/>
                    </a:lnTo>
                    <a:lnTo>
                      <a:pt x="27" y="17"/>
                    </a:lnTo>
                    <a:lnTo>
                      <a:pt x="36" y="17"/>
                    </a:lnTo>
                    <a:lnTo>
                      <a:pt x="27" y="8"/>
                    </a:lnTo>
                    <a:lnTo>
                      <a:pt x="18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Freeform 48"/>
              <p:cNvSpPr>
                <a:spLocks/>
              </p:cNvSpPr>
              <p:nvPr/>
            </p:nvSpPr>
            <p:spPr bwMode="auto">
              <a:xfrm>
                <a:off x="2282" y="1626"/>
                <a:ext cx="205" cy="114"/>
              </a:xfrm>
              <a:custGeom>
                <a:avLst/>
                <a:gdLst>
                  <a:gd name="T0" fmla="*/ 1 w 292"/>
                  <a:gd name="T1" fmla="*/ 2 h 151"/>
                  <a:gd name="T2" fmla="*/ 1 w 292"/>
                  <a:gd name="T3" fmla="*/ 2 h 151"/>
                  <a:gd name="T4" fmla="*/ 1 w 292"/>
                  <a:gd name="T5" fmla="*/ 2 h 151"/>
                  <a:gd name="T6" fmla="*/ 1 w 292"/>
                  <a:gd name="T7" fmla="*/ 2 h 151"/>
                  <a:gd name="T8" fmla="*/ 1 w 292"/>
                  <a:gd name="T9" fmla="*/ 2 h 151"/>
                  <a:gd name="T10" fmla="*/ 1 w 292"/>
                  <a:gd name="T11" fmla="*/ 0 h 151"/>
                  <a:gd name="T12" fmla="*/ 1 w 292"/>
                  <a:gd name="T13" fmla="*/ 0 h 151"/>
                  <a:gd name="T14" fmla="*/ 1 w 292"/>
                  <a:gd name="T15" fmla="*/ 0 h 151"/>
                  <a:gd name="T16" fmla="*/ 1 w 292"/>
                  <a:gd name="T17" fmla="*/ 0 h 151"/>
                  <a:gd name="T18" fmla="*/ 1 w 292"/>
                  <a:gd name="T19" fmla="*/ 0 h 151"/>
                  <a:gd name="T20" fmla="*/ 1 w 292"/>
                  <a:gd name="T21" fmla="*/ 0 h 151"/>
                  <a:gd name="T22" fmla="*/ 1 w 292"/>
                  <a:gd name="T23" fmla="*/ 0 h 151"/>
                  <a:gd name="T24" fmla="*/ 1 w 292"/>
                  <a:gd name="T25" fmla="*/ 0 h 151"/>
                  <a:gd name="T26" fmla="*/ 1 w 292"/>
                  <a:gd name="T27" fmla="*/ 0 h 151"/>
                  <a:gd name="T28" fmla="*/ 1 w 292"/>
                  <a:gd name="T29" fmla="*/ 0 h 151"/>
                  <a:gd name="T30" fmla="*/ 1 w 292"/>
                  <a:gd name="T31" fmla="*/ 2 h 151"/>
                  <a:gd name="T32" fmla="*/ 1 w 292"/>
                  <a:gd name="T33" fmla="*/ 2 h 151"/>
                  <a:gd name="T34" fmla="*/ 1 w 292"/>
                  <a:gd name="T35" fmla="*/ 2 h 151"/>
                  <a:gd name="T36" fmla="*/ 1 w 292"/>
                  <a:gd name="T37" fmla="*/ 2 h 151"/>
                  <a:gd name="T38" fmla="*/ 1 w 292"/>
                  <a:gd name="T39" fmla="*/ 2 h 151"/>
                  <a:gd name="T40" fmla="*/ 1 w 292"/>
                  <a:gd name="T41" fmla="*/ 2 h 151"/>
                  <a:gd name="T42" fmla="*/ 1 w 292"/>
                  <a:gd name="T43" fmla="*/ 2 h 151"/>
                  <a:gd name="T44" fmla="*/ 1 w 292"/>
                  <a:gd name="T45" fmla="*/ 2 h 151"/>
                  <a:gd name="T46" fmla="*/ 1 w 292"/>
                  <a:gd name="T47" fmla="*/ 2 h 151"/>
                  <a:gd name="T48" fmla="*/ 1 w 292"/>
                  <a:gd name="T49" fmla="*/ 2 h 151"/>
                  <a:gd name="T50" fmla="*/ 1 w 292"/>
                  <a:gd name="T51" fmla="*/ 2 h 151"/>
                  <a:gd name="T52" fmla="*/ 1 w 292"/>
                  <a:gd name="T53" fmla="*/ 2 h 151"/>
                  <a:gd name="T54" fmla="*/ 1 w 292"/>
                  <a:gd name="T55" fmla="*/ 2 h 151"/>
                  <a:gd name="T56" fmla="*/ 1 w 292"/>
                  <a:gd name="T57" fmla="*/ 2 h 151"/>
                  <a:gd name="T58" fmla="*/ 1 w 292"/>
                  <a:gd name="T59" fmla="*/ 2 h 151"/>
                  <a:gd name="T60" fmla="*/ 1 w 292"/>
                  <a:gd name="T61" fmla="*/ 2 h 151"/>
                  <a:gd name="T62" fmla="*/ 1 w 292"/>
                  <a:gd name="T63" fmla="*/ 2 h 151"/>
                  <a:gd name="T64" fmla="*/ 1 w 292"/>
                  <a:gd name="T65" fmla="*/ 2 h 151"/>
                  <a:gd name="T66" fmla="*/ 1 w 292"/>
                  <a:gd name="T67" fmla="*/ 2 h 151"/>
                  <a:gd name="T68" fmla="*/ 1 w 292"/>
                  <a:gd name="T69" fmla="*/ 2 h 151"/>
                  <a:gd name="T70" fmla="*/ 1 w 292"/>
                  <a:gd name="T71" fmla="*/ 2 h 151"/>
                  <a:gd name="T72" fmla="*/ 1 w 292"/>
                  <a:gd name="T73" fmla="*/ 2 h 151"/>
                  <a:gd name="T74" fmla="*/ 1 w 292"/>
                  <a:gd name="T75" fmla="*/ 2 h 151"/>
                  <a:gd name="T76" fmla="*/ 1 w 292"/>
                  <a:gd name="T77" fmla="*/ 2 h 151"/>
                  <a:gd name="T78" fmla="*/ 1 w 292"/>
                  <a:gd name="T79" fmla="*/ 2 h 151"/>
                  <a:gd name="T80" fmla="*/ 0 w 292"/>
                  <a:gd name="T81" fmla="*/ 2 h 151"/>
                  <a:gd name="T82" fmla="*/ 0 w 292"/>
                  <a:gd name="T83" fmla="*/ 2 h 151"/>
                  <a:gd name="T84" fmla="*/ 0 w 292"/>
                  <a:gd name="T85" fmla="*/ 2 h 151"/>
                  <a:gd name="T86" fmla="*/ 0 w 292"/>
                  <a:gd name="T87" fmla="*/ 2 h 151"/>
                  <a:gd name="T88" fmla="*/ 1 w 292"/>
                  <a:gd name="T89" fmla="*/ 2 h 15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92" h="151">
                    <a:moveTo>
                      <a:pt x="9" y="18"/>
                    </a:moveTo>
                    <a:lnTo>
                      <a:pt x="18" y="9"/>
                    </a:lnTo>
                    <a:lnTo>
                      <a:pt x="26" y="9"/>
                    </a:lnTo>
                    <a:lnTo>
                      <a:pt x="44" y="9"/>
                    </a:lnTo>
                    <a:lnTo>
                      <a:pt x="53" y="9"/>
                    </a:lnTo>
                    <a:lnTo>
                      <a:pt x="71" y="0"/>
                    </a:lnTo>
                    <a:lnTo>
                      <a:pt x="80" y="0"/>
                    </a:lnTo>
                    <a:lnTo>
                      <a:pt x="97" y="0"/>
                    </a:lnTo>
                    <a:lnTo>
                      <a:pt x="106" y="0"/>
                    </a:lnTo>
                    <a:lnTo>
                      <a:pt x="124" y="0"/>
                    </a:lnTo>
                    <a:lnTo>
                      <a:pt x="133" y="0"/>
                    </a:lnTo>
                    <a:lnTo>
                      <a:pt x="150" y="0"/>
                    </a:lnTo>
                    <a:lnTo>
                      <a:pt x="159" y="0"/>
                    </a:lnTo>
                    <a:lnTo>
                      <a:pt x="177" y="0"/>
                    </a:lnTo>
                    <a:lnTo>
                      <a:pt x="186" y="0"/>
                    </a:lnTo>
                    <a:lnTo>
                      <a:pt x="203" y="9"/>
                    </a:lnTo>
                    <a:lnTo>
                      <a:pt x="212" y="9"/>
                    </a:lnTo>
                    <a:lnTo>
                      <a:pt x="239" y="18"/>
                    </a:lnTo>
                    <a:lnTo>
                      <a:pt x="248" y="27"/>
                    </a:lnTo>
                    <a:lnTo>
                      <a:pt x="265" y="36"/>
                    </a:lnTo>
                    <a:lnTo>
                      <a:pt x="274" y="53"/>
                    </a:lnTo>
                    <a:lnTo>
                      <a:pt x="283" y="62"/>
                    </a:lnTo>
                    <a:lnTo>
                      <a:pt x="283" y="80"/>
                    </a:lnTo>
                    <a:lnTo>
                      <a:pt x="292" y="98"/>
                    </a:lnTo>
                    <a:lnTo>
                      <a:pt x="283" y="115"/>
                    </a:lnTo>
                    <a:lnTo>
                      <a:pt x="283" y="133"/>
                    </a:lnTo>
                    <a:lnTo>
                      <a:pt x="265" y="142"/>
                    </a:lnTo>
                    <a:lnTo>
                      <a:pt x="257" y="151"/>
                    </a:lnTo>
                    <a:lnTo>
                      <a:pt x="239" y="151"/>
                    </a:lnTo>
                    <a:lnTo>
                      <a:pt x="212" y="151"/>
                    </a:lnTo>
                    <a:lnTo>
                      <a:pt x="195" y="142"/>
                    </a:lnTo>
                    <a:lnTo>
                      <a:pt x="168" y="142"/>
                    </a:lnTo>
                    <a:lnTo>
                      <a:pt x="150" y="133"/>
                    </a:lnTo>
                    <a:lnTo>
                      <a:pt x="133" y="124"/>
                    </a:lnTo>
                    <a:lnTo>
                      <a:pt x="115" y="106"/>
                    </a:lnTo>
                    <a:lnTo>
                      <a:pt x="97" y="98"/>
                    </a:lnTo>
                    <a:lnTo>
                      <a:pt x="71" y="89"/>
                    </a:lnTo>
                    <a:lnTo>
                      <a:pt x="53" y="80"/>
                    </a:lnTo>
                    <a:lnTo>
                      <a:pt x="35" y="62"/>
                    </a:lnTo>
                    <a:lnTo>
                      <a:pt x="18" y="53"/>
                    </a:lnTo>
                    <a:lnTo>
                      <a:pt x="0" y="36"/>
                    </a:lnTo>
                    <a:lnTo>
                      <a:pt x="0" y="27"/>
                    </a:lnTo>
                    <a:lnTo>
                      <a:pt x="0" y="18"/>
                    </a:lnTo>
                    <a:lnTo>
                      <a:pt x="9" y="18"/>
                    </a:lnTo>
                    <a:close/>
                  </a:path>
                </a:pathLst>
              </a:custGeom>
              <a:solidFill>
                <a:srgbClr val="CC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Freeform 49"/>
              <p:cNvSpPr>
                <a:spLocks/>
              </p:cNvSpPr>
              <p:nvPr/>
            </p:nvSpPr>
            <p:spPr bwMode="auto">
              <a:xfrm>
                <a:off x="2282" y="1620"/>
                <a:ext cx="155" cy="20"/>
              </a:xfrm>
              <a:custGeom>
                <a:avLst/>
                <a:gdLst>
                  <a:gd name="T0" fmla="*/ 1 w 221"/>
                  <a:gd name="T1" fmla="*/ 1 h 27"/>
                  <a:gd name="T2" fmla="*/ 1 w 221"/>
                  <a:gd name="T3" fmla="*/ 1 h 27"/>
                  <a:gd name="T4" fmla="*/ 1 w 221"/>
                  <a:gd name="T5" fmla="*/ 1 h 27"/>
                  <a:gd name="T6" fmla="*/ 1 w 221"/>
                  <a:gd name="T7" fmla="*/ 1 h 27"/>
                  <a:gd name="T8" fmla="*/ 1 w 221"/>
                  <a:gd name="T9" fmla="*/ 1 h 27"/>
                  <a:gd name="T10" fmla="*/ 1 w 221"/>
                  <a:gd name="T11" fmla="*/ 0 h 27"/>
                  <a:gd name="T12" fmla="*/ 1 w 221"/>
                  <a:gd name="T13" fmla="*/ 0 h 27"/>
                  <a:gd name="T14" fmla="*/ 1 w 221"/>
                  <a:gd name="T15" fmla="*/ 0 h 27"/>
                  <a:gd name="T16" fmla="*/ 1 w 221"/>
                  <a:gd name="T17" fmla="*/ 0 h 27"/>
                  <a:gd name="T18" fmla="*/ 1 w 221"/>
                  <a:gd name="T19" fmla="*/ 0 h 27"/>
                  <a:gd name="T20" fmla="*/ 1 w 221"/>
                  <a:gd name="T21" fmla="*/ 0 h 27"/>
                  <a:gd name="T22" fmla="*/ 1 w 221"/>
                  <a:gd name="T23" fmla="*/ 1 h 27"/>
                  <a:gd name="T24" fmla="*/ 1 w 221"/>
                  <a:gd name="T25" fmla="*/ 1 h 27"/>
                  <a:gd name="T26" fmla="*/ 1 w 221"/>
                  <a:gd name="T27" fmla="*/ 1 h 27"/>
                  <a:gd name="T28" fmla="*/ 1 w 221"/>
                  <a:gd name="T29" fmla="*/ 1 h 27"/>
                  <a:gd name="T30" fmla="*/ 1 w 221"/>
                  <a:gd name="T31" fmla="*/ 1 h 27"/>
                  <a:gd name="T32" fmla="*/ 1 w 221"/>
                  <a:gd name="T33" fmla="*/ 1 h 27"/>
                  <a:gd name="T34" fmla="*/ 0 w 221"/>
                  <a:gd name="T35" fmla="*/ 1 h 27"/>
                  <a:gd name="T36" fmla="*/ 1 w 221"/>
                  <a:gd name="T37" fmla="*/ 1 h 27"/>
                  <a:gd name="T38" fmla="*/ 1 w 221"/>
                  <a:gd name="T39" fmla="*/ 1 h 27"/>
                  <a:gd name="T40" fmla="*/ 1 w 221"/>
                  <a:gd name="T41" fmla="*/ 1 h 27"/>
                  <a:gd name="T42" fmla="*/ 1 w 221"/>
                  <a:gd name="T43" fmla="*/ 1 h 27"/>
                  <a:gd name="T44" fmla="*/ 1 w 221"/>
                  <a:gd name="T45" fmla="*/ 1 h 27"/>
                  <a:gd name="T46" fmla="*/ 1 w 221"/>
                  <a:gd name="T47" fmla="*/ 1 h 27"/>
                  <a:gd name="T48" fmla="*/ 1 w 221"/>
                  <a:gd name="T49" fmla="*/ 1 h 27"/>
                  <a:gd name="T50" fmla="*/ 1 w 221"/>
                  <a:gd name="T51" fmla="*/ 1 h 27"/>
                  <a:gd name="T52" fmla="*/ 1 w 221"/>
                  <a:gd name="T53" fmla="*/ 1 h 27"/>
                  <a:gd name="T54" fmla="*/ 1 w 221"/>
                  <a:gd name="T55" fmla="*/ 1 h 27"/>
                  <a:gd name="T56" fmla="*/ 1 w 221"/>
                  <a:gd name="T57" fmla="*/ 1 h 27"/>
                  <a:gd name="T58" fmla="*/ 1 w 221"/>
                  <a:gd name="T59" fmla="*/ 1 h 27"/>
                  <a:gd name="T60" fmla="*/ 1 w 221"/>
                  <a:gd name="T61" fmla="*/ 1 h 27"/>
                  <a:gd name="T62" fmla="*/ 1 w 221"/>
                  <a:gd name="T63" fmla="*/ 1 h 27"/>
                  <a:gd name="T64" fmla="*/ 1 w 221"/>
                  <a:gd name="T65" fmla="*/ 1 h 27"/>
                  <a:gd name="T66" fmla="*/ 1 w 221"/>
                  <a:gd name="T67" fmla="*/ 1 h 27"/>
                  <a:gd name="T68" fmla="*/ 1 w 221"/>
                  <a:gd name="T69" fmla="*/ 1 h 27"/>
                  <a:gd name="T70" fmla="*/ 1 w 221"/>
                  <a:gd name="T71" fmla="*/ 1 h 27"/>
                  <a:gd name="T72" fmla="*/ 1 w 221"/>
                  <a:gd name="T73" fmla="*/ 1 h 2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21" h="27">
                    <a:moveTo>
                      <a:pt x="221" y="9"/>
                    </a:moveTo>
                    <a:lnTo>
                      <a:pt x="221" y="9"/>
                    </a:lnTo>
                    <a:lnTo>
                      <a:pt x="203" y="9"/>
                    </a:lnTo>
                    <a:lnTo>
                      <a:pt x="186" y="9"/>
                    </a:lnTo>
                    <a:lnTo>
                      <a:pt x="177" y="9"/>
                    </a:lnTo>
                    <a:lnTo>
                      <a:pt x="159" y="0"/>
                    </a:lnTo>
                    <a:lnTo>
                      <a:pt x="150" y="0"/>
                    </a:lnTo>
                    <a:lnTo>
                      <a:pt x="133" y="0"/>
                    </a:lnTo>
                    <a:lnTo>
                      <a:pt x="124" y="0"/>
                    </a:lnTo>
                    <a:lnTo>
                      <a:pt x="106" y="0"/>
                    </a:lnTo>
                    <a:lnTo>
                      <a:pt x="97" y="0"/>
                    </a:lnTo>
                    <a:lnTo>
                      <a:pt x="80" y="9"/>
                    </a:lnTo>
                    <a:lnTo>
                      <a:pt x="71" y="9"/>
                    </a:lnTo>
                    <a:lnTo>
                      <a:pt x="53" y="9"/>
                    </a:lnTo>
                    <a:lnTo>
                      <a:pt x="44" y="9"/>
                    </a:lnTo>
                    <a:lnTo>
                      <a:pt x="26" y="9"/>
                    </a:lnTo>
                    <a:lnTo>
                      <a:pt x="18" y="18"/>
                    </a:lnTo>
                    <a:lnTo>
                      <a:pt x="0" y="18"/>
                    </a:lnTo>
                    <a:lnTo>
                      <a:pt x="9" y="27"/>
                    </a:lnTo>
                    <a:lnTo>
                      <a:pt x="18" y="27"/>
                    </a:lnTo>
                    <a:lnTo>
                      <a:pt x="35" y="27"/>
                    </a:lnTo>
                    <a:lnTo>
                      <a:pt x="44" y="27"/>
                    </a:lnTo>
                    <a:lnTo>
                      <a:pt x="62" y="18"/>
                    </a:lnTo>
                    <a:lnTo>
                      <a:pt x="71" y="18"/>
                    </a:lnTo>
                    <a:lnTo>
                      <a:pt x="80" y="18"/>
                    </a:lnTo>
                    <a:lnTo>
                      <a:pt x="97" y="18"/>
                    </a:lnTo>
                    <a:lnTo>
                      <a:pt x="106" y="18"/>
                    </a:lnTo>
                    <a:lnTo>
                      <a:pt x="124" y="18"/>
                    </a:lnTo>
                    <a:lnTo>
                      <a:pt x="133" y="18"/>
                    </a:lnTo>
                    <a:lnTo>
                      <a:pt x="150" y="18"/>
                    </a:lnTo>
                    <a:lnTo>
                      <a:pt x="159" y="18"/>
                    </a:lnTo>
                    <a:lnTo>
                      <a:pt x="177" y="18"/>
                    </a:lnTo>
                    <a:lnTo>
                      <a:pt x="186" y="18"/>
                    </a:lnTo>
                    <a:lnTo>
                      <a:pt x="203" y="18"/>
                    </a:lnTo>
                    <a:lnTo>
                      <a:pt x="212" y="27"/>
                    </a:lnTo>
                    <a:lnTo>
                      <a:pt x="221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Freeform 50"/>
              <p:cNvSpPr>
                <a:spLocks/>
              </p:cNvSpPr>
              <p:nvPr/>
            </p:nvSpPr>
            <p:spPr bwMode="auto">
              <a:xfrm>
                <a:off x="2431" y="1626"/>
                <a:ext cx="56" cy="87"/>
              </a:xfrm>
              <a:custGeom>
                <a:avLst/>
                <a:gdLst>
                  <a:gd name="T0" fmla="*/ 1 w 80"/>
                  <a:gd name="T1" fmla="*/ 2 h 115"/>
                  <a:gd name="T2" fmla="*/ 1 w 80"/>
                  <a:gd name="T3" fmla="*/ 2 h 115"/>
                  <a:gd name="T4" fmla="*/ 1 w 80"/>
                  <a:gd name="T5" fmla="*/ 2 h 115"/>
                  <a:gd name="T6" fmla="*/ 1 w 80"/>
                  <a:gd name="T7" fmla="*/ 2 h 115"/>
                  <a:gd name="T8" fmla="*/ 1 w 80"/>
                  <a:gd name="T9" fmla="*/ 2 h 115"/>
                  <a:gd name="T10" fmla="*/ 1 w 80"/>
                  <a:gd name="T11" fmla="*/ 2 h 115"/>
                  <a:gd name="T12" fmla="*/ 1 w 80"/>
                  <a:gd name="T13" fmla="*/ 2 h 115"/>
                  <a:gd name="T14" fmla="*/ 1 w 80"/>
                  <a:gd name="T15" fmla="*/ 2 h 115"/>
                  <a:gd name="T16" fmla="*/ 1 w 80"/>
                  <a:gd name="T17" fmla="*/ 2 h 115"/>
                  <a:gd name="T18" fmla="*/ 1 w 80"/>
                  <a:gd name="T19" fmla="*/ 0 h 115"/>
                  <a:gd name="T20" fmla="*/ 0 w 80"/>
                  <a:gd name="T21" fmla="*/ 2 h 115"/>
                  <a:gd name="T22" fmla="*/ 1 w 80"/>
                  <a:gd name="T23" fmla="*/ 2 h 115"/>
                  <a:gd name="T24" fmla="*/ 1 w 80"/>
                  <a:gd name="T25" fmla="*/ 2 h 115"/>
                  <a:gd name="T26" fmla="*/ 1 w 80"/>
                  <a:gd name="T27" fmla="*/ 2 h 115"/>
                  <a:gd name="T28" fmla="*/ 1 w 80"/>
                  <a:gd name="T29" fmla="*/ 2 h 115"/>
                  <a:gd name="T30" fmla="*/ 1 w 80"/>
                  <a:gd name="T31" fmla="*/ 2 h 115"/>
                  <a:gd name="T32" fmla="*/ 1 w 80"/>
                  <a:gd name="T33" fmla="*/ 2 h 115"/>
                  <a:gd name="T34" fmla="*/ 1 w 80"/>
                  <a:gd name="T35" fmla="*/ 2 h 115"/>
                  <a:gd name="T36" fmla="*/ 1 w 80"/>
                  <a:gd name="T37" fmla="*/ 2 h 115"/>
                  <a:gd name="T38" fmla="*/ 1 w 80"/>
                  <a:gd name="T39" fmla="*/ 2 h 115"/>
                  <a:gd name="T40" fmla="*/ 1 w 80"/>
                  <a:gd name="T41" fmla="*/ 2 h 1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0" h="115">
                    <a:moveTo>
                      <a:pt x="80" y="115"/>
                    </a:moveTo>
                    <a:lnTo>
                      <a:pt x="80" y="115"/>
                    </a:lnTo>
                    <a:lnTo>
                      <a:pt x="80" y="98"/>
                    </a:lnTo>
                    <a:lnTo>
                      <a:pt x="80" y="80"/>
                    </a:lnTo>
                    <a:lnTo>
                      <a:pt x="71" y="62"/>
                    </a:lnTo>
                    <a:lnTo>
                      <a:pt x="62" y="44"/>
                    </a:lnTo>
                    <a:lnTo>
                      <a:pt x="53" y="36"/>
                    </a:lnTo>
                    <a:lnTo>
                      <a:pt x="45" y="18"/>
                    </a:lnTo>
                    <a:lnTo>
                      <a:pt x="27" y="9"/>
                    </a:lnTo>
                    <a:lnTo>
                      <a:pt x="9" y="0"/>
                    </a:lnTo>
                    <a:lnTo>
                      <a:pt x="0" y="18"/>
                    </a:lnTo>
                    <a:lnTo>
                      <a:pt x="18" y="18"/>
                    </a:lnTo>
                    <a:lnTo>
                      <a:pt x="36" y="27"/>
                    </a:lnTo>
                    <a:lnTo>
                      <a:pt x="45" y="44"/>
                    </a:lnTo>
                    <a:lnTo>
                      <a:pt x="53" y="53"/>
                    </a:lnTo>
                    <a:lnTo>
                      <a:pt x="62" y="71"/>
                    </a:lnTo>
                    <a:lnTo>
                      <a:pt x="62" y="80"/>
                    </a:lnTo>
                    <a:lnTo>
                      <a:pt x="71" y="98"/>
                    </a:lnTo>
                    <a:lnTo>
                      <a:pt x="71" y="115"/>
                    </a:lnTo>
                    <a:lnTo>
                      <a:pt x="80" y="1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Freeform 51"/>
              <p:cNvSpPr>
                <a:spLocks/>
              </p:cNvSpPr>
              <p:nvPr/>
            </p:nvSpPr>
            <p:spPr bwMode="auto">
              <a:xfrm>
                <a:off x="2387" y="1713"/>
                <a:ext cx="100" cy="34"/>
              </a:xfrm>
              <a:custGeom>
                <a:avLst/>
                <a:gdLst>
                  <a:gd name="T0" fmla="*/ 0 w 142"/>
                  <a:gd name="T1" fmla="*/ 2 h 45"/>
                  <a:gd name="T2" fmla="*/ 0 w 142"/>
                  <a:gd name="T3" fmla="*/ 2 h 45"/>
                  <a:gd name="T4" fmla="*/ 1 w 142"/>
                  <a:gd name="T5" fmla="*/ 2 h 45"/>
                  <a:gd name="T6" fmla="*/ 1 w 142"/>
                  <a:gd name="T7" fmla="*/ 2 h 45"/>
                  <a:gd name="T8" fmla="*/ 1 w 142"/>
                  <a:gd name="T9" fmla="*/ 2 h 45"/>
                  <a:gd name="T10" fmla="*/ 1 w 142"/>
                  <a:gd name="T11" fmla="*/ 2 h 45"/>
                  <a:gd name="T12" fmla="*/ 1 w 142"/>
                  <a:gd name="T13" fmla="*/ 2 h 45"/>
                  <a:gd name="T14" fmla="*/ 1 w 142"/>
                  <a:gd name="T15" fmla="*/ 2 h 45"/>
                  <a:gd name="T16" fmla="*/ 1 w 142"/>
                  <a:gd name="T17" fmla="*/ 2 h 45"/>
                  <a:gd name="T18" fmla="*/ 1 w 142"/>
                  <a:gd name="T19" fmla="*/ 0 h 45"/>
                  <a:gd name="T20" fmla="*/ 1 w 142"/>
                  <a:gd name="T21" fmla="*/ 0 h 45"/>
                  <a:gd name="T22" fmla="*/ 1 w 142"/>
                  <a:gd name="T23" fmla="*/ 2 h 45"/>
                  <a:gd name="T24" fmla="*/ 1 w 142"/>
                  <a:gd name="T25" fmla="*/ 2 h 45"/>
                  <a:gd name="T26" fmla="*/ 1 w 142"/>
                  <a:gd name="T27" fmla="*/ 2 h 45"/>
                  <a:gd name="T28" fmla="*/ 1 w 142"/>
                  <a:gd name="T29" fmla="*/ 2 h 45"/>
                  <a:gd name="T30" fmla="*/ 1 w 142"/>
                  <a:gd name="T31" fmla="*/ 2 h 45"/>
                  <a:gd name="T32" fmla="*/ 1 w 142"/>
                  <a:gd name="T33" fmla="*/ 2 h 45"/>
                  <a:gd name="T34" fmla="*/ 1 w 142"/>
                  <a:gd name="T35" fmla="*/ 2 h 45"/>
                  <a:gd name="T36" fmla="*/ 1 w 142"/>
                  <a:gd name="T37" fmla="*/ 2 h 45"/>
                  <a:gd name="T38" fmla="*/ 1 w 142"/>
                  <a:gd name="T39" fmla="*/ 2 h 45"/>
                  <a:gd name="T40" fmla="*/ 0 w 142"/>
                  <a:gd name="T41" fmla="*/ 2 h 4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42" h="45">
                    <a:moveTo>
                      <a:pt x="0" y="18"/>
                    </a:moveTo>
                    <a:lnTo>
                      <a:pt x="0" y="18"/>
                    </a:lnTo>
                    <a:lnTo>
                      <a:pt x="18" y="27"/>
                    </a:lnTo>
                    <a:lnTo>
                      <a:pt x="45" y="36"/>
                    </a:lnTo>
                    <a:lnTo>
                      <a:pt x="62" y="36"/>
                    </a:lnTo>
                    <a:lnTo>
                      <a:pt x="89" y="45"/>
                    </a:lnTo>
                    <a:lnTo>
                      <a:pt x="107" y="36"/>
                    </a:lnTo>
                    <a:lnTo>
                      <a:pt x="124" y="27"/>
                    </a:lnTo>
                    <a:lnTo>
                      <a:pt x="133" y="18"/>
                    </a:lnTo>
                    <a:lnTo>
                      <a:pt x="142" y="0"/>
                    </a:lnTo>
                    <a:lnTo>
                      <a:pt x="133" y="0"/>
                    </a:lnTo>
                    <a:lnTo>
                      <a:pt x="124" y="9"/>
                    </a:lnTo>
                    <a:lnTo>
                      <a:pt x="115" y="18"/>
                    </a:lnTo>
                    <a:lnTo>
                      <a:pt x="98" y="27"/>
                    </a:lnTo>
                    <a:lnTo>
                      <a:pt x="89" y="27"/>
                    </a:lnTo>
                    <a:lnTo>
                      <a:pt x="62" y="27"/>
                    </a:lnTo>
                    <a:lnTo>
                      <a:pt x="45" y="27"/>
                    </a:lnTo>
                    <a:lnTo>
                      <a:pt x="27" y="18"/>
                    </a:lnTo>
                    <a:lnTo>
                      <a:pt x="9" y="9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2" name="Freeform 52"/>
              <p:cNvSpPr>
                <a:spLocks/>
              </p:cNvSpPr>
              <p:nvPr/>
            </p:nvSpPr>
            <p:spPr bwMode="auto">
              <a:xfrm>
                <a:off x="2276" y="1647"/>
                <a:ext cx="118" cy="79"/>
              </a:xfrm>
              <a:custGeom>
                <a:avLst/>
                <a:gdLst>
                  <a:gd name="T0" fmla="*/ 0 w 168"/>
                  <a:gd name="T1" fmla="*/ 1 h 106"/>
                  <a:gd name="T2" fmla="*/ 0 w 168"/>
                  <a:gd name="T3" fmla="*/ 1 h 106"/>
                  <a:gd name="T4" fmla="*/ 1 w 168"/>
                  <a:gd name="T5" fmla="*/ 1 h 106"/>
                  <a:gd name="T6" fmla="*/ 1 w 168"/>
                  <a:gd name="T7" fmla="*/ 1 h 106"/>
                  <a:gd name="T8" fmla="*/ 1 w 168"/>
                  <a:gd name="T9" fmla="*/ 1 h 106"/>
                  <a:gd name="T10" fmla="*/ 1 w 168"/>
                  <a:gd name="T11" fmla="*/ 1 h 106"/>
                  <a:gd name="T12" fmla="*/ 1 w 168"/>
                  <a:gd name="T13" fmla="*/ 1 h 106"/>
                  <a:gd name="T14" fmla="*/ 1 w 168"/>
                  <a:gd name="T15" fmla="*/ 1 h 106"/>
                  <a:gd name="T16" fmla="*/ 1 w 168"/>
                  <a:gd name="T17" fmla="*/ 1 h 106"/>
                  <a:gd name="T18" fmla="*/ 1 w 168"/>
                  <a:gd name="T19" fmla="*/ 1 h 106"/>
                  <a:gd name="T20" fmla="*/ 1 w 168"/>
                  <a:gd name="T21" fmla="*/ 1 h 106"/>
                  <a:gd name="T22" fmla="*/ 1 w 168"/>
                  <a:gd name="T23" fmla="*/ 1 h 106"/>
                  <a:gd name="T24" fmla="*/ 1 w 168"/>
                  <a:gd name="T25" fmla="*/ 1 h 106"/>
                  <a:gd name="T26" fmla="*/ 1 w 168"/>
                  <a:gd name="T27" fmla="*/ 1 h 106"/>
                  <a:gd name="T28" fmla="*/ 1 w 168"/>
                  <a:gd name="T29" fmla="*/ 1 h 106"/>
                  <a:gd name="T30" fmla="*/ 1 w 168"/>
                  <a:gd name="T31" fmla="*/ 1 h 106"/>
                  <a:gd name="T32" fmla="*/ 1 w 168"/>
                  <a:gd name="T33" fmla="*/ 1 h 106"/>
                  <a:gd name="T34" fmla="*/ 1 w 168"/>
                  <a:gd name="T35" fmla="*/ 1 h 106"/>
                  <a:gd name="T36" fmla="*/ 1 w 168"/>
                  <a:gd name="T37" fmla="*/ 0 h 106"/>
                  <a:gd name="T38" fmla="*/ 1 w 168"/>
                  <a:gd name="T39" fmla="*/ 1 h 106"/>
                  <a:gd name="T40" fmla="*/ 0 w 168"/>
                  <a:gd name="T41" fmla="*/ 1 h 10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8" h="106">
                    <a:moveTo>
                      <a:pt x="0" y="9"/>
                    </a:moveTo>
                    <a:lnTo>
                      <a:pt x="0" y="17"/>
                    </a:lnTo>
                    <a:lnTo>
                      <a:pt x="18" y="26"/>
                    </a:lnTo>
                    <a:lnTo>
                      <a:pt x="44" y="44"/>
                    </a:lnTo>
                    <a:lnTo>
                      <a:pt x="62" y="53"/>
                    </a:lnTo>
                    <a:lnTo>
                      <a:pt x="80" y="71"/>
                    </a:lnTo>
                    <a:lnTo>
                      <a:pt x="97" y="79"/>
                    </a:lnTo>
                    <a:lnTo>
                      <a:pt x="115" y="88"/>
                    </a:lnTo>
                    <a:lnTo>
                      <a:pt x="142" y="97"/>
                    </a:lnTo>
                    <a:lnTo>
                      <a:pt x="159" y="106"/>
                    </a:lnTo>
                    <a:lnTo>
                      <a:pt x="168" y="97"/>
                    </a:lnTo>
                    <a:lnTo>
                      <a:pt x="142" y="88"/>
                    </a:lnTo>
                    <a:lnTo>
                      <a:pt x="124" y="79"/>
                    </a:lnTo>
                    <a:lnTo>
                      <a:pt x="106" y="62"/>
                    </a:lnTo>
                    <a:lnTo>
                      <a:pt x="89" y="53"/>
                    </a:lnTo>
                    <a:lnTo>
                      <a:pt x="62" y="44"/>
                    </a:lnTo>
                    <a:lnTo>
                      <a:pt x="44" y="35"/>
                    </a:lnTo>
                    <a:lnTo>
                      <a:pt x="27" y="17"/>
                    </a:lnTo>
                    <a:lnTo>
                      <a:pt x="9" y="0"/>
                    </a:lnTo>
                    <a:lnTo>
                      <a:pt x="9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3" name="Freeform 53"/>
              <p:cNvSpPr>
                <a:spLocks/>
              </p:cNvSpPr>
              <p:nvPr/>
            </p:nvSpPr>
            <p:spPr bwMode="auto">
              <a:xfrm>
                <a:off x="2276" y="1633"/>
                <a:ext cx="12" cy="20"/>
              </a:xfrm>
              <a:custGeom>
                <a:avLst/>
                <a:gdLst>
                  <a:gd name="T0" fmla="*/ 1 w 18"/>
                  <a:gd name="T1" fmla="*/ 0 h 27"/>
                  <a:gd name="T2" fmla="*/ 1 w 18"/>
                  <a:gd name="T3" fmla="*/ 0 h 27"/>
                  <a:gd name="T4" fmla="*/ 1 w 18"/>
                  <a:gd name="T5" fmla="*/ 1 h 27"/>
                  <a:gd name="T6" fmla="*/ 0 w 18"/>
                  <a:gd name="T7" fmla="*/ 1 h 27"/>
                  <a:gd name="T8" fmla="*/ 0 w 18"/>
                  <a:gd name="T9" fmla="*/ 1 h 27"/>
                  <a:gd name="T10" fmla="*/ 0 w 18"/>
                  <a:gd name="T11" fmla="*/ 1 h 27"/>
                  <a:gd name="T12" fmla="*/ 1 w 18"/>
                  <a:gd name="T13" fmla="*/ 1 h 27"/>
                  <a:gd name="T14" fmla="*/ 1 w 18"/>
                  <a:gd name="T15" fmla="*/ 1 h 27"/>
                  <a:gd name="T16" fmla="*/ 1 w 18"/>
                  <a:gd name="T17" fmla="*/ 1 h 27"/>
                  <a:gd name="T18" fmla="*/ 1 w 18"/>
                  <a:gd name="T19" fmla="*/ 1 h 27"/>
                  <a:gd name="T20" fmla="*/ 1 w 18"/>
                  <a:gd name="T21" fmla="*/ 1 h 27"/>
                  <a:gd name="T22" fmla="*/ 1 w 18"/>
                  <a:gd name="T23" fmla="*/ 1 h 27"/>
                  <a:gd name="T24" fmla="*/ 1 w 18"/>
                  <a:gd name="T25" fmla="*/ 0 h 2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8" h="27">
                    <a:moveTo>
                      <a:pt x="9" y="0"/>
                    </a:moveTo>
                    <a:lnTo>
                      <a:pt x="9" y="0"/>
                    </a:lnTo>
                    <a:lnTo>
                      <a:pt x="9" y="9"/>
                    </a:lnTo>
                    <a:lnTo>
                      <a:pt x="0" y="18"/>
                    </a:lnTo>
                    <a:lnTo>
                      <a:pt x="0" y="27"/>
                    </a:lnTo>
                    <a:lnTo>
                      <a:pt x="9" y="27"/>
                    </a:lnTo>
                    <a:lnTo>
                      <a:pt x="18" y="18"/>
                    </a:lnTo>
                    <a:lnTo>
                      <a:pt x="18" y="9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4" name="Text Box 54"/>
              <p:cNvSpPr txBox="1">
                <a:spLocks noChangeArrowheads="1"/>
              </p:cNvSpPr>
              <p:nvPr/>
            </p:nvSpPr>
            <p:spPr bwMode="auto">
              <a:xfrm>
                <a:off x="1680" y="2160"/>
                <a:ext cx="672" cy="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900" b="1" dirty="0" smtClean="0">
                    <a:solidFill>
                      <a:prstClr val="black"/>
                    </a:solidFill>
                  </a:rPr>
                  <a:t>SEED</a:t>
                </a:r>
                <a:endParaRPr lang="en-US" altLang="en-US" sz="900" b="1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95" name="Group 55"/>
              <p:cNvGrpSpPr>
                <a:grpSpLocks/>
              </p:cNvGrpSpPr>
              <p:nvPr/>
            </p:nvGrpSpPr>
            <p:grpSpPr bwMode="auto">
              <a:xfrm rot="-1179286">
                <a:off x="2196" y="1668"/>
                <a:ext cx="101" cy="181"/>
                <a:chOff x="2784" y="2448"/>
                <a:chExt cx="144" cy="240"/>
              </a:xfrm>
            </p:grpSpPr>
            <p:sp>
              <p:nvSpPr>
                <p:cNvPr id="297" name="AutoShape 56"/>
                <p:cNvSpPr>
                  <a:spLocks noChangeArrowheads="1"/>
                </p:cNvSpPr>
                <p:nvPr/>
              </p:nvSpPr>
              <p:spPr bwMode="auto">
                <a:xfrm>
                  <a:off x="2784" y="2448"/>
                  <a:ext cx="144" cy="240"/>
                </a:xfrm>
                <a:prstGeom prst="foldedCorner">
                  <a:avLst>
                    <a:gd name="adj" fmla="val 31944"/>
                  </a:avLst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8" name="Line 57"/>
                <p:cNvSpPr>
                  <a:spLocks noChangeShapeType="1"/>
                </p:cNvSpPr>
                <p:nvPr/>
              </p:nvSpPr>
              <p:spPr bwMode="auto">
                <a:xfrm>
                  <a:off x="2880" y="2508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9" name="Line 58"/>
                <p:cNvSpPr>
                  <a:spLocks noChangeShapeType="1"/>
                </p:cNvSpPr>
                <p:nvPr/>
              </p:nvSpPr>
              <p:spPr bwMode="auto">
                <a:xfrm>
                  <a:off x="2856" y="2508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0" name="Line 59"/>
                <p:cNvSpPr>
                  <a:spLocks noChangeShapeType="1"/>
                </p:cNvSpPr>
                <p:nvPr/>
              </p:nvSpPr>
              <p:spPr bwMode="auto">
                <a:xfrm>
                  <a:off x="2816" y="2508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96" name="Freeform 60"/>
              <p:cNvSpPr>
                <a:spLocks/>
              </p:cNvSpPr>
              <p:nvPr/>
            </p:nvSpPr>
            <p:spPr bwMode="auto">
              <a:xfrm>
                <a:off x="1732" y="1656"/>
                <a:ext cx="541" cy="66"/>
              </a:xfrm>
              <a:custGeom>
                <a:avLst/>
                <a:gdLst>
                  <a:gd name="T0" fmla="*/ 4 w 770"/>
                  <a:gd name="T1" fmla="*/ 2 h 88"/>
                  <a:gd name="T2" fmla="*/ 3 w 770"/>
                  <a:gd name="T3" fmla="*/ 2 h 88"/>
                  <a:gd name="T4" fmla="*/ 3 w 770"/>
                  <a:gd name="T5" fmla="*/ 2 h 88"/>
                  <a:gd name="T6" fmla="*/ 3 w 770"/>
                  <a:gd name="T7" fmla="*/ 2 h 88"/>
                  <a:gd name="T8" fmla="*/ 2 w 770"/>
                  <a:gd name="T9" fmla="*/ 2 h 88"/>
                  <a:gd name="T10" fmla="*/ 2 w 770"/>
                  <a:gd name="T11" fmla="*/ 2 h 88"/>
                  <a:gd name="T12" fmla="*/ 1 w 770"/>
                  <a:gd name="T13" fmla="*/ 2 h 88"/>
                  <a:gd name="T14" fmla="*/ 1 w 770"/>
                  <a:gd name="T15" fmla="*/ 2 h 88"/>
                  <a:gd name="T16" fmla="*/ 1 w 770"/>
                  <a:gd name="T17" fmla="*/ 2 h 88"/>
                  <a:gd name="T18" fmla="*/ 1 w 770"/>
                  <a:gd name="T19" fmla="*/ 2 h 88"/>
                  <a:gd name="T20" fmla="*/ 1 w 770"/>
                  <a:gd name="T21" fmla="*/ 2 h 88"/>
                  <a:gd name="T22" fmla="*/ 1 w 770"/>
                  <a:gd name="T23" fmla="*/ 2 h 88"/>
                  <a:gd name="T24" fmla="*/ 1 w 770"/>
                  <a:gd name="T25" fmla="*/ 2 h 88"/>
                  <a:gd name="T26" fmla="*/ 1 w 770"/>
                  <a:gd name="T27" fmla="*/ 2 h 88"/>
                  <a:gd name="T28" fmla="*/ 1 w 770"/>
                  <a:gd name="T29" fmla="*/ 2 h 88"/>
                  <a:gd name="T30" fmla="*/ 1 w 770"/>
                  <a:gd name="T31" fmla="*/ 2 h 88"/>
                  <a:gd name="T32" fmla="*/ 0 w 770"/>
                  <a:gd name="T33" fmla="*/ 2 h 88"/>
                  <a:gd name="T34" fmla="*/ 1 w 770"/>
                  <a:gd name="T35" fmla="*/ 2 h 88"/>
                  <a:gd name="T36" fmla="*/ 1 w 770"/>
                  <a:gd name="T37" fmla="*/ 2 h 88"/>
                  <a:gd name="T38" fmla="*/ 1 w 770"/>
                  <a:gd name="T39" fmla="*/ 2 h 88"/>
                  <a:gd name="T40" fmla="*/ 1 w 770"/>
                  <a:gd name="T41" fmla="*/ 2 h 88"/>
                  <a:gd name="T42" fmla="*/ 1 w 770"/>
                  <a:gd name="T43" fmla="*/ 2 h 88"/>
                  <a:gd name="T44" fmla="*/ 1 w 770"/>
                  <a:gd name="T45" fmla="*/ 2 h 88"/>
                  <a:gd name="T46" fmla="*/ 1 w 770"/>
                  <a:gd name="T47" fmla="*/ 2 h 88"/>
                  <a:gd name="T48" fmla="*/ 1 w 770"/>
                  <a:gd name="T49" fmla="*/ 2 h 88"/>
                  <a:gd name="T50" fmla="*/ 1 w 770"/>
                  <a:gd name="T51" fmla="*/ 2 h 88"/>
                  <a:gd name="T52" fmla="*/ 2 w 770"/>
                  <a:gd name="T53" fmla="*/ 2 h 88"/>
                  <a:gd name="T54" fmla="*/ 2 w 770"/>
                  <a:gd name="T55" fmla="*/ 2 h 88"/>
                  <a:gd name="T56" fmla="*/ 3 w 770"/>
                  <a:gd name="T57" fmla="*/ 2 h 88"/>
                  <a:gd name="T58" fmla="*/ 3 w 770"/>
                  <a:gd name="T59" fmla="*/ 2 h 88"/>
                  <a:gd name="T60" fmla="*/ 3 w 770"/>
                  <a:gd name="T61" fmla="*/ 2 h 88"/>
                  <a:gd name="T62" fmla="*/ 4 w 770"/>
                  <a:gd name="T63" fmla="*/ 2 h 88"/>
                  <a:gd name="T64" fmla="*/ 4 w 770"/>
                  <a:gd name="T65" fmla="*/ 2 h 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70" h="88">
                    <a:moveTo>
                      <a:pt x="761" y="0"/>
                    </a:moveTo>
                    <a:lnTo>
                      <a:pt x="726" y="17"/>
                    </a:lnTo>
                    <a:lnTo>
                      <a:pt x="690" y="26"/>
                    </a:lnTo>
                    <a:lnTo>
                      <a:pt x="655" y="35"/>
                    </a:lnTo>
                    <a:lnTo>
                      <a:pt x="619" y="44"/>
                    </a:lnTo>
                    <a:lnTo>
                      <a:pt x="584" y="53"/>
                    </a:lnTo>
                    <a:lnTo>
                      <a:pt x="549" y="62"/>
                    </a:lnTo>
                    <a:lnTo>
                      <a:pt x="522" y="71"/>
                    </a:lnTo>
                    <a:lnTo>
                      <a:pt x="487" y="71"/>
                    </a:lnTo>
                    <a:lnTo>
                      <a:pt x="451" y="71"/>
                    </a:lnTo>
                    <a:lnTo>
                      <a:pt x="416" y="79"/>
                    </a:lnTo>
                    <a:lnTo>
                      <a:pt x="389" y="79"/>
                    </a:lnTo>
                    <a:lnTo>
                      <a:pt x="354" y="79"/>
                    </a:lnTo>
                    <a:lnTo>
                      <a:pt x="327" y="79"/>
                    </a:lnTo>
                    <a:lnTo>
                      <a:pt x="292" y="79"/>
                    </a:lnTo>
                    <a:lnTo>
                      <a:pt x="265" y="71"/>
                    </a:lnTo>
                    <a:lnTo>
                      <a:pt x="239" y="71"/>
                    </a:lnTo>
                    <a:lnTo>
                      <a:pt x="212" y="71"/>
                    </a:lnTo>
                    <a:lnTo>
                      <a:pt x="195" y="62"/>
                    </a:lnTo>
                    <a:lnTo>
                      <a:pt x="168" y="62"/>
                    </a:lnTo>
                    <a:lnTo>
                      <a:pt x="142" y="62"/>
                    </a:lnTo>
                    <a:lnTo>
                      <a:pt x="124" y="53"/>
                    </a:lnTo>
                    <a:lnTo>
                      <a:pt x="106" y="53"/>
                    </a:lnTo>
                    <a:lnTo>
                      <a:pt x="88" y="44"/>
                    </a:lnTo>
                    <a:lnTo>
                      <a:pt x="71" y="44"/>
                    </a:lnTo>
                    <a:lnTo>
                      <a:pt x="53" y="35"/>
                    </a:lnTo>
                    <a:lnTo>
                      <a:pt x="44" y="35"/>
                    </a:lnTo>
                    <a:lnTo>
                      <a:pt x="35" y="35"/>
                    </a:lnTo>
                    <a:lnTo>
                      <a:pt x="26" y="26"/>
                    </a:lnTo>
                    <a:lnTo>
                      <a:pt x="18" y="26"/>
                    </a:lnTo>
                    <a:lnTo>
                      <a:pt x="9" y="26"/>
                    </a:lnTo>
                    <a:lnTo>
                      <a:pt x="0" y="35"/>
                    </a:lnTo>
                    <a:lnTo>
                      <a:pt x="9" y="35"/>
                    </a:lnTo>
                    <a:lnTo>
                      <a:pt x="9" y="44"/>
                    </a:lnTo>
                    <a:lnTo>
                      <a:pt x="18" y="44"/>
                    </a:lnTo>
                    <a:lnTo>
                      <a:pt x="26" y="44"/>
                    </a:lnTo>
                    <a:lnTo>
                      <a:pt x="44" y="53"/>
                    </a:lnTo>
                    <a:lnTo>
                      <a:pt x="53" y="53"/>
                    </a:lnTo>
                    <a:lnTo>
                      <a:pt x="71" y="53"/>
                    </a:lnTo>
                    <a:lnTo>
                      <a:pt x="88" y="62"/>
                    </a:lnTo>
                    <a:lnTo>
                      <a:pt x="106" y="62"/>
                    </a:lnTo>
                    <a:lnTo>
                      <a:pt x="124" y="71"/>
                    </a:lnTo>
                    <a:lnTo>
                      <a:pt x="142" y="71"/>
                    </a:lnTo>
                    <a:lnTo>
                      <a:pt x="168" y="71"/>
                    </a:lnTo>
                    <a:lnTo>
                      <a:pt x="186" y="79"/>
                    </a:lnTo>
                    <a:lnTo>
                      <a:pt x="212" y="79"/>
                    </a:lnTo>
                    <a:lnTo>
                      <a:pt x="239" y="79"/>
                    </a:lnTo>
                    <a:lnTo>
                      <a:pt x="265" y="88"/>
                    </a:lnTo>
                    <a:lnTo>
                      <a:pt x="292" y="88"/>
                    </a:lnTo>
                    <a:lnTo>
                      <a:pt x="327" y="88"/>
                    </a:lnTo>
                    <a:lnTo>
                      <a:pt x="354" y="88"/>
                    </a:lnTo>
                    <a:lnTo>
                      <a:pt x="389" y="88"/>
                    </a:lnTo>
                    <a:lnTo>
                      <a:pt x="416" y="88"/>
                    </a:lnTo>
                    <a:lnTo>
                      <a:pt x="451" y="88"/>
                    </a:lnTo>
                    <a:lnTo>
                      <a:pt x="487" y="79"/>
                    </a:lnTo>
                    <a:lnTo>
                      <a:pt x="522" y="79"/>
                    </a:lnTo>
                    <a:lnTo>
                      <a:pt x="558" y="71"/>
                    </a:lnTo>
                    <a:lnTo>
                      <a:pt x="593" y="71"/>
                    </a:lnTo>
                    <a:lnTo>
                      <a:pt x="619" y="62"/>
                    </a:lnTo>
                    <a:lnTo>
                      <a:pt x="664" y="53"/>
                    </a:lnTo>
                    <a:lnTo>
                      <a:pt x="699" y="44"/>
                    </a:lnTo>
                    <a:lnTo>
                      <a:pt x="735" y="26"/>
                    </a:lnTo>
                    <a:lnTo>
                      <a:pt x="770" y="17"/>
                    </a:lnTo>
                    <a:lnTo>
                      <a:pt x="76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01" name="Group 2"/>
            <p:cNvGrpSpPr>
              <a:grpSpLocks/>
            </p:cNvGrpSpPr>
            <p:nvPr/>
          </p:nvGrpSpPr>
          <p:grpSpPr bwMode="auto">
            <a:xfrm>
              <a:off x="614204" y="4416740"/>
              <a:ext cx="706416" cy="1028913"/>
              <a:chOff x="1536" y="1440"/>
              <a:chExt cx="951" cy="1383"/>
            </a:xfrm>
          </p:grpSpPr>
          <p:sp>
            <p:nvSpPr>
              <p:cNvPr id="302" name="Freeform 3"/>
              <p:cNvSpPr>
                <a:spLocks/>
              </p:cNvSpPr>
              <p:nvPr/>
            </p:nvSpPr>
            <p:spPr bwMode="auto">
              <a:xfrm>
                <a:off x="1617" y="1593"/>
                <a:ext cx="796" cy="1145"/>
              </a:xfrm>
              <a:custGeom>
                <a:avLst/>
                <a:gdLst>
                  <a:gd name="T0" fmla="*/ 5 w 1133"/>
                  <a:gd name="T1" fmla="*/ 21 h 1524"/>
                  <a:gd name="T2" fmla="*/ 6 w 1133"/>
                  <a:gd name="T3" fmla="*/ 21 h 1524"/>
                  <a:gd name="T4" fmla="*/ 6 w 1133"/>
                  <a:gd name="T5" fmla="*/ 20 h 1524"/>
                  <a:gd name="T6" fmla="*/ 6 w 1133"/>
                  <a:gd name="T7" fmla="*/ 20 h 1524"/>
                  <a:gd name="T8" fmla="*/ 6 w 1133"/>
                  <a:gd name="T9" fmla="*/ 18 h 1524"/>
                  <a:gd name="T10" fmla="*/ 6 w 1133"/>
                  <a:gd name="T11" fmla="*/ 15 h 1524"/>
                  <a:gd name="T12" fmla="*/ 6 w 1133"/>
                  <a:gd name="T13" fmla="*/ 13 h 1524"/>
                  <a:gd name="T14" fmla="*/ 6 w 1133"/>
                  <a:gd name="T15" fmla="*/ 10 h 1524"/>
                  <a:gd name="T16" fmla="*/ 6 w 1133"/>
                  <a:gd name="T17" fmla="*/ 6 h 1524"/>
                  <a:gd name="T18" fmla="*/ 6 w 1133"/>
                  <a:gd name="T19" fmla="*/ 5 h 1524"/>
                  <a:gd name="T20" fmla="*/ 6 w 1133"/>
                  <a:gd name="T21" fmla="*/ 2 h 1524"/>
                  <a:gd name="T22" fmla="*/ 5 w 1133"/>
                  <a:gd name="T23" fmla="*/ 2 h 1524"/>
                  <a:gd name="T24" fmla="*/ 4 w 1133"/>
                  <a:gd name="T25" fmla="*/ 2 h 1524"/>
                  <a:gd name="T26" fmla="*/ 4 w 1133"/>
                  <a:gd name="T27" fmla="*/ 2 h 1524"/>
                  <a:gd name="T28" fmla="*/ 4 w 1133"/>
                  <a:gd name="T29" fmla="*/ 2 h 1524"/>
                  <a:gd name="T30" fmla="*/ 4 w 1133"/>
                  <a:gd name="T31" fmla="*/ 2 h 1524"/>
                  <a:gd name="T32" fmla="*/ 4 w 1133"/>
                  <a:gd name="T33" fmla="*/ 2 h 1524"/>
                  <a:gd name="T34" fmla="*/ 4 w 1133"/>
                  <a:gd name="T35" fmla="*/ 2 h 1524"/>
                  <a:gd name="T36" fmla="*/ 4 w 1133"/>
                  <a:gd name="T37" fmla="*/ 2 h 1524"/>
                  <a:gd name="T38" fmla="*/ 3 w 1133"/>
                  <a:gd name="T39" fmla="*/ 0 h 1524"/>
                  <a:gd name="T40" fmla="*/ 3 w 1133"/>
                  <a:gd name="T41" fmla="*/ 0 h 1524"/>
                  <a:gd name="T42" fmla="*/ 2 w 1133"/>
                  <a:gd name="T43" fmla="*/ 2 h 1524"/>
                  <a:gd name="T44" fmla="*/ 2 w 1133"/>
                  <a:gd name="T45" fmla="*/ 2 h 1524"/>
                  <a:gd name="T46" fmla="*/ 1 w 1133"/>
                  <a:gd name="T47" fmla="*/ 2 h 1524"/>
                  <a:gd name="T48" fmla="*/ 1 w 1133"/>
                  <a:gd name="T49" fmla="*/ 2 h 1524"/>
                  <a:gd name="T50" fmla="*/ 1 w 1133"/>
                  <a:gd name="T51" fmla="*/ 2 h 1524"/>
                  <a:gd name="T52" fmla="*/ 1 w 1133"/>
                  <a:gd name="T53" fmla="*/ 2 h 1524"/>
                  <a:gd name="T54" fmla="*/ 1 w 1133"/>
                  <a:gd name="T55" fmla="*/ 2 h 1524"/>
                  <a:gd name="T56" fmla="*/ 1 w 1133"/>
                  <a:gd name="T57" fmla="*/ 2 h 1524"/>
                  <a:gd name="T58" fmla="*/ 1 w 1133"/>
                  <a:gd name="T59" fmla="*/ 2 h 1524"/>
                  <a:gd name="T60" fmla="*/ 1 w 1133"/>
                  <a:gd name="T61" fmla="*/ 5 h 1524"/>
                  <a:gd name="T62" fmla="*/ 1 w 1133"/>
                  <a:gd name="T63" fmla="*/ 6 h 1524"/>
                  <a:gd name="T64" fmla="*/ 1 w 1133"/>
                  <a:gd name="T65" fmla="*/ 10 h 1524"/>
                  <a:gd name="T66" fmla="*/ 1 w 1133"/>
                  <a:gd name="T67" fmla="*/ 13 h 1524"/>
                  <a:gd name="T68" fmla="*/ 0 w 1133"/>
                  <a:gd name="T69" fmla="*/ 15 h 1524"/>
                  <a:gd name="T70" fmla="*/ 1 w 1133"/>
                  <a:gd name="T71" fmla="*/ 18 h 1524"/>
                  <a:gd name="T72" fmla="*/ 1 w 1133"/>
                  <a:gd name="T73" fmla="*/ 20 h 1524"/>
                  <a:gd name="T74" fmla="*/ 1 w 1133"/>
                  <a:gd name="T75" fmla="*/ 20 h 1524"/>
                  <a:gd name="T76" fmla="*/ 1 w 1133"/>
                  <a:gd name="T77" fmla="*/ 21 h 1524"/>
                  <a:gd name="T78" fmla="*/ 1 w 1133"/>
                  <a:gd name="T79" fmla="*/ 21 h 1524"/>
                  <a:gd name="T80" fmla="*/ 5 w 1133"/>
                  <a:gd name="T81" fmla="*/ 21 h 152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133" h="1524">
                    <a:moveTo>
                      <a:pt x="956" y="1524"/>
                    </a:moveTo>
                    <a:lnTo>
                      <a:pt x="991" y="1524"/>
                    </a:lnTo>
                    <a:lnTo>
                      <a:pt x="1018" y="1515"/>
                    </a:lnTo>
                    <a:lnTo>
                      <a:pt x="1044" y="1497"/>
                    </a:lnTo>
                    <a:lnTo>
                      <a:pt x="1071" y="1471"/>
                    </a:lnTo>
                    <a:lnTo>
                      <a:pt x="1089" y="1453"/>
                    </a:lnTo>
                    <a:lnTo>
                      <a:pt x="1106" y="1418"/>
                    </a:lnTo>
                    <a:lnTo>
                      <a:pt x="1115" y="1391"/>
                    </a:lnTo>
                    <a:lnTo>
                      <a:pt x="1124" y="1356"/>
                    </a:lnTo>
                    <a:lnTo>
                      <a:pt x="1124" y="1276"/>
                    </a:lnTo>
                    <a:lnTo>
                      <a:pt x="1133" y="1196"/>
                    </a:lnTo>
                    <a:lnTo>
                      <a:pt x="1133" y="1099"/>
                    </a:lnTo>
                    <a:lnTo>
                      <a:pt x="1124" y="992"/>
                    </a:lnTo>
                    <a:lnTo>
                      <a:pt x="1124" y="895"/>
                    </a:lnTo>
                    <a:lnTo>
                      <a:pt x="1115" y="780"/>
                    </a:lnTo>
                    <a:lnTo>
                      <a:pt x="1106" y="673"/>
                    </a:lnTo>
                    <a:lnTo>
                      <a:pt x="1097" y="576"/>
                    </a:lnTo>
                    <a:lnTo>
                      <a:pt x="1089" y="469"/>
                    </a:lnTo>
                    <a:lnTo>
                      <a:pt x="1071" y="381"/>
                    </a:lnTo>
                    <a:lnTo>
                      <a:pt x="1053" y="292"/>
                    </a:lnTo>
                    <a:lnTo>
                      <a:pt x="1035" y="212"/>
                    </a:lnTo>
                    <a:lnTo>
                      <a:pt x="1018" y="150"/>
                    </a:lnTo>
                    <a:lnTo>
                      <a:pt x="991" y="97"/>
                    </a:lnTo>
                    <a:lnTo>
                      <a:pt x="965" y="62"/>
                    </a:lnTo>
                    <a:lnTo>
                      <a:pt x="938" y="44"/>
                    </a:lnTo>
                    <a:lnTo>
                      <a:pt x="929" y="44"/>
                    </a:lnTo>
                    <a:lnTo>
                      <a:pt x="929" y="35"/>
                    </a:lnTo>
                    <a:lnTo>
                      <a:pt x="920" y="35"/>
                    </a:lnTo>
                    <a:lnTo>
                      <a:pt x="912" y="35"/>
                    </a:lnTo>
                    <a:lnTo>
                      <a:pt x="903" y="26"/>
                    </a:lnTo>
                    <a:lnTo>
                      <a:pt x="885" y="26"/>
                    </a:lnTo>
                    <a:lnTo>
                      <a:pt x="867" y="18"/>
                    </a:lnTo>
                    <a:lnTo>
                      <a:pt x="850" y="18"/>
                    </a:lnTo>
                    <a:lnTo>
                      <a:pt x="823" y="18"/>
                    </a:lnTo>
                    <a:lnTo>
                      <a:pt x="796" y="9"/>
                    </a:lnTo>
                    <a:lnTo>
                      <a:pt x="761" y="9"/>
                    </a:lnTo>
                    <a:lnTo>
                      <a:pt x="717" y="9"/>
                    </a:lnTo>
                    <a:lnTo>
                      <a:pt x="673" y="0"/>
                    </a:lnTo>
                    <a:lnTo>
                      <a:pt x="628" y="0"/>
                    </a:lnTo>
                    <a:lnTo>
                      <a:pt x="566" y="0"/>
                    </a:lnTo>
                    <a:lnTo>
                      <a:pt x="513" y="0"/>
                    </a:lnTo>
                    <a:lnTo>
                      <a:pt x="460" y="0"/>
                    </a:lnTo>
                    <a:lnTo>
                      <a:pt x="416" y="9"/>
                    </a:lnTo>
                    <a:lnTo>
                      <a:pt x="372" y="9"/>
                    </a:lnTo>
                    <a:lnTo>
                      <a:pt x="345" y="9"/>
                    </a:lnTo>
                    <a:lnTo>
                      <a:pt x="310" y="18"/>
                    </a:lnTo>
                    <a:lnTo>
                      <a:pt x="283" y="18"/>
                    </a:lnTo>
                    <a:lnTo>
                      <a:pt x="265" y="18"/>
                    </a:lnTo>
                    <a:lnTo>
                      <a:pt x="248" y="26"/>
                    </a:lnTo>
                    <a:lnTo>
                      <a:pt x="230" y="26"/>
                    </a:lnTo>
                    <a:lnTo>
                      <a:pt x="221" y="35"/>
                    </a:lnTo>
                    <a:lnTo>
                      <a:pt x="212" y="35"/>
                    </a:lnTo>
                    <a:lnTo>
                      <a:pt x="203" y="35"/>
                    </a:lnTo>
                    <a:lnTo>
                      <a:pt x="203" y="44"/>
                    </a:lnTo>
                    <a:lnTo>
                      <a:pt x="195" y="44"/>
                    </a:lnTo>
                    <a:lnTo>
                      <a:pt x="168" y="62"/>
                    </a:lnTo>
                    <a:lnTo>
                      <a:pt x="142" y="97"/>
                    </a:lnTo>
                    <a:lnTo>
                      <a:pt x="124" y="150"/>
                    </a:lnTo>
                    <a:lnTo>
                      <a:pt x="97" y="212"/>
                    </a:lnTo>
                    <a:lnTo>
                      <a:pt x="80" y="292"/>
                    </a:lnTo>
                    <a:lnTo>
                      <a:pt x="62" y="381"/>
                    </a:lnTo>
                    <a:lnTo>
                      <a:pt x="44" y="469"/>
                    </a:lnTo>
                    <a:lnTo>
                      <a:pt x="35" y="576"/>
                    </a:lnTo>
                    <a:lnTo>
                      <a:pt x="26" y="673"/>
                    </a:lnTo>
                    <a:lnTo>
                      <a:pt x="18" y="780"/>
                    </a:lnTo>
                    <a:lnTo>
                      <a:pt x="9" y="895"/>
                    </a:lnTo>
                    <a:lnTo>
                      <a:pt x="9" y="992"/>
                    </a:lnTo>
                    <a:lnTo>
                      <a:pt x="0" y="1099"/>
                    </a:lnTo>
                    <a:lnTo>
                      <a:pt x="0" y="1196"/>
                    </a:lnTo>
                    <a:lnTo>
                      <a:pt x="9" y="1276"/>
                    </a:lnTo>
                    <a:lnTo>
                      <a:pt x="18" y="1356"/>
                    </a:lnTo>
                    <a:lnTo>
                      <a:pt x="18" y="1391"/>
                    </a:lnTo>
                    <a:lnTo>
                      <a:pt x="26" y="1418"/>
                    </a:lnTo>
                    <a:lnTo>
                      <a:pt x="44" y="1453"/>
                    </a:lnTo>
                    <a:lnTo>
                      <a:pt x="62" y="1471"/>
                    </a:lnTo>
                    <a:lnTo>
                      <a:pt x="88" y="1497"/>
                    </a:lnTo>
                    <a:lnTo>
                      <a:pt x="115" y="1515"/>
                    </a:lnTo>
                    <a:lnTo>
                      <a:pt x="142" y="1524"/>
                    </a:lnTo>
                    <a:lnTo>
                      <a:pt x="177" y="1524"/>
                    </a:lnTo>
                    <a:lnTo>
                      <a:pt x="956" y="1524"/>
                    </a:lnTo>
                    <a:close/>
                  </a:path>
                </a:pathLst>
              </a:custGeom>
              <a:solidFill>
                <a:srgbClr val="CC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3" name="Freeform 4"/>
              <p:cNvSpPr>
                <a:spLocks/>
              </p:cNvSpPr>
              <p:nvPr/>
            </p:nvSpPr>
            <p:spPr bwMode="auto">
              <a:xfrm>
                <a:off x="2288" y="2612"/>
                <a:ext cx="118" cy="133"/>
              </a:xfrm>
              <a:custGeom>
                <a:avLst/>
                <a:gdLst>
                  <a:gd name="T0" fmla="*/ 1 w 168"/>
                  <a:gd name="T1" fmla="*/ 0 h 177"/>
                  <a:gd name="T2" fmla="*/ 1 w 168"/>
                  <a:gd name="T3" fmla="*/ 0 h 177"/>
                  <a:gd name="T4" fmla="*/ 1 w 168"/>
                  <a:gd name="T5" fmla="*/ 2 h 177"/>
                  <a:gd name="T6" fmla="*/ 1 w 168"/>
                  <a:gd name="T7" fmla="*/ 2 h 177"/>
                  <a:gd name="T8" fmla="*/ 1 w 168"/>
                  <a:gd name="T9" fmla="*/ 2 h 177"/>
                  <a:gd name="T10" fmla="*/ 1 w 168"/>
                  <a:gd name="T11" fmla="*/ 2 h 177"/>
                  <a:gd name="T12" fmla="*/ 1 w 168"/>
                  <a:gd name="T13" fmla="*/ 2 h 177"/>
                  <a:gd name="T14" fmla="*/ 1 w 168"/>
                  <a:gd name="T15" fmla="*/ 2 h 177"/>
                  <a:gd name="T16" fmla="*/ 1 w 168"/>
                  <a:gd name="T17" fmla="*/ 3 h 177"/>
                  <a:gd name="T18" fmla="*/ 0 w 168"/>
                  <a:gd name="T19" fmla="*/ 3 h 177"/>
                  <a:gd name="T20" fmla="*/ 0 w 168"/>
                  <a:gd name="T21" fmla="*/ 3 h 177"/>
                  <a:gd name="T22" fmla="*/ 1 w 168"/>
                  <a:gd name="T23" fmla="*/ 3 h 177"/>
                  <a:gd name="T24" fmla="*/ 1 w 168"/>
                  <a:gd name="T25" fmla="*/ 3 h 177"/>
                  <a:gd name="T26" fmla="*/ 1 w 168"/>
                  <a:gd name="T27" fmla="*/ 2 h 177"/>
                  <a:gd name="T28" fmla="*/ 1 w 168"/>
                  <a:gd name="T29" fmla="*/ 2 h 177"/>
                  <a:gd name="T30" fmla="*/ 1 w 168"/>
                  <a:gd name="T31" fmla="*/ 2 h 177"/>
                  <a:gd name="T32" fmla="*/ 1 w 168"/>
                  <a:gd name="T33" fmla="*/ 2 h 177"/>
                  <a:gd name="T34" fmla="*/ 1 w 168"/>
                  <a:gd name="T35" fmla="*/ 2 h 177"/>
                  <a:gd name="T36" fmla="*/ 1 w 168"/>
                  <a:gd name="T37" fmla="*/ 0 h 177"/>
                  <a:gd name="T38" fmla="*/ 1 w 168"/>
                  <a:gd name="T39" fmla="*/ 0 h 177"/>
                  <a:gd name="T40" fmla="*/ 1 w 168"/>
                  <a:gd name="T41" fmla="*/ 0 h 17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8" h="177">
                    <a:moveTo>
                      <a:pt x="159" y="0"/>
                    </a:moveTo>
                    <a:lnTo>
                      <a:pt x="159" y="0"/>
                    </a:lnTo>
                    <a:lnTo>
                      <a:pt x="150" y="35"/>
                    </a:lnTo>
                    <a:lnTo>
                      <a:pt x="141" y="62"/>
                    </a:lnTo>
                    <a:lnTo>
                      <a:pt x="133" y="88"/>
                    </a:lnTo>
                    <a:lnTo>
                      <a:pt x="115" y="115"/>
                    </a:lnTo>
                    <a:lnTo>
                      <a:pt x="88" y="133"/>
                    </a:lnTo>
                    <a:lnTo>
                      <a:pt x="62" y="150"/>
                    </a:lnTo>
                    <a:lnTo>
                      <a:pt x="35" y="159"/>
                    </a:lnTo>
                    <a:lnTo>
                      <a:pt x="0" y="159"/>
                    </a:lnTo>
                    <a:lnTo>
                      <a:pt x="0" y="177"/>
                    </a:lnTo>
                    <a:lnTo>
                      <a:pt x="35" y="168"/>
                    </a:lnTo>
                    <a:lnTo>
                      <a:pt x="62" y="159"/>
                    </a:lnTo>
                    <a:lnTo>
                      <a:pt x="97" y="141"/>
                    </a:lnTo>
                    <a:lnTo>
                      <a:pt x="124" y="124"/>
                    </a:lnTo>
                    <a:lnTo>
                      <a:pt x="141" y="97"/>
                    </a:lnTo>
                    <a:lnTo>
                      <a:pt x="159" y="71"/>
                    </a:lnTo>
                    <a:lnTo>
                      <a:pt x="168" y="35"/>
                    </a:lnTo>
                    <a:lnTo>
                      <a:pt x="168" y="0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4" name="Freeform 5"/>
              <p:cNvSpPr>
                <a:spLocks/>
              </p:cNvSpPr>
              <p:nvPr/>
            </p:nvSpPr>
            <p:spPr bwMode="auto">
              <a:xfrm>
                <a:off x="2269" y="1620"/>
                <a:ext cx="150" cy="992"/>
              </a:xfrm>
              <a:custGeom>
                <a:avLst/>
                <a:gdLst>
                  <a:gd name="T0" fmla="*/ 0 w 213"/>
                  <a:gd name="T1" fmla="*/ 2 h 1321"/>
                  <a:gd name="T2" fmla="*/ 1 w 213"/>
                  <a:gd name="T3" fmla="*/ 2 h 1321"/>
                  <a:gd name="T4" fmla="*/ 1 w 213"/>
                  <a:gd name="T5" fmla="*/ 2 h 1321"/>
                  <a:gd name="T6" fmla="*/ 1 w 213"/>
                  <a:gd name="T7" fmla="*/ 2 h 1321"/>
                  <a:gd name="T8" fmla="*/ 1 w 213"/>
                  <a:gd name="T9" fmla="*/ 2 h 1321"/>
                  <a:gd name="T10" fmla="*/ 1 w 213"/>
                  <a:gd name="T11" fmla="*/ 3 h 1321"/>
                  <a:gd name="T12" fmla="*/ 1 w 213"/>
                  <a:gd name="T13" fmla="*/ 4 h 1321"/>
                  <a:gd name="T14" fmla="*/ 1 w 213"/>
                  <a:gd name="T15" fmla="*/ 5 h 1321"/>
                  <a:gd name="T16" fmla="*/ 1 w 213"/>
                  <a:gd name="T17" fmla="*/ 6 h 1321"/>
                  <a:gd name="T18" fmla="*/ 1 w 213"/>
                  <a:gd name="T19" fmla="*/ 8 h 1321"/>
                  <a:gd name="T20" fmla="*/ 1 w 213"/>
                  <a:gd name="T21" fmla="*/ 9 h 1321"/>
                  <a:gd name="T22" fmla="*/ 1 w 213"/>
                  <a:gd name="T23" fmla="*/ 11 h 1321"/>
                  <a:gd name="T24" fmla="*/ 1 w 213"/>
                  <a:gd name="T25" fmla="*/ 12 h 1321"/>
                  <a:gd name="T26" fmla="*/ 1 w 213"/>
                  <a:gd name="T27" fmla="*/ 13 h 1321"/>
                  <a:gd name="T28" fmla="*/ 1 w 213"/>
                  <a:gd name="T29" fmla="*/ 15 h 1321"/>
                  <a:gd name="T30" fmla="*/ 1 w 213"/>
                  <a:gd name="T31" fmla="*/ 17 h 1321"/>
                  <a:gd name="T32" fmla="*/ 1 w 213"/>
                  <a:gd name="T33" fmla="*/ 17 h 1321"/>
                  <a:gd name="T34" fmla="*/ 1 w 213"/>
                  <a:gd name="T35" fmla="*/ 18 h 1321"/>
                  <a:gd name="T36" fmla="*/ 1 w 213"/>
                  <a:gd name="T37" fmla="*/ 18 h 1321"/>
                  <a:gd name="T38" fmla="*/ 1 w 213"/>
                  <a:gd name="T39" fmla="*/ 17 h 1321"/>
                  <a:gd name="T40" fmla="*/ 1 w 213"/>
                  <a:gd name="T41" fmla="*/ 17 h 1321"/>
                  <a:gd name="T42" fmla="*/ 1 w 213"/>
                  <a:gd name="T43" fmla="*/ 15 h 1321"/>
                  <a:gd name="T44" fmla="*/ 1 w 213"/>
                  <a:gd name="T45" fmla="*/ 13 h 1321"/>
                  <a:gd name="T46" fmla="*/ 1 w 213"/>
                  <a:gd name="T47" fmla="*/ 12 h 1321"/>
                  <a:gd name="T48" fmla="*/ 1 w 213"/>
                  <a:gd name="T49" fmla="*/ 11 h 1321"/>
                  <a:gd name="T50" fmla="*/ 1 w 213"/>
                  <a:gd name="T51" fmla="*/ 9 h 1321"/>
                  <a:gd name="T52" fmla="*/ 1 w 213"/>
                  <a:gd name="T53" fmla="*/ 8 h 1321"/>
                  <a:gd name="T54" fmla="*/ 1 w 213"/>
                  <a:gd name="T55" fmla="*/ 6 h 1321"/>
                  <a:gd name="T56" fmla="*/ 1 w 213"/>
                  <a:gd name="T57" fmla="*/ 5 h 1321"/>
                  <a:gd name="T58" fmla="*/ 1 w 213"/>
                  <a:gd name="T59" fmla="*/ 4 h 1321"/>
                  <a:gd name="T60" fmla="*/ 1 w 213"/>
                  <a:gd name="T61" fmla="*/ 3 h 1321"/>
                  <a:gd name="T62" fmla="*/ 1 w 213"/>
                  <a:gd name="T63" fmla="*/ 2 h 1321"/>
                  <a:gd name="T64" fmla="*/ 1 w 213"/>
                  <a:gd name="T65" fmla="*/ 2 h 1321"/>
                  <a:gd name="T66" fmla="*/ 1 w 213"/>
                  <a:gd name="T67" fmla="*/ 2 h 1321"/>
                  <a:gd name="T68" fmla="*/ 1 w 213"/>
                  <a:gd name="T69" fmla="*/ 0 h 1321"/>
                  <a:gd name="T70" fmla="*/ 1 w 213"/>
                  <a:gd name="T71" fmla="*/ 0 h 1321"/>
                  <a:gd name="T72" fmla="*/ 0 w 213"/>
                  <a:gd name="T73" fmla="*/ 2 h 1321"/>
                  <a:gd name="T74" fmla="*/ 0 w 213"/>
                  <a:gd name="T75" fmla="*/ 2 h 1321"/>
                  <a:gd name="T76" fmla="*/ 1 w 213"/>
                  <a:gd name="T77" fmla="*/ 2 h 1321"/>
                  <a:gd name="T78" fmla="*/ 0 w 213"/>
                  <a:gd name="T79" fmla="*/ 2 h 132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13" h="1321">
                    <a:moveTo>
                      <a:pt x="0" y="9"/>
                    </a:moveTo>
                    <a:lnTo>
                      <a:pt x="9" y="18"/>
                    </a:lnTo>
                    <a:lnTo>
                      <a:pt x="27" y="27"/>
                    </a:lnTo>
                    <a:lnTo>
                      <a:pt x="53" y="62"/>
                    </a:lnTo>
                    <a:lnTo>
                      <a:pt x="80" y="115"/>
                    </a:lnTo>
                    <a:lnTo>
                      <a:pt x="98" y="177"/>
                    </a:lnTo>
                    <a:lnTo>
                      <a:pt x="115" y="257"/>
                    </a:lnTo>
                    <a:lnTo>
                      <a:pt x="133" y="346"/>
                    </a:lnTo>
                    <a:lnTo>
                      <a:pt x="151" y="434"/>
                    </a:lnTo>
                    <a:lnTo>
                      <a:pt x="168" y="541"/>
                    </a:lnTo>
                    <a:lnTo>
                      <a:pt x="177" y="638"/>
                    </a:lnTo>
                    <a:lnTo>
                      <a:pt x="186" y="745"/>
                    </a:lnTo>
                    <a:lnTo>
                      <a:pt x="186" y="860"/>
                    </a:lnTo>
                    <a:lnTo>
                      <a:pt x="195" y="957"/>
                    </a:lnTo>
                    <a:lnTo>
                      <a:pt x="195" y="1064"/>
                    </a:lnTo>
                    <a:lnTo>
                      <a:pt x="195" y="1161"/>
                    </a:lnTo>
                    <a:lnTo>
                      <a:pt x="186" y="1241"/>
                    </a:lnTo>
                    <a:lnTo>
                      <a:pt x="186" y="1321"/>
                    </a:lnTo>
                    <a:lnTo>
                      <a:pt x="195" y="1321"/>
                    </a:lnTo>
                    <a:lnTo>
                      <a:pt x="204" y="1241"/>
                    </a:lnTo>
                    <a:lnTo>
                      <a:pt x="204" y="1161"/>
                    </a:lnTo>
                    <a:lnTo>
                      <a:pt x="213" y="1064"/>
                    </a:lnTo>
                    <a:lnTo>
                      <a:pt x="204" y="957"/>
                    </a:lnTo>
                    <a:lnTo>
                      <a:pt x="204" y="860"/>
                    </a:lnTo>
                    <a:lnTo>
                      <a:pt x="195" y="745"/>
                    </a:lnTo>
                    <a:lnTo>
                      <a:pt x="186" y="638"/>
                    </a:lnTo>
                    <a:lnTo>
                      <a:pt x="177" y="541"/>
                    </a:lnTo>
                    <a:lnTo>
                      <a:pt x="168" y="434"/>
                    </a:lnTo>
                    <a:lnTo>
                      <a:pt x="151" y="337"/>
                    </a:lnTo>
                    <a:lnTo>
                      <a:pt x="133" y="257"/>
                    </a:lnTo>
                    <a:lnTo>
                      <a:pt x="115" y="177"/>
                    </a:lnTo>
                    <a:lnTo>
                      <a:pt x="89" y="115"/>
                    </a:lnTo>
                    <a:lnTo>
                      <a:pt x="71" y="62"/>
                    </a:lnTo>
                    <a:lnTo>
                      <a:pt x="36" y="18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0" y="18"/>
                    </a:lnTo>
                    <a:lnTo>
                      <a:pt x="9" y="18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5" name="Freeform 6"/>
              <p:cNvSpPr>
                <a:spLocks/>
              </p:cNvSpPr>
              <p:nvPr/>
            </p:nvSpPr>
            <p:spPr bwMode="auto">
              <a:xfrm>
                <a:off x="2014" y="1587"/>
                <a:ext cx="262" cy="39"/>
              </a:xfrm>
              <a:custGeom>
                <a:avLst/>
                <a:gdLst>
                  <a:gd name="T0" fmla="*/ 0 w 372"/>
                  <a:gd name="T1" fmla="*/ 1 h 53"/>
                  <a:gd name="T2" fmla="*/ 0 w 372"/>
                  <a:gd name="T3" fmla="*/ 1 h 53"/>
                  <a:gd name="T4" fmla="*/ 1 w 372"/>
                  <a:gd name="T5" fmla="*/ 1 h 53"/>
                  <a:gd name="T6" fmla="*/ 1 w 372"/>
                  <a:gd name="T7" fmla="*/ 1 h 53"/>
                  <a:gd name="T8" fmla="*/ 1 w 372"/>
                  <a:gd name="T9" fmla="*/ 1 h 53"/>
                  <a:gd name="T10" fmla="*/ 1 w 372"/>
                  <a:gd name="T11" fmla="*/ 1 h 53"/>
                  <a:gd name="T12" fmla="*/ 1 w 372"/>
                  <a:gd name="T13" fmla="*/ 1 h 53"/>
                  <a:gd name="T14" fmla="*/ 1 w 372"/>
                  <a:gd name="T15" fmla="*/ 1 h 53"/>
                  <a:gd name="T16" fmla="*/ 1 w 372"/>
                  <a:gd name="T17" fmla="*/ 1 h 53"/>
                  <a:gd name="T18" fmla="*/ 1 w 372"/>
                  <a:gd name="T19" fmla="*/ 1 h 53"/>
                  <a:gd name="T20" fmla="*/ 1 w 372"/>
                  <a:gd name="T21" fmla="*/ 1 h 53"/>
                  <a:gd name="T22" fmla="*/ 2 w 372"/>
                  <a:gd name="T23" fmla="*/ 1 h 53"/>
                  <a:gd name="T24" fmla="*/ 2 w 372"/>
                  <a:gd name="T25" fmla="*/ 1 h 53"/>
                  <a:gd name="T26" fmla="*/ 2 w 372"/>
                  <a:gd name="T27" fmla="*/ 1 h 53"/>
                  <a:gd name="T28" fmla="*/ 2 w 372"/>
                  <a:gd name="T29" fmla="*/ 1 h 53"/>
                  <a:gd name="T30" fmla="*/ 2 w 372"/>
                  <a:gd name="T31" fmla="*/ 1 h 53"/>
                  <a:gd name="T32" fmla="*/ 2 w 372"/>
                  <a:gd name="T33" fmla="*/ 1 h 53"/>
                  <a:gd name="T34" fmla="*/ 2 w 372"/>
                  <a:gd name="T35" fmla="*/ 1 h 53"/>
                  <a:gd name="T36" fmla="*/ 2 w 372"/>
                  <a:gd name="T37" fmla="*/ 1 h 53"/>
                  <a:gd name="T38" fmla="*/ 2 w 372"/>
                  <a:gd name="T39" fmla="*/ 1 h 53"/>
                  <a:gd name="T40" fmla="*/ 2 w 372"/>
                  <a:gd name="T41" fmla="*/ 1 h 53"/>
                  <a:gd name="T42" fmla="*/ 2 w 372"/>
                  <a:gd name="T43" fmla="*/ 1 h 53"/>
                  <a:gd name="T44" fmla="*/ 2 w 372"/>
                  <a:gd name="T45" fmla="*/ 1 h 53"/>
                  <a:gd name="T46" fmla="*/ 2 w 372"/>
                  <a:gd name="T47" fmla="*/ 1 h 53"/>
                  <a:gd name="T48" fmla="*/ 2 w 372"/>
                  <a:gd name="T49" fmla="*/ 1 h 53"/>
                  <a:gd name="T50" fmla="*/ 1 w 372"/>
                  <a:gd name="T51" fmla="*/ 1 h 53"/>
                  <a:gd name="T52" fmla="*/ 1 w 372"/>
                  <a:gd name="T53" fmla="*/ 1 h 53"/>
                  <a:gd name="T54" fmla="*/ 1 w 372"/>
                  <a:gd name="T55" fmla="*/ 1 h 53"/>
                  <a:gd name="T56" fmla="*/ 1 w 372"/>
                  <a:gd name="T57" fmla="*/ 1 h 53"/>
                  <a:gd name="T58" fmla="*/ 1 w 372"/>
                  <a:gd name="T59" fmla="*/ 1 h 53"/>
                  <a:gd name="T60" fmla="*/ 1 w 372"/>
                  <a:gd name="T61" fmla="*/ 1 h 53"/>
                  <a:gd name="T62" fmla="*/ 1 w 372"/>
                  <a:gd name="T63" fmla="*/ 1 h 53"/>
                  <a:gd name="T64" fmla="*/ 1 w 372"/>
                  <a:gd name="T65" fmla="*/ 1 h 53"/>
                  <a:gd name="T66" fmla="*/ 1 w 372"/>
                  <a:gd name="T67" fmla="*/ 0 h 53"/>
                  <a:gd name="T68" fmla="*/ 0 w 372"/>
                  <a:gd name="T69" fmla="*/ 0 h 53"/>
                  <a:gd name="T70" fmla="*/ 0 w 372"/>
                  <a:gd name="T71" fmla="*/ 0 h 53"/>
                  <a:gd name="T72" fmla="*/ 0 w 372"/>
                  <a:gd name="T73" fmla="*/ 1 h 5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72" h="53">
                    <a:moveTo>
                      <a:pt x="0" y="18"/>
                    </a:moveTo>
                    <a:lnTo>
                      <a:pt x="0" y="18"/>
                    </a:lnTo>
                    <a:lnTo>
                      <a:pt x="62" y="18"/>
                    </a:lnTo>
                    <a:lnTo>
                      <a:pt x="107" y="18"/>
                    </a:lnTo>
                    <a:lnTo>
                      <a:pt x="151" y="18"/>
                    </a:lnTo>
                    <a:lnTo>
                      <a:pt x="195" y="27"/>
                    </a:lnTo>
                    <a:lnTo>
                      <a:pt x="230" y="27"/>
                    </a:lnTo>
                    <a:lnTo>
                      <a:pt x="257" y="27"/>
                    </a:lnTo>
                    <a:lnTo>
                      <a:pt x="284" y="35"/>
                    </a:lnTo>
                    <a:lnTo>
                      <a:pt x="301" y="35"/>
                    </a:lnTo>
                    <a:lnTo>
                      <a:pt x="319" y="44"/>
                    </a:lnTo>
                    <a:lnTo>
                      <a:pt x="337" y="44"/>
                    </a:lnTo>
                    <a:lnTo>
                      <a:pt x="346" y="53"/>
                    </a:lnTo>
                    <a:lnTo>
                      <a:pt x="354" y="53"/>
                    </a:lnTo>
                    <a:lnTo>
                      <a:pt x="363" y="53"/>
                    </a:lnTo>
                    <a:lnTo>
                      <a:pt x="372" y="44"/>
                    </a:lnTo>
                    <a:lnTo>
                      <a:pt x="363" y="44"/>
                    </a:lnTo>
                    <a:lnTo>
                      <a:pt x="363" y="35"/>
                    </a:lnTo>
                    <a:lnTo>
                      <a:pt x="354" y="35"/>
                    </a:lnTo>
                    <a:lnTo>
                      <a:pt x="337" y="35"/>
                    </a:lnTo>
                    <a:lnTo>
                      <a:pt x="319" y="27"/>
                    </a:lnTo>
                    <a:lnTo>
                      <a:pt x="301" y="27"/>
                    </a:lnTo>
                    <a:lnTo>
                      <a:pt x="284" y="18"/>
                    </a:lnTo>
                    <a:lnTo>
                      <a:pt x="257" y="18"/>
                    </a:lnTo>
                    <a:lnTo>
                      <a:pt x="230" y="18"/>
                    </a:lnTo>
                    <a:lnTo>
                      <a:pt x="195" y="9"/>
                    </a:lnTo>
                    <a:lnTo>
                      <a:pt x="151" y="9"/>
                    </a:lnTo>
                    <a:lnTo>
                      <a:pt x="107" y="9"/>
                    </a:lnTo>
                    <a:lnTo>
                      <a:pt x="62" y="0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6" name="Freeform 7"/>
              <p:cNvSpPr>
                <a:spLocks/>
              </p:cNvSpPr>
              <p:nvPr/>
            </p:nvSpPr>
            <p:spPr bwMode="auto">
              <a:xfrm>
                <a:off x="1754" y="1587"/>
                <a:ext cx="260" cy="46"/>
              </a:xfrm>
              <a:custGeom>
                <a:avLst/>
                <a:gdLst>
                  <a:gd name="T0" fmla="*/ 0 w 371"/>
                  <a:gd name="T1" fmla="*/ 1 h 62"/>
                  <a:gd name="T2" fmla="*/ 1 w 371"/>
                  <a:gd name="T3" fmla="*/ 1 h 62"/>
                  <a:gd name="T4" fmla="*/ 1 w 371"/>
                  <a:gd name="T5" fmla="*/ 1 h 62"/>
                  <a:gd name="T6" fmla="*/ 1 w 371"/>
                  <a:gd name="T7" fmla="*/ 1 h 62"/>
                  <a:gd name="T8" fmla="*/ 1 w 371"/>
                  <a:gd name="T9" fmla="*/ 1 h 62"/>
                  <a:gd name="T10" fmla="*/ 1 w 371"/>
                  <a:gd name="T11" fmla="*/ 1 h 62"/>
                  <a:gd name="T12" fmla="*/ 1 w 371"/>
                  <a:gd name="T13" fmla="*/ 1 h 62"/>
                  <a:gd name="T14" fmla="*/ 1 w 371"/>
                  <a:gd name="T15" fmla="*/ 1 h 62"/>
                  <a:gd name="T16" fmla="*/ 1 w 371"/>
                  <a:gd name="T17" fmla="*/ 1 h 62"/>
                  <a:gd name="T18" fmla="*/ 1 w 371"/>
                  <a:gd name="T19" fmla="*/ 1 h 62"/>
                  <a:gd name="T20" fmla="*/ 1 w 371"/>
                  <a:gd name="T21" fmla="*/ 1 h 62"/>
                  <a:gd name="T22" fmla="*/ 1 w 371"/>
                  <a:gd name="T23" fmla="*/ 1 h 62"/>
                  <a:gd name="T24" fmla="*/ 1 w 371"/>
                  <a:gd name="T25" fmla="*/ 1 h 62"/>
                  <a:gd name="T26" fmla="*/ 1 w 371"/>
                  <a:gd name="T27" fmla="*/ 1 h 62"/>
                  <a:gd name="T28" fmla="*/ 1 w 371"/>
                  <a:gd name="T29" fmla="*/ 1 h 62"/>
                  <a:gd name="T30" fmla="*/ 1 w 371"/>
                  <a:gd name="T31" fmla="*/ 1 h 62"/>
                  <a:gd name="T32" fmla="*/ 1 w 371"/>
                  <a:gd name="T33" fmla="*/ 1 h 62"/>
                  <a:gd name="T34" fmla="*/ 2 w 371"/>
                  <a:gd name="T35" fmla="*/ 1 h 62"/>
                  <a:gd name="T36" fmla="*/ 2 w 371"/>
                  <a:gd name="T37" fmla="*/ 0 h 62"/>
                  <a:gd name="T38" fmla="*/ 1 w 371"/>
                  <a:gd name="T39" fmla="*/ 0 h 62"/>
                  <a:gd name="T40" fmla="*/ 1 w 371"/>
                  <a:gd name="T41" fmla="*/ 1 h 62"/>
                  <a:gd name="T42" fmla="*/ 1 w 371"/>
                  <a:gd name="T43" fmla="*/ 1 h 62"/>
                  <a:gd name="T44" fmla="*/ 1 w 371"/>
                  <a:gd name="T45" fmla="*/ 1 h 62"/>
                  <a:gd name="T46" fmla="*/ 1 w 371"/>
                  <a:gd name="T47" fmla="*/ 1 h 62"/>
                  <a:gd name="T48" fmla="*/ 1 w 371"/>
                  <a:gd name="T49" fmla="*/ 1 h 62"/>
                  <a:gd name="T50" fmla="*/ 1 w 371"/>
                  <a:gd name="T51" fmla="*/ 1 h 62"/>
                  <a:gd name="T52" fmla="*/ 1 w 371"/>
                  <a:gd name="T53" fmla="*/ 1 h 62"/>
                  <a:gd name="T54" fmla="*/ 1 w 371"/>
                  <a:gd name="T55" fmla="*/ 1 h 62"/>
                  <a:gd name="T56" fmla="*/ 1 w 371"/>
                  <a:gd name="T57" fmla="*/ 1 h 62"/>
                  <a:gd name="T58" fmla="*/ 1 w 371"/>
                  <a:gd name="T59" fmla="*/ 1 h 62"/>
                  <a:gd name="T60" fmla="*/ 1 w 371"/>
                  <a:gd name="T61" fmla="*/ 1 h 62"/>
                  <a:gd name="T62" fmla="*/ 1 w 371"/>
                  <a:gd name="T63" fmla="*/ 1 h 62"/>
                  <a:gd name="T64" fmla="*/ 0 w 371"/>
                  <a:gd name="T65" fmla="*/ 1 h 62"/>
                  <a:gd name="T66" fmla="*/ 0 w 371"/>
                  <a:gd name="T67" fmla="*/ 1 h 62"/>
                  <a:gd name="T68" fmla="*/ 0 w 371"/>
                  <a:gd name="T69" fmla="*/ 1 h 62"/>
                  <a:gd name="T70" fmla="*/ 0 w 371"/>
                  <a:gd name="T71" fmla="*/ 1 h 62"/>
                  <a:gd name="T72" fmla="*/ 0 w 371"/>
                  <a:gd name="T73" fmla="*/ 1 h 62"/>
                  <a:gd name="T74" fmla="*/ 1 w 371"/>
                  <a:gd name="T75" fmla="*/ 1 h 62"/>
                  <a:gd name="T76" fmla="*/ 1 w 371"/>
                  <a:gd name="T77" fmla="*/ 1 h 62"/>
                  <a:gd name="T78" fmla="*/ 0 w 371"/>
                  <a:gd name="T79" fmla="*/ 1 h 6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71" h="62">
                    <a:moveTo>
                      <a:pt x="0" y="62"/>
                    </a:moveTo>
                    <a:lnTo>
                      <a:pt x="8" y="53"/>
                    </a:lnTo>
                    <a:lnTo>
                      <a:pt x="17" y="53"/>
                    </a:lnTo>
                    <a:lnTo>
                      <a:pt x="26" y="53"/>
                    </a:lnTo>
                    <a:lnTo>
                      <a:pt x="35" y="44"/>
                    </a:lnTo>
                    <a:lnTo>
                      <a:pt x="53" y="44"/>
                    </a:lnTo>
                    <a:lnTo>
                      <a:pt x="70" y="35"/>
                    </a:lnTo>
                    <a:lnTo>
                      <a:pt x="88" y="35"/>
                    </a:lnTo>
                    <a:lnTo>
                      <a:pt x="115" y="27"/>
                    </a:lnTo>
                    <a:lnTo>
                      <a:pt x="150" y="27"/>
                    </a:lnTo>
                    <a:lnTo>
                      <a:pt x="177" y="27"/>
                    </a:lnTo>
                    <a:lnTo>
                      <a:pt x="221" y="18"/>
                    </a:lnTo>
                    <a:lnTo>
                      <a:pt x="265" y="18"/>
                    </a:lnTo>
                    <a:lnTo>
                      <a:pt x="318" y="18"/>
                    </a:lnTo>
                    <a:lnTo>
                      <a:pt x="371" y="18"/>
                    </a:lnTo>
                    <a:lnTo>
                      <a:pt x="371" y="0"/>
                    </a:lnTo>
                    <a:lnTo>
                      <a:pt x="318" y="0"/>
                    </a:lnTo>
                    <a:lnTo>
                      <a:pt x="265" y="9"/>
                    </a:lnTo>
                    <a:lnTo>
                      <a:pt x="221" y="9"/>
                    </a:lnTo>
                    <a:lnTo>
                      <a:pt x="177" y="9"/>
                    </a:lnTo>
                    <a:lnTo>
                      <a:pt x="150" y="18"/>
                    </a:lnTo>
                    <a:lnTo>
                      <a:pt x="115" y="18"/>
                    </a:lnTo>
                    <a:lnTo>
                      <a:pt x="88" y="18"/>
                    </a:lnTo>
                    <a:lnTo>
                      <a:pt x="70" y="27"/>
                    </a:lnTo>
                    <a:lnTo>
                      <a:pt x="53" y="27"/>
                    </a:lnTo>
                    <a:lnTo>
                      <a:pt x="35" y="35"/>
                    </a:lnTo>
                    <a:lnTo>
                      <a:pt x="17" y="35"/>
                    </a:lnTo>
                    <a:lnTo>
                      <a:pt x="8" y="44"/>
                    </a:lnTo>
                    <a:lnTo>
                      <a:pt x="0" y="44"/>
                    </a:lnTo>
                    <a:lnTo>
                      <a:pt x="0" y="62"/>
                    </a:lnTo>
                    <a:lnTo>
                      <a:pt x="8" y="62"/>
                    </a:lnTo>
                    <a:lnTo>
                      <a:pt x="8" y="53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7" name="Freeform 8"/>
              <p:cNvSpPr>
                <a:spLocks/>
              </p:cNvSpPr>
              <p:nvPr/>
            </p:nvSpPr>
            <p:spPr bwMode="auto">
              <a:xfrm>
                <a:off x="1610" y="1620"/>
                <a:ext cx="144" cy="992"/>
              </a:xfrm>
              <a:custGeom>
                <a:avLst/>
                <a:gdLst>
                  <a:gd name="T0" fmla="*/ 1 w 204"/>
                  <a:gd name="T1" fmla="*/ 18 h 1321"/>
                  <a:gd name="T2" fmla="*/ 1 w 204"/>
                  <a:gd name="T3" fmla="*/ 18 h 1321"/>
                  <a:gd name="T4" fmla="*/ 1 w 204"/>
                  <a:gd name="T5" fmla="*/ 17 h 1321"/>
                  <a:gd name="T6" fmla="*/ 1 w 204"/>
                  <a:gd name="T7" fmla="*/ 17 h 1321"/>
                  <a:gd name="T8" fmla="*/ 1 w 204"/>
                  <a:gd name="T9" fmla="*/ 15 h 1321"/>
                  <a:gd name="T10" fmla="*/ 1 w 204"/>
                  <a:gd name="T11" fmla="*/ 13 h 1321"/>
                  <a:gd name="T12" fmla="*/ 1 w 204"/>
                  <a:gd name="T13" fmla="*/ 12 h 1321"/>
                  <a:gd name="T14" fmla="*/ 1 w 204"/>
                  <a:gd name="T15" fmla="*/ 11 h 1321"/>
                  <a:gd name="T16" fmla="*/ 1 w 204"/>
                  <a:gd name="T17" fmla="*/ 9 h 1321"/>
                  <a:gd name="T18" fmla="*/ 1 w 204"/>
                  <a:gd name="T19" fmla="*/ 8 h 1321"/>
                  <a:gd name="T20" fmla="*/ 1 w 204"/>
                  <a:gd name="T21" fmla="*/ 6 h 1321"/>
                  <a:gd name="T22" fmla="*/ 1 w 204"/>
                  <a:gd name="T23" fmla="*/ 5 h 1321"/>
                  <a:gd name="T24" fmla="*/ 1 w 204"/>
                  <a:gd name="T25" fmla="*/ 4 h 1321"/>
                  <a:gd name="T26" fmla="*/ 1 w 204"/>
                  <a:gd name="T27" fmla="*/ 3 h 1321"/>
                  <a:gd name="T28" fmla="*/ 1 w 204"/>
                  <a:gd name="T29" fmla="*/ 2 h 1321"/>
                  <a:gd name="T30" fmla="*/ 1 w 204"/>
                  <a:gd name="T31" fmla="*/ 2 h 1321"/>
                  <a:gd name="T32" fmla="*/ 1 w 204"/>
                  <a:gd name="T33" fmla="*/ 2 h 1321"/>
                  <a:gd name="T34" fmla="*/ 1 w 204"/>
                  <a:gd name="T35" fmla="*/ 2 h 1321"/>
                  <a:gd name="T36" fmla="*/ 1 w 204"/>
                  <a:gd name="T37" fmla="*/ 0 h 1321"/>
                  <a:gd name="T38" fmla="*/ 1 w 204"/>
                  <a:gd name="T39" fmla="*/ 2 h 1321"/>
                  <a:gd name="T40" fmla="*/ 1 w 204"/>
                  <a:gd name="T41" fmla="*/ 2 h 1321"/>
                  <a:gd name="T42" fmla="*/ 1 w 204"/>
                  <a:gd name="T43" fmla="*/ 2 h 1321"/>
                  <a:gd name="T44" fmla="*/ 1 w 204"/>
                  <a:gd name="T45" fmla="*/ 3 h 1321"/>
                  <a:gd name="T46" fmla="*/ 1 w 204"/>
                  <a:gd name="T47" fmla="*/ 4 h 1321"/>
                  <a:gd name="T48" fmla="*/ 1 w 204"/>
                  <a:gd name="T49" fmla="*/ 5 h 1321"/>
                  <a:gd name="T50" fmla="*/ 1 w 204"/>
                  <a:gd name="T51" fmla="*/ 6 h 1321"/>
                  <a:gd name="T52" fmla="*/ 1 w 204"/>
                  <a:gd name="T53" fmla="*/ 8 h 1321"/>
                  <a:gd name="T54" fmla="*/ 1 w 204"/>
                  <a:gd name="T55" fmla="*/ 9 h 1321"/>
                  <a:gd name="T56" fmla="*/ 1 w 204"/>
                  <a:gd name="T57" fmla="*/ 11 h 1321"/>
                  <a:gd name="T58" fmla="*/ 1 w 204"/>
                  <a:gd name="T59" fmla="*/ 12 h 1321"/>
                  <a:gd name="T60" fmla="*/ 1 w 204"/>
                  <a:gd name="T61" fmla="*/ 13 h 1321"/>
                  <a:gd name="T62" fmla="*/ 0 w 204"/>
                  <a:gd name="T63" fmla="*/ 15 h 1321"/>
                  <a:gd name="T64" fmla="*/ 1 w 204"/>
                  <a:gd name="T65" fmla="*/ 17 h 1321"/>
                  <a:gd name="T66" fmla="*/ 1 w 204"/>
                  <a:gd name="T67" fmla="*/ 17 h 1321"/>
                  <a:gd name="T68" fmla="*/ 1 w 204"/>
                  <a:gd name="T69" fmla="*/ 18 h 1321"/>
                  <a:gd name="T70" fmla="*/ 1 w 204"/>
                  <a:gd name="T71" fmla="*/ 18 h 1321"/>
                  <a:gd name="T72" fmla="*/ 1 w 204"/>
                  <a:gd name="T73" fmla="*/ 18 h 132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04" h="1321">
                    <a:moveTo>
                      <a:pt x="27" y="1321"/>
                    </a:moveTo>
                    <a:lnTo>
                      <a:pt x="27" y="1321"/>
                    </a:lnTo>
                    <a:lnTo>
                      <a:pt x="27" y="1241"/>
                    </a:lnTo>
                    <a:lnTo>
                      <a:pt x="18" y="1161"/>
                    </a:lnTo>
                    <a:lnTo>
                      <a:pt x="18" y="1064"/>
                    </a:lnTo>
                    <a:lnTo>
                      <a:pt x="18" y="957"/>
                    </a:lnTo>
                    <a:lnTo>
                      <a:pt x="27" y="860"/>
                    </a:lnTo>
                    <a:lnTo>
                      <a:pt x="27" y="745"/>
                    </a:lnTo>
                    <a:lnTo>
                      <a:pt x="35" y="638"/>
                    </a:lnTo>
                    <a:lnTo>
                      <a:pt x="53" y="541"/>
                    </a:lnTo>
                    <a:lnTo>
                      <a:pt x="62" y="434"/>
                    </a:lnTo>
                    <a:lnTo>
                      <a:pt x="80" y="346"/>
                    </a:lnTo>
                    <a:lnTo>
                      <a:pt x="97" y="257"/>
                    </a:lnTo>
                    <a:lnTo>
                      <a:pt x="115" y="177"/>
                    </a:lnTo>
                    <a:lnTo>
                      <a:pt x="133" y="115"/>
                    </a:lnTo>
                    <a:lnTo>
                      <a:pt x="159" y="62"/>
                    </a:lnTo>
                    <a:lnTo>
                      <a:pt x="186" y="27"/>
                    </a:lnTo>
                    <a:lnTo>
                      <a:pt x="204" y="18"/>
                    </a:lnTo>
                    <a:lnTo>
                      <a:pt x="204" y="0"/>
                    </a:lnTo>
                    <a:lnTo>
                      <a:pt x="177" y="18"/>
                    </a:lnTo>
                    <a:lnTo>
                      <a:pt x="142" y="62"/>
                    </a:lnTo>
                    <a:lnTo>
                      <a:pt x="124" y="115"/>
                    </a:lnTo>
                    <a:lnTo>
                      <a:pt x="97" y="177"/>
                    </a:lnTo>
                    <a:lnTo>
                      <a:pt x="80" y="257"/>
                    </a:lnTo>
                    <a:lnTo>
                      <a:pt x="62" y="337"/>
                    </a:lnTo>
                    <a:lnTo>
                      <a:pt x="53" y="434"/>
                    </a:lnTo>
                    <a:lnTo>
                      <a:pt x="35" y="541"/>
                    </a:lnTo>
                    <a:lnTo>
                      <a:pt x="27" y="638"/>
                    </a:lnTo>
                    <a:lnTo>
                      <a:pt x="18" y="745"/>
                    </a:lnTo>
                    <a:lnTo>
                      <a:pt x="9" y="860"/>
                    </a:lnTo>
                    <a:lnTo>
                      <a:pt x="9" y="957"/>
                    </a:lnTo>
                    <a:lnTo>
                      <a:pt x="0" y="1064"/>
                    </a:lnTo>
                    <a:lnTo>
                      <a:pt x="9" y="1161"/>
                    </a:lnTo>
                    <a:lnTo>
                      <a:pt x="9" y="1241"/>
                    </a:lnTo>
                    <a:lnTo>
                      <a:pt x="18" y="1321"/>
                    </a:lnTo>
                    <a:lnTo>
                      <a:pt x="27" y="13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8" name="Freeform 9"/>
              <p:cNvSpPr>
                <a:spLocks/>
              </p:cNvSpPr>
              <p:nvPr/>
            </p:nvSpPr>
            <p:spPr bwMode="auto">
              <a:xfrm>
                <a:off x="1623" y="2612"/>
                <a:ext cx="118" cy="133"/>
              </a:xfrm>
              <a:custGeom>
                <a:avLst/>
                <a:gdLst>
                  <a:gd name="T0" fmla="*/ 1 w 168"/>
                  <a:gd name="T1" fmla="*/ 3 h 177"/>
                  <a:gd name="T2" fmla="*/ 1 w 168"/>
                  <a:gd name="T3" fmla="*/ 3 h 177"/>
                  <a:gd name="T4" fmla="*/ 1 w 168"/>
                  <a:gd name="T5" fmla="*/ 3 h 177"/>
                  <a:gd name="T6" fmla="*/ 1 w 168"/>
                  <a:gd name="T7" fmla="*/ 2 h 177"/>
                  <a:gd name="T8" fmla="*/ 1 w 168"/>
                  <a:gd name="T9" fmla="*/ 2 h 177"/>
                  <a:gd name="T10" fmla="*/ 1 w 168"/>
                  <a:gd name="T11" fmla="*/ 2 h 177"/>
                  <a:gd name="T12" fmla="*/ 1 w 168"/>
                  <a:gd name="T13" fmla="*/ 2 h 177"/>
                  <a:gd name="T14" fmla="*/ 1 w 168"/>
                  <a:gd name="T15" fmla="*/ 2 h 177"/>
                  <a:gd name="T16" fmla="*/ 1 w 168"/>
                  <a:gd name="T17" fmla="*/ 2 h 177"/>
                  <a:gd name="T18" fmla="*/ 1 w 168"/>
                  <a:gd name="T19" fmla="*/ 0 h 177"/>
                  <a:gd name="T20" fmla="*/ 0 w 168"/>
                  <a:gd name="T21" fmla="*/ 0 h 177"/>
                  <a:gd name="T22" fmla="*/ 0 w 168"/>
                  <a:gd name="T23" fmla="*/ 2 h 177"/>
                  <a:gd name="T24" fmla="*/ 1 w 168"/>
                  <a:gd name="T25" fmla="*/ 2 h 177"/>
                  <a:gd name="T26" fmla="*/ 1 w 168"/>
                  <a:gd name="T27" fmla="*/ 2 h 177"/>
                  <a:gd name="T28" fmla="*/ 1 w 168"/>
                  <a:gd name="T29" fmla="*/ 2 h 177"/>
                  <a:gd name="T30" fmla="*/ 1 w 168"/>
                  <a:gd name="T31" fmla="*/ 2 h 177"/>
                  <a:gd name="T32" fmla="*/ 1 w 168"/>
                  <a:gd name="T33" fmla="*/ 3 h 177"/>
                  <a:gd name="T34" fmla="*/ 1 w 168"/>
                  <a:gd name="T35" fmla="*/ 3 h 177"/>
                  <a:gd name="T36" fmla="*/ 1 w 168"/>
                  <a:gd name="T37" fmla="*/ 3 h 177"/>
                  <a:gd name="T38" fmla="*/ 1 w 168"/>
                  <a:gd name="T39" fmla="*/ 3 h 177"/>
                  <a:gd name="T40" fmla="*/ 1 w 168"/>
                  <a:gd name="T41" fmla="*/ 3 h 17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8" h="177">
                    <a:moveTo>
                      <a:pt x="168" y="159"/>
                    </a:moveTo>
                    <a:lnTo>
                      <a:pt x="168" y="159"/>
                    </a:lnTo>
                    <a:lnTo>
                      <a:pt x="141" y="159"/>
                    </a:lnTo>
                    <a:lnTo>
                      <a:pt x="106" y="150"/>
                    </a:lnTo>
                    <a:lnTo>
                      <a:pt x="79" y="133"/>
                    </a:lnTo>
                    <a:lnTo>
                      <a:pt x="62" y="115"/>
                    </a:lnTo>
                    <a:lnTo>
                      <a:pt x="35" y="88"/>
                    </a:lnTo>
                    <a:lnTo>
                      <a:pt x="26" y="62"/>
                    </a:lnTo>
                    <a:lnTo>
                      <a:pt x="17" y="35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35"/>
                    </a:lnTo>
                    <a:lnTo>
                      <a:pt x="9" y="71"/>
                    </a:lnTo>
                    <a:lnTo>
                      <a:pt x="26" y="97"/>
                    </a:lnTo>
                    <a:lnTo>
                      <a:pt x="44" y="124"/>
                    </a:lnTo>
                    <a:lnTo>
                      <a:pt x="71" y="141"/>
                    </a:lnTo>
                    <a:lnTo>
                      <a:pt x="106" y="159"/>
                    </a:lnTo>
                    <a:lnTo>
                      <a:pt x="133" y="168"/>
                    </a:lnTo>
                    <a:lnTo>
                      <a:pt x="168" y="177"/>
                    </a:lnTo>
                    <a:lnTo>
                      <a:pt x="168" y="1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9" name="Freeform 10"/>
              <p:cNvSpPr>
                <a:spLocks/>
              </p:cNvSpPr>
              <p:nvPr/>
            </p:nvSpPr>
            <p:spPr bwMode="auto">
              <a:xfrm>
                <a:off x="1741" y="2731"/>
                <a:ext cx="547" cy="14"/>
              </a:xfrm>
              <a:custGeom>
                <a:avLst/>
                <a:gdLst>
                  <a:gd name="T0" fmla="*/ 4 w 779"/>
                  <a:gd name="T1" fmla="*/ 0 h 18"/>
                  <a:gd name="T2" fmla="*/ 4 w 779"/>
                  <a:gd name="T3" fmla="*/ 0 h 18"/>
                  <a:gd name="T4" fmla="*/ 0 w 779"/>
                  <a:gd name="T5" fmla="*/ 0 h 18"/>
                  <a:gd name="T6" fmla="*/ 0 w 779"/>
                  <a:gd name="T7" fmla="*/ 2 h 18"/>
                  <a:gd name="T8" fmla="*/ 4 w 779"/>
                  <a:gd name="T9" fmla="*/ 2 h 18"/>
                  <a:gd name="T10" fmla="*/ 4 w 779"/>
                  <a:gd name="T11" fmla="*/ 2 h 18"/>
                  <a:gd name="T12" fmla="*/ 4 w 779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79" h="18">
                    <a:moveTo>
                      <a:pt x="779" y="0"/>
                    </a:moveTo>
                    <a:lnTo>
                      <a:pt x="779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779" y="18"/>
                    </a:lnTo>
                    <a:lnTo>
                      <a:pt x="77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0" name="Freeform 11"/>
              <p:cNvSpPr>
                <a:spLocks/>
              </p:cNvSpPr>
              <p:nvPr/>
            </p:nvSpPr>
            <p:spPr bwMode="auto">
              <a:xfrm>
                <a:off x="1772" y="1913"/>
                <a:ext cx="497" cy="752"/>
              </a:xfrm>
              <a:custGeom>
                <a:avLst/>
                <a:gdLst>
                  <a:gd name="T0" fmla="*/ 3 w 708"/>
                  <a:gd name="T1" fmla="*/ 14 h 1002"/>
                  <a:gd name="T2" fmla="*/ 3 w 708"/>
                  <a:gd name="T3" fmla="*/ 14 h 1002"/>
                  <a:gd name="T4" fmla="*/ 3 w 708"/>
                  <a:gd name="T5" fmla="*/ 14 h 1002"/>
                  <a:gd name="T6" fmla="*/ 3 w 708"/>
                  <a:gd name="T7" fmla="*/ 13 h 1002"/>
                  <a:gd name="T8" fmla="*/ 3 w 708"/>
                  <a:gd name="T9" fmla="*/ 13 h 1002"/>
                  <a:gd name="T10" fmla="*/ 4 w 708"/>
                  <a:gd name="T11" fmla="*/ 13 h 1002"/>
                  <a:gd name="T12" fmla="*/ 4 w 708"/>
                  <a:gd name="T13" fmla="*/ 13 h 1002"/>
                  <a:gd name="T14" fmla="*/ 4 w 708"/>
                  <a:gd name="T15" fmla="*/ 11 h 1002"/>
                  <a:gd name="T16" fmla="*/ 4 w 708"/>
                  <a:gd name="T17" fmla="*/ 3 h 1002"/>
                  <a:gd name="T18" fmla="*/ 4 w 708"/>
                  <a:gd name="T19" fmla="*/ 2 h 1002"/>
                  <a:gd name="T20" fmla="*/ 4 w 708"/>
                  <a:gd name="T21" fmla="*/ 2 h 1002"/>
                  <a:gd name="T22" fmla="*/ 3 w 708"/>
                  <a:gd name="T23" fmla="*/ 2 h 1002"/>
                  <a:gd name="T24" fmla="*/ 3 w 708"/>
                  <a:gd name="T25" fmla="*/ 2 h 1002"/>
                  <a:gd name="T26" fmla="*/ 3 w 708"/>
                  <a:gd name="T27" fmla="*/ 2 h 1002"/>
                  <a:gd name="T28" fmla="*/ 3 w 708"/>
                  <a:gd name="T29" fmla="*/ 2 h 1002"/>
                  <a:gd name="T30" fmla="*/ 3 w 708"/>
                  <a:gd name="T31" fmla="*/ 0 h 1002"/>
                  <a:gd name="T32" fmla="*/ 3 w 708"/>
                  <a:gd name="T33" fmla="*/ 0 h 1002"/>
                  <a:gd name="T34" fmla="*/ 1 w 708"/>
                  <a:gd name="T35" fmla="*/ 0 h 1002"/>
                  <a:gd name="T36" fmla="*/ 1 w 708"/>
                  <a:gd name="T37" fmla="*/ 2 h 1002"/>
                  <a:gd name="T38" fmla="*/ 1 w 708"/>
                  <a:gd name="T39" fmla="*/ 2 h 1002"/>
                  <a:gd name="T40" fmla="*/ 1 w 708"/>
                  <a:gd name="T41" fmla="*/ 2 h 1002"/>
                  <a:gd name="T42" fmla="*/ 1 w 708"/>
                  <a:gd name="T43" fmla="*/ 2 h 1002"/>
                  <a:gd name="T44" fmla="*/ 1 w 708"/>
                  <a:gd name="T45" fmla="*/ 2 h 1002"/>
                  <a:gd name="T46" fmla="*/ 1 w 708"/>
                  <a:gd name="T47" fmla="*/ 2 h 1002"/>
                  <a:gd name="T48" fmla="*/ 0 w 708"/>
                  <a:gd name="T49" fmla="*/ 3 h 1002"/>
                  <a:gd name="T50" fmla="*/ 0 w 708"/>
                  <a:gd name="T51" fmla="*/ 11 h 1002"/>
                  <a:gd name="T52" fmla="*/ 0 w 708"/>
                  <a:gd name="T53" fmla="*/ 12 h 1002"/>
                  <a:gd name="T54" fmla="*/ 1 w 708"/>
                  <a:gd name="T55" fmla="*/ 13 h 1002"/>
                  <a:gd name="T56" fmla="*/ 1 w 708"/>
                  <a:gd name="T57" fmla="*/ 13 h 1002"/>
                  <a:gd name="T58" fmla="*/ 1 w 708"/>
                  <a:gd name="T59" fmla="*/ 13 h 1002"/>
                  <a:gd name="T60" fmla="*/ 1 w 708"/>
                  <a:gd name="T61" fmla="*/ 14 h 1002"/>
                  <a:gd name="T62" fmla="*/ 1 w 708"/>
                  <a:gd name="T63" fmla="*/ 14 h 1002"/>
                  <a:gd name="T64" fmla="*/ 1 w 708"/>
                  <a:gd name="T65" fmla="*/ 14 h 1002"/>
                  <a:gd name="T66" fmla="*/ 1 w 708"/>
                  <a:gd name="T67" fmla="*/ 14 h 100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708" h="1002">
                    <a:moveTo>
                      <a:pt x="531" y="1002"/>
                    </a:moveTo>
                    <a:lnTo>
                      <a:pt x="549" y="1002"/>
                    </a:lnTo>
                    <a:lnTo>
                      <a:pt x="567" y="993"/>
                    </a:lnTo>
                    <a:lnTo>
                      <a:pt x="584" y="993"/>
                    </a:lnTo>
                    <a:lnTo>
                      <a:pt x="602" y="984"/>
                    </a:lnTo>
                    <a:lnTo>
                      <a:pt x="611" y="975"/>
                    </a:lnTo>
                    <a:lnTo>
                      <a:pt x="629" y="966"/>
                    </a:lnTo>
                    <a:lnTo>
                      <a:pt x="646" y="957"/>
                    </a:lnTo>
                    <a:lnTo>
                      <a:pt x="655" y="948"/>
                    </a:lnTo>
                    <a:lnTo>
                      <a:pt x="664" y="931"/>
                    </a:lnTo>
                    <a:lnTo>
                      <a:pt x="673" y="922"/>
                    </a:lnTo>
                    <a:lnTo>
                      <a:pt x="682" y="904"/>
                    </a:lnTo>
                    <a:lnTo>
                      <a:pt x="691" y="886"/>
                    </a:lnTo>
                    <a:lnTo>
                      <a:pt x="699" y="877"/>
                    </a:lnTo>
                    <a:lnTo>
                      <a:pt x="708" y="860"/>
                    </a:lnTo>
                    <a:lnTo>
                      <a:pt x="708" y="842"/>
                    </a:lnTo>
                    <a:lnTo>
                      <a:pt x="708" y="824"/>
                    </a:lnTo>
                    <a:lnTo>
                      <a:pt x="708" y="177"/>
                    </a:lnTo>
                    <a:lnTo>
                      <a:pt x="708" y="160"/>
                    </a:lnTo>
                    <a:lnTo>
                      <a:pt x="708" y="142"/>
                    </a:lnTo>
                    <a:lnTo>
                      <a:pt x="699" y="124"/>
                    </a:lnTo>
                    <a:lnTo>
                      <a:pt x="691" y="107"/>
                    </a:lnTo>
                    <a:lnTo>
                      <a:pt x="682" y="89"/>
                    </a:lnTo>
                    <a:lnTo>
                      <a:pt x="673" y="71"/>
                    </a:lnTo>
                    <a:lnTo>
                      <a:pt x="664" y="62"/>
                    </a:lnTo>
                    <a:lnTo>
                      <a:pt x="655" y="44"/>
                    </a:lnTo>
                    <a:lnTo>
                      <a:pt x="646" y="36"/>
                    </a:lnTo>
                    <a:lnTo>
                      <a:pt x="629" y="27"/>
                    </a:lnTo>
                    <a:lnTo>
                      <a:pt x="611" y="18"/>
                    </a:lnTo>
                    <a:lnTo>
                      <a:pt x="602" y="9"/>
                    </a:lnTo>
                    <a:lnTo>
                      <a:pt x="584" y="9"/>
                    </a:lnTo>
                    <a:lnTo>
                      <a:pt x="567" y="0"/>
                    </a:lnTo>
                    <a:lnTo>
                      <a:pt x="549" y="0"/>
                    </a:lnTo>
                    <a:lnTo>
                      <a:pt x="531" y="0"/>
                    </a:lnTo>
                    <a:lnTo>
                      <a:pt x="177" y="0"/>
                    </a:lnTo>
                    <a:lnTo>
                      <a:pt x="159" y="0"/>
                    </a:lnTo>
                    <a:lnTo>
                      <a:pt x="142" y="0"/>
                    </a:lnTo>
                    <a:lnTo>
                      <a:pt x="124" y="9"/>
                    </a:lnTo>
                    <a:lnTo>
                      <a:pt x="106" y="9"/>
                    </a:lnTo>
                    <a:lnTo>
                      <a:pt x="89" y="18"/>
                    </a:lnTo>
                    <a:lnTo>
                      <a:pt x="80" y="27"/>
                    </a:lnTo>
                    <a:lnTo>
                      <a:pt x="62" y="36"/>
                    </a:lnTo>
                    <a:lnTo>
                      <a:pt x="53" y="44"/>
                    </a:lnTo>
                    <a:lnTo>
                      <a:pt x="36" y="62"/>
                    </a:lnTo>
                    <a:lnTo>
                      <a:pt x="27" y="71"/>
                    </a:lnTo>
                    <a:lnTo>
                      <a:pt x="18" y="89"/>
                    </a:lnTo>
                    <a:lnTo>
                      <a:pt x="9" y="107"/>
                    </a:lnTo>
                    <a:lnTo>
                      <a:pt x="9" y="124"/>
                    </a:lnTo>
                    <a:lnTo>
                      <a:pt x="0" y="142"/>
                    </a:lnTo>
                    <a:lnTo>
                      <a:pt x="0" y="160"/>
                    </a:lnTo>
                    <a:lnTo>
                      <a:pt x="0" y="177"/>
                    </a:lnTo>
                    <a:lnTo>
                      <a:pt x="0" y="824"/>
                    </a:lnTo>
                    <a:lnTo>
                      <a:pt x="0" y="842"/>
                    </a:lnTo>
                    <a:lnTo>
                      <a:pt x="0" y="860"/>
                    </a:lnTo>
                    <a:lnTo>
                      <a:pt x="9" y="877"/>
                    </a:lnTo>
                    <a:lnTo>
                      <a:pt x="9" y="886"/>
                    </a:lnTo>
                    <a:lnTo>
                      <a:pt x="18" y="904"/>
                    </a:lnTo>
                    <a:lnTo>
                      <a:pt x="27" y="922"/>
                    </a:lnTo>
                    <a:lnTo>
                      <a:pt x="36" y="931"/>
                    </a:lnTo>
                    <a:lnTo>
                      <a:pt x="53" y="948"/>
                    </a:lnTo>
                    <a:lnTo>
                      <a:pt x="62" y="957"/>
                    </a:lnTo>
                    <a:lnTo>
                      <a:pt x="80" y="966"/>
                    </a:lnTo>
                    <a:lnTo>
                      <a:pt x="89" y="975"/>
                    </a:lnTo>
                    <a:lnTo>
                      <a:pt x="106" y="984"/>
                    </a:lnTo>
                    <a:lnTo>
                      <a:pt x="124" y="993"/>
                    </a:lnTo>
                    <a:lnTo>
                      <a:pt x="142" y="993"/>
                    </a:lnTo>
                    <a:lnTo>
                      <a:pt x="159" y="1002"/>
                    </a:lnTo>
                    <a:lnTo>
                      <a:pt x="177" y="1002"/>
                    </a:lnTo>
                    <a:lnTo>
                      <a:pt x="531" y="1002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1" name="Freeform 12"/>
              <p:cNvSpPr>
                <a:spLocks/>
              </p:cNvSpPr>
              <p:nvPr/>
            </p:nvSpPr>
            <p:spPr bwMode="auto">
              <a:xfrm>
                <a:off x="2145" y="2532"/>
                <a:ext cx="131" cy="133"/>
              </a:xfrm>
              <a:custGeom>
                <a:avLst/>
                <a:gdLst>
                  <a:gd name="T0" fmla="*/ 1 w 186"/>
                  <a:gd name="T1" fmla="*/ 0 h 178"/>
                  <a:gd name="T2" fmla="*/ 1 w 186"/>
                  <a:gd name="T3" fmla="*/ 0 h 178"/>
                  <a:gd name="T4" fmla="*/ 1 w 186"/>
                  <a:gd name="T5" fmla="*/ 1 h 178"/>
                  <a:gd name="T6" fmla="*/ 1 w 186"/>
                  <a:gd name="T7" fmla="*/ 1 h 178"/>
                  <a:gd name="T8" fmla="*/ 1 w 186"/>
                  <a:gd name="T9" fmla="*/ 1 h 178"/>
                  <a:gd name="T10" fmla="*/ 1 w 186"/>
                  <a:gd name="T11" fmla="*/ 1 h 178"/>
                  <a:gd name="T12" fmla="*/ 1 w 186"/>
                  <a:gd name="T13" fmla="*/ 1 h 178"/>
                  <a:gd name="T14" fmla="*/ 1 w 186"/>
                  <a:gd name="T15" fmla="*/ 1 h 178"/>
                  <a:gd name="T16" fmla="*/ 1 w 186"/>
                  <a:gd name="T17" fmla="*/ 1 h 178"/>
                  <a:gd name="T18" fmla="*/ 1 w 186"/>
                  <a:gd name="T19" fmla="*/ 1 h 178"/>
                  <a:gd name="T20" fmla="*/ 1 w 186"/>
                  <a:gd name="T21" fmla="*/ 1 h 178"/>
                  <a:gd name="T22" fmla="*/ 1 w 186"/>
                  <a:gd name="T23" fmla="*/ 1 h 178"/>
                  <a:gd name="T24" fmla="*/ 1 w 186"/>
                  <a:gd name="T25" fmla="*/ 1 h 178"/>
                  <a:gd name="T26" fmla="*/ 1 w 186"/>
                  <a:gd name="T27" fmla="*/ 1 h 178"/>
                  <a:gd name="T28" fmla="*/ 1 w 186"/>
                  <a:gd name="T29" fmla="*/ 2 h 178"/>
                  <a:gd name="T30" fmla="*/ 1 w 186"/>
                  <a:gd name="T31" fmla="*/ 2 h 178"/>
                  <a:gd name="T32" fmla="*/ 1 w 186"/>
                  <a:gd name="T33" fmla="*/ 2 h 178"/>
                  <a:gd name="T34" fmla="*/ 0 w 186"/>
                  <a:gd name="T35" fmla="*/ 2 h 178"/>
                  <a:gd name="T36" fmla="*/ 0 w 186"/>
                  <a:gd name="T37" fmla="*/ 2 h 178"/>
                  <a:gd name="T38" fmla="*/ 1 w 186"/>
                  <a:gd name="T39" fmla="*/ 2 h 178"/>
                  <a:gd name="T40" fmla="*/ 1 w 186"/>
                  <a:gd name="T41" fmla="*/ 2 h 178"/>
                  <a:gd name="T42" fmla="*/ 1 w 186"/>
                  <a:gd name="T43" fmla="*/ 2 h 178"/>
                  <a:gd name="T44" fmla="*/ 1 w 186"/>
                  <a:gd name="T45" fmla="*/ 2 h 178"/>
                  <a:gd name="T46" fmla="*/ 1 w 186"/>
                  <a:gd name="T47" fmla="*/ 2 h 178"/>
                  <a:gd name="T48" fmla="*/ 1 w 186"/>
                  <a:gd name="T49" fmla="*/ 1 h 178"/>
                  <a:gd name="T50" fmla="*/ 1 w 186"/>
                  <a:gd name="T51" fmla="*/ 1 h 178"/>
                  <a:gd name="T52" fmla="*/ 1 w 186"/>
                  <a:gd name="T53" fmla="*/ 1 h 178"/>
                  <a:gd name="T54" fmla="*/ 1 w 186"/>
                  <a:gd name="T55" fmla="*/ 1 h 178"/>
                  <a:gd name="T56" fmla="*/ 1 w 186"/>
                  <a:gd name="T57" fmla="*/ 1 h 178"/>
                  <a:gd name="T58" fmla="*/ 1 w 186"/>
                  <a:gd name="T59" fmla="*/ 1 h 178"/>
                  <a:gd name="T60" fmla="*/ 1 w 186"/>
                  <a:gd name="T61" fmla="*/ 1 h 178"/>
                  <a:gd name="T62" fmla="*/ 1 w 186"/>
                  <a:gd name="T63" fmla="*/ 1 h 178"/>
                  <a:gd name="T64" fmla="*/ 1 w 186"/>
                  <a:gd name="T65" fmla="*/ 1 h 178"/>
                  <a:gd name="T66" fmla="*/ 1 w 186"/>
                  <a:gd name="T67" fmla="*/ 1 h 178"/>
                  <a:gd name="T68" fmla="*/ 1 w 186"/>
                  <a:gd name="T69" fmla="*/ 0 h 178"/>
                  <a:gd name="T70" fmla="*/ 1 w 186"/>
                  <a:gd name="T71" fmla="*/ 0 h 178"/>
                  <a:gd name="T72" fmla="*/ 1 w 186"/>
                  <a:gd name="T73" fmla="*/ 0 h 17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6" h="178">
                    <a:moveTo>
                      <a:pt x="168" y="0"/>
                    </a:moveTo>
                    <a:lnTo>
                      <a:pt x="168" y="0"/>
                    </a:lnTo>
                    <a:lnTo>
                      <a:pt x="168" y="18"/>
                    </a:lnTo>
                    <a:lnTo>
                      <a:pt x="168" y="36"/>
                    </a:lnTo>
                    <a:lnTo>
                      <a:pt x="160" y="45"/>
                    </a:lnTo>
                    <a:lnTo>
                      <a:pt x="160" y="62"/>
                    </a:lnTo>
                    <a:lnTo>
                      <a:pt x="151" y="80"/>
                    </a:lnTo>
                    <a:lnTo>
                      <a:pt x="142" y="89"/>
                    </a:lnTo>
                    <a:lnTo>
                      <a:pt x="133" y="107"/>
                    </a:lnTo>
                    <a:lnTo>
                      <a:pt x="124" y="115"/>
                    </a:lnTo>
                    <a:lnTo>
                      <a:pt x="106" y="124"/>
                    </a:lnTo>
                    <a:lnTo>
                      <a:pt x="98" y="142"/>
                    </a:lnTo>
                    <a:lnTo>
                      <a:pt x="80" y="151"/>
                    </a:lnTo>
                    <a:lnTo>
                      <a:pt x="62" y="151"/>
                    </a:lnTo>
                    <a:lnTo>
                      <a:pt x="53" y="160"/>
                    </a:lnTo>
                    <a:lnTo>
                      <a:pt x="36" y="169"/>
                    </a:lnTo>
                    <a:lnTo>
                      <a:pt x="18" y="169"/>
                    </a:lnTo>
                    <a:lnTo>
                      <a:pt x="0" y="169"/>
                    </a:lnTo>
                    <a:lnTo>
                      <a:pt x="0" y="178"/>
                    </a:lnTo>
                    <a:lnTo>
                      <a:pt x="18" y="178"/>
                    </a:lnTo>
                    <a:lnTo>
                      <a:pt x="36" y="178"/>
                    </a:lnTo>
                    <a:lnTo>
                      <a:pt x="53" y="169"/>
                    </a:lnTo>
                    <a:lnTo>
                      <a:pt x="71" y="169"/>
                    </a:lnTo>
                    <a:lnTo>
                      <a:pt x="89" y="160"/>
                    </a:lnTo>
                    <a:lnTo>
                      <a:pt x="98" y="151"/>
                    </a:lnTo>
                    <a:lnTo>
                      <a:pt x="115" y="142"/>
                    </a:lnTo>
                    <a:lnTo>
                      <a:pt x="124" y="124"/>
                    </a:lnTo>
                    <a:lnTo>
                      <a:pt x="142" y="115"/>
                    </a:lnTo>
                    <a:lnTo>
                      <a:pt x="151" y="98"/>
                    </a:lnTo>
                    <a:lnTo>
                      <a:pt x="160" y="80"/>
                    </a:lnTo>
                    <a:lnTo>
                      <a:pt x="168" y="71"/>
                    </a:lnTo>
                    <a:lnTo>
                      <a:pt x="177" y="53"/>
                    </a:lnTo>
                    <a:lnTo>
                      <a:pt x="177" y="36"/>
                    </a:lnTo>
                    <a:lnTo>
                      <a:pt x="177" y="18"/>
                    </a:lnTo>
                    <a:lnTo>
                      <a:pt x="186" y="0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2" name="Freeform 13"/>
              <p:cNvSpPr>
                <a:spLocks/>
              </p:cNvSpPr>
              <p:nvPr/>
            </p:nvSpPr>
            <p:spPr bwMode="auto">
              <a:xfrm>
                <a:off x="2263" y="2046"/>
                <a:ext cx="13" cy="486"/>
              </a:xfrm>
              <a:custGeom>
                <a:avLst/>
                <a:gdLst>
                  <a:gd name="T0" fmla="*/ 0 w 18"/>
                  <a:gd name="T1" fmla="*/ 0 h 647"/>
                  <a:gd name="T2" fmla="*/ 0 w 18"/>
                  <a:gd name="T3" fmla="*/ 0 h 647"/>
                  <a:gd name="T4" fmla="*/ 0 w 18"/>
                  <a:gd name="T5" fmla="*/ 9 h 647"/>
                  <a:gd name="T6" fmla="*/ 1 w 18"/>
                  <a:gd name="T7" fmla="*/ 9 h 647"/>
                  <a:gd name="T8" fmla="*/ 1 w 18"/>
                  <a:gd name="T9" fmla="*/ 0 h 647"/>
                  <a:gd name="T10" fmla="*/ 1 w 18"/>
                  <a:gd name="T11" fmla="*/ 0 h 647"/>
                  <a:gd name="T12" fmla="*/ 0 w 18"/>
                  <a:gd name="T13" fmla="*/ 0 h 6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" h="647">
                    <a:moveTo>
                      <a:pt x="0" y="0"/>
                    </a:moveTo>
                    <a:lnTo>
                      <a:pt x="0" y="0"/>
                    </a:lnTo>
                    <a:lnTo>
                      <a:pt x="0" y="647"/>
                    </a:lnTo>
                    <a:lnTo>
                      <a:pt x="18" y="647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3" name="Freeform 14"/>
              <p:cNvSpPr>
                <a:spLocks/>
              </p:cNvSpPr>
              <p:nvPr/>
            </p:nvSpPr>
            <p:spPr bwMode="auto">
              <a:xfrm>
                <a:off x="2145" y="1906"/>
                <a:ext cx="131" cy="140"/>
              </a:xfrm>
              <a:custGeom>
                <a:avLst/>
                <a:gdLst>
                  <a:gd name="T0" fmla="*/ 0 w 186"/>
                  <a:gd name="T1" fmla="*/ 2 h 186"/>
                  <a:gd name="T2" fmla="*/ 0 w 186"/>
                  <a:gd name="T3" fmla="*/ 2 h 186"/>
                  <a:gd name="T4" fmla="*/ 1 w 186"/>
                  <a:gd name="T5" fmla="*/ 2 h 186"/>
                  <a:gd name="T6" fmla="*/ 1 w 186"/>
                  <a:gd name="T7" fmla="*/ 2 h 186"/>
                  <a:gd name="T8" fmla="*/ 1 w 186"/>
                  <a:gd name="T9" fmla="*/ 2 h 186"/>
                  <a:gd name="T10" fmla="*/ 1 w 186"/>
                  <a:gd name="T11" fmla="*/ 2 h 186"/>
                  <a:gd name="T12" fmla="*/ 1 w 186"/>
                  <a:gd name="T13" fmla="*/ 2 h 186"/>
                  <a:gd name="T14" fmla="*/ 1 w 186"/>
                  <a:gd name="T15" fmla="*/ 2 h 186"/>
                  <a:gd name="T16" fmla="*/ 1 w 186"/>
                  <a:gd name="T17" fmla="*/ 2 h 186"/>
                  <a:gd name="T18" fmla="*/ 1 w 186"/>
                  <a:gd name="T19" fmla="*/ 2 h 186"/>
                  <a:gd name="T20" fmla="*/ 1 w 186"/>
                  <a:gd name="T21" fmla="*/ 2 h 186"/>
                  <a:gd name="T22" fmla="*/ 1 w 186"/>
                  <a:gd name="T23" fmla="*/ 2 h 186"/>
                  <a:gd name="T24" fmla="*/ 1 w 186"/>
                  <a:gd name="T25" fmla="*/ 2 h 186"/>
                  <a:gd name="T26" fmla="*/ 1 w 186"/>
                  <a:gd name="T27" fmla="*/ 2 h 186"/>
                  <a:gd name="T28" fmla="*/ 1 w 186"/>
                  <a:gd name="T29" fmla="*/ 2 h 186"/>
                  <a:gd name="T30" fmla="*/ 1 w 186"/>
                  <a:gd name="T31" fmla="*/ 2 h 186"/>
                  <a:gd name="T32" fmla="*/ 1 w 186"/>
                  <a:gd name="T33" fmla="*/ 3 h 186"/>
                  <a:gd name="T34" fmla="*/ 1 w 186"/>
                  <a:gd name="T35" fmla="*/ 3 h 186"/>
                  <a:gd name="T36" fmla="*/ 1 w 186"/>
                  <a:gd name="T37" fmla="*/ 3 h 186"/>
                  <a:gd name="T38" fmla="*/ 1 w 186"/>
                  <a:gd name="T39" fmla="*/ 3 h 186"/>
                  <a:gd name="T40" fmla="*/ 1 w 186"/>
                  <a:gd name="T41" fmla="*/ 2 h 186"/>
                  <a:gd name="T42" fmla="*/ 1 w 186"/>
                  <a:gd name="T43" fmla="*/ 2 h 186"/>
                  <a:gd name="T44" fmla="*/ 1 w 186"/>
                  <a:gd name="T45" fmla="*/ 2 h 186"/>
                  <a:gd name="T46" fmla="*/ 1 w 186"/>
                  <a:gd name="T47" fmla="*/ 2 h 186"/>
                  <a:gd name="T48" fmla="*/ 1 w 186"/>
                  <a:gd name="T49" fmla="*/ 2 h 186"/>
                  <a:gd name="T50" fmla="*/ 1 w 186"/>
                  <a:gd name="T51" fmla="*/ 2 h 186"/>
                  <a:gd name="T52" fmla="*/ 1 w 186"/>
                  <a:gd name="T53" fmla="*/ 2 h 186"/>
                  <a:gd name="T54" fmla="*/ 1 w 186"/>
                  <a:gd name="T55" fmla="*/ 2 h 186"/>
                  <a:gd name="T56" fmla="*/ 1 w 186"/>
                  <a:gd name="T57" fmla="*/ 2 h 186"/>
                  <a:gd name="T58" fmla="*/ 1 w 186"/>
                  <a:gd name="T59" fmla="*/ 2 h 186"/>
                  <a:gd name="T60" fmla="*/ 1 w 186"/>
                  <a:gd name="T61" fmla="*/ 2 h 186"/>
                  <a:gd name="T62" fmla="*/ 1 w 186"/>
                  <a:gd name="T63" fmla="*/ 2 h 186"/>
                  <a:gd name="T64" fmla="*/ 1 w 186"/>
                  <a:gd name="T65" fmla="*/ 0 h 186"/>
                  <a:gd name="T66" fmla="*/ 1 w 186"/>
                  <a:gd name="T67" fmla="*/ 0 h 186"/>
                  <a:gd name="T68" fmla="*/ 0 w 186"/>
                  <a:gd name="T69" fmla="*/ 0 h 186"/>
                  <a:gd name="T70" fmla="*/ 0 w 186"/>
                  <a:gd name="T71" fmla="*/ 0 h 186"/>
                  <a:gd name="T72" fmla="*/ 0 w 186"/>
                  <a:gd name="T73" fmla="*/ 2 h 18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6" h="186">
                    <a:moveTo>
                      <a:pt x="0" y="9"/>
                    </a:moveTo>
                    <a:lnTo>
                      <a:pt x="0" y="9"/>
                    </a:lnTo>
                    <a:lnTo>
                      <a:pt x="18" y="9"/>
                    </a:lnTo>
                    <a:lnTo>
                      <a:pt x="36" y="18"/>
                    </a:lnTo>
                    <a:lnTo>
                      <a:pt x="53" y="18"/>
                    </a:lnTo>
                    <a:lnTo>
                      <a:pt x="62" y="27"/>
                    </a:lnTo>
                    <a:lnTo>
                      <a:pt x="80" y="36"/>
                    </a:lnTo>
                    <a:lnTo>
                      <a:pt x="98" y="45"/>
                    </a:lnTo>
                    <a:lnTo>
                      <a:pt x="106" y="53"/>
                    </a:lnTo>
                    <a:lnTo>
                      <a:pt x="124" y="62"/>
                    </a:lnTo>
                    <a:lnTo>
                      <a:pt x="133" y="71"/>
                    </a:lnTo>
                    <a:lnTo>
                      <a:pt x="142" y="89"/>
                    </a:lnTo>
                    <a:lnTo>
                      <a:pt x="151" y="107"/>
                    </a:lnTo>
                    <a:lnTo>
                      <a:pt x="160" y="116"/>
                    </a:lnTo>
                    <a:lnTo>
                      <a:pt x="160" y="133"/>
                    </a:lnTo>
                    <a:lnTo>
                      <a:pt x="168" y="151"/>
                    </a:lnTo>
                    <a:lnTo>
                      <a:pt x="168" y="169"/>
                    </a:lnTo>
                    <a:lnTo>
                      <a:pt x="168" y="186"/>
                    </a:lnTo>
                    <a:lnTo>
                      <a:pt x="186" y="186"/>
                    </a:lnTo>
                    <a:lnTo>
                      <a:pt x="177" y="169"/>
                    </a:lnTo>
                    <a:lnTo>
                      <a:pt x="177" y="142"/>
                    </a:lnTo>
                    <a:lnTo>
                      <a:pt x="177" y="124"/>
                    </a:lnTo>
                    <a:lnTo>
                      <a:pt x="168" y="116"/>
                    </a:lnTo>
                    <a:lnTo>
                      <a:pt x="160" y="98"/>
                    </a:lnTo>
                    <a:lnTo>
                      <a:pt x="151" y="80"/>
                    </a:lnTo>
                    <a:lnTo>
                      <a:pt x="142" y="62"/>
                    </a:lnTo>
                    <a:lnTo>
                      <a:pt x="124" y="53"/>
                    </a:lnTo>
                    <a:lnTo>
                      <a:pt x="115" y="45"/>
                    </a:lnTo>
                    <a:lnTo>
                      <a:pt x="98" y="27"/>
                    </a:lnTo>
                    <a:lnTo>
                      <a:pt x="89" y="18"/>
                    </a:lnTo>
                    <a:lnTo>
                      <a:pt x="71" y="9"/>
                    </a:lnTo>
                    <a:lnTo>
                      <a:pt x="53" y="9"/>
                    </a:lnTo>
                    <a:lnTo>
                      <a:pt x="36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4" name="Freeform 15"/>
              <p:cNvSpPr>
                <a:spLocks/>
              </p:cNvSpPr>
              <p:nvPr/>
            </p:nvSpPr>
            <p:spPr bwMode="auto">
              <a:xfrm>
                <a:off x="1896" y="1906"/>
                <a:ext cx="249" cy="7"/>
              </a:xfrm>
              <a:custGeom>
                <a:avLst/>
                <a:gdLst>
                  <a:gd name="T0" fmla="*/ 0 w 354"/>
                  <a:gd name="T1" fmla="*/ 2 h 9"/>
                  <a:gd name="T2" fmla="*/ 0 w 354"/>
                  <a:gd name="T3" fmla="*/ 2 h 9"/>
                  <a:gd name="T4" fmla="*/ 2 w 354"/>
                  <a:gd name="T5" fmla="*/ 2 h 9"/>
                  <a:gd name="T6" fmla="*/ 2 w 354"/>
                  <a:gd name="T7" fmla="*/ 0 h 9"/>
                  <a:gd name="T8" fmla="*/ 0 w 354"/>
                  <a:gd name="T9" fmla="*/ 0 h 9"/>
                  <a:gd name="T10" fmla="*/ 0 w 354"/>
                  <a:gd name="T11" fmla="*/ 0 h 9"/>
                  <a:gd name="T12" fmla="*/ 0 w 354"/>
                  <a:gd name="T13" fmla="*/ 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54" h="9">
                    <a:moveTo>
                      <a:pt x="0" y="9"/>
                    </a:moveTo>
                    <a:lnTo>
                      <a:pt x="0" y="9"/>
                    </a:lnTo>
                    <a:lnTo>
                      <a:pt x="354" y="9"/>
                    </a:lnTo>
                    <a:lnTo>
                      <a:pt x="354" y="0"/>
                    </a:lnTo>
                    <a:lnTo>
                      <a:pt x="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5" name="Freeform 16"/>
              <p:cNvSpPr>
                <a:spLocks/>
              </p:cNvSpPr>
              <p:nvPr/>
            </p:nvSpPr>
            <p:spPr bwMode="auto">
              <a:xfrm>
                <a:off x="1766" y="1906"/>
                <a:ext cx="130" cy="140"/>
              </a:xfrm>
              <a:custGeom>
                <a:avLst/>
                <a:gdLst>
                  <a:gd name="T0" fmla="*/ 1 w 186"/>
                  <a:gd name="T1" fmla="*/ 3 h 186"/>
                  <a:gd name="T2" fmla="*/ 1 w 186"/>
                  <a:gd name="T3" fmla="*/ 3 h 186"/>
                  <a:gd name="T4" fmla="*/ 1 w 186"/>
                  <a:gd name="T5" fmla="*/ 3 h 186"/>
                  <a:gd name="T6" fmla="*/ 1 w 186"/>
                  <a:gd name="T7" fmla="*/ 2 h 186"/>
                  <a:gd name="T8" fmla="*/ 1 w 186"/>
                  <a:gd name="T9" fmla="*/ 2 h 186"/>
                  <a:gd name="T10" fmla="*/ 1 w 186"/>
                  <a:gd name="T11" fmla="*/ 2 h 186"/>
                  <a:gd name="T12" fmla="*/ 1 w 186"/>
                  <a:gd name="T13" fmla="*/ 2 h 186"/>
                  <a:gd name="T14" fmla="*/ 1 w 186"/>
                  <a:gd name="T15" fmla="*/ 2 h 186"/>
                  <a:gd name="T16" fmla="*/ 1 w 186"/>
                  <a:gd name="T17" fmla="*/ 2 h 186"/>
                  <a:gd name="T18" fmla="*/ 1 w 186"/>
                  <a:gd name="T19" fmla="*/ 2 h 186"/>
                  <a:gd name="T20" fmla="*/ 1 w 186"/>
                  <a:gd name="T21" fmla="*/ 2 h 186"/>
                  <a:gd name="T22" fmla="*/ 1 w 186"/>
                  <a:gd name="T23" fmla="*/ 2 h 186"/>
                  <a:gd name="T24" fmla="*/ 1 w 186"/>
                  <a:gd name="T25" fmla="*/ 2 h 186"/>
                  <a:gd name="T26" fmla="*/ 1 w 186"/>
                  <a:gd name="T27" fmla="*/ 2 h 186"/>
                  <a:gd name="T28" fmla="*/ 1 w 186"/>
                  <a:gd name="T29" fmla="*/ 2 h 186"/>
                  <a:gd name="T30" fmla="*/ 1 w 186"/>
                  <a:gd name="T31" fmla="*/ 2 h 186"/>
                  <a:gd name="T32" fmla="*/ 1 w 186"/>
                  <a:gd name="T33" fmla="*/ 2 h 186"/>
                  <a:gd name="T34" fmla="*/ 1 w 186"/>
                  <a:gd name="T35" fmla="*/ 2 h 186"/>
                  <a:gd name="T36" fmla="*/ 1 w 186"/>
                  <a:gd name="T37" fmla="*/ 0 h 186"/>
                  <a:gd name="T38" fmla="*/ 1 w 186"/>
                  <a:gd name="T39" fmla="*/ 0 h 186"/>
                  <a:gd name="T40" fmla="*/ 1 w 186"/>
                  <a:gd name="T41" fmla="*/ 0 h 186"/>
                  <a:gd name="T42" fmla="*/ 1 w 186"/>
                  <a:gd name="T43" fmla="*/ 2 h 186"/>
                  <a:gd name="T44" fmla="*/ 1 w 186"/>
                  <a:gd name="T45" fmla="*/ 2 h 186"/>
                  <a:gd name="T46" fmla="*/ 1 w 186"/>
                  <a:gd name="T47" fmla="*/ 2 h 186"/>
                  <a:gd name="T48" fmla="*/ 1 w 186"/>
                  <a:gd name="T49" fmla="*/ 2 h 186"/>
                  <a:gd name="T50" fmla="*/ 1 w 186"/>
                  <a:gd name="T51" fmla="*/ 2 h 186"/>
                  <a:gd name="T52" fmla="*/ 1 w 186"/>
                  <a:gd name="T53" fmla="*/ 2 h 186"/>
                  <a:gd name="T54" fmla="*/ 1 w 186"/>
                  <a:gd name="T55" fmla="*/ 2 h 186"/>
                  <a:gd name="T56" fmla="*/ 1 w 186"/>
                  <a:gd name="T57" fmla="*/ 2 h 186"/>
                  <a:gd name="T58" fmla="*/ 1 w 186"/>
                  <a:gd name="T59" fmla="*/ 2 h 186"/>
                  <a:gd name="T60" fmla="*/ 1 w 186"/>
                  <a:gd name="T61" fmla="*/ 2 h 186"/>
                  <a:gd name="T62" fmla="*/ 1 w 186"/>
                  <a:gd name="T63" fmla="*/ 2 h 186"/>
                  <a:gd name="T64" fmla="*/ 0 w 186"/>
                  <a:gd name="T65" fmla="*/ 2 h 186"/>
                  <a:gd name="T66" fmla="*/ 0 w 186"/>
                  <a:gd name="T67" fmla="*/ 3 h 186"/>
                  <a:gd name="T68" fmla="*/ 0 w 186"/>
                  <a:gd name="T69" fmla="*/ 3 h 186"/>
                  <a:gd name="T70" fmla="*/ 0 w 186"/>
                  <a:gd name="T71" fmla="*/ 3 h 186"/>
                  <a:gd name="T72" fmla="*/ 1 w 186"/>
                  <a:gd name="T73" fmla="*/ 3 h 18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6" h="186">
                    <a:moveTo>
                      <a:pt x="18" y="186"/>
                    </a:moveTo>
                    <a:lnTo>
                      <a:pt x="18" y="186"/>
                    </a:lnTo>
                    <a:lnTo>
                      <a:pt x="18" y="169"/>
                    </a:lnTo>
                    <a:lnTo>
                      <a:pt x="18" y="151"/>
                    </a:lnTo>
                    <a:lnTo>
                      <a:pt x="27" y="133"/>
                    </a:lnTo>
                    <a:lnTo>
                      <a:pt x="27" y="116"/>
                    </a:lnTo>
                    <a:lnTo>
                      <a:pt x="36" y="107"/>
                    </a:lnTo>
                    <a:lnTo>
                      <a:pt x="45" y="89"/>
                    </a:lnTo>
                    <a:lnTo>
                      <a:pt x="53" y="71"/>
                    </a:lnTo>
                    <a:lnTo>
                      <a:pt x="62" y="62"/>
                    </a:lnTo>
                    <a:lnTo>
                      <a:pt x="80" y="53"/>
                    </a:lnTo>
                    <a:lnTo>
                      <a:pt x="89" y="45"/>
                    </a:lnTo>
                    <a:lnTo>
                      <a:pt x="107" y="36"/>
                    </a:lnTo>
                    <a:lnTo>
                      <a:pt x="115" y="27"/>
                    </a:lnTo>
                    <a:lnTo>
                      <a:pt x="133" y="18"/>
                    </a:lnTo>
                    <a:lnTo>
                      <a:pt x="151" y="18"/>
                    </a:lnTo>
                    <a:lnTo>
                      <a:pt x="168" y="9"/>
                    </a:lnTo>
                    <a:lnTo>
                      <a:pt x="186" y="9"/>
                    </a:lnTo>
                    <a:lnTo>
                      <a:pt x="186" y="0"/>
                    </a:lnTo>
                    <a:lnTo>
                      <a:pt x="168" y="0"/>
                    </a:lnTo>
                    <a:lnTo>
                      <a:pt x="151" y="0"/>
                    </a:lnTo>
                    <a:lnTo>
                      <a:pt x="133" y="9"/>
                    </a:lnTo>
                    <a:lnTo>
                      <a:pt x="115" y="9"/>
                    </a:lnTo>
                    <a:lnTo>
                      <a:pt x="98" y="18"/>
                    </a:lnTo>
                    <a:lnTo>
                      <a:pt x="80" y="27"/>
                    </a:lnTo>
                    <a:lnTo>
                      <a:pt x="71" y="45"/>
                    </a:lnTo>
                    <a:lnTo>
                      <a:pt x="53" y="53"/>
                    </a:lnTo>
                    <a:lnTo>
                      <a:pt x="45" y="62"/>
                    </a:lnTo>
                    <a:lnTo>
                      <a:pt x="36" y="80"/>
                    </a:lnTo>
                    <a:lnTo>
                      <a:pt x="27" y="98"/>
                    </a:lnTo>
                    <a:lnTo>
                      <a:pt x="18" y="116"/>
                    </a:lnTo>
                    <a:lnTo>
                      <a:pt x="9" y="124"/>
                    </a:lnTo>
                    <a:lnTo>
                      <a:pt x="0" y="142"/>
                    </a:lnTo>
                    <a:lnTo>
                      <a:pt x="0" y="169"/>
                    </a:lnTo>
                    <a:lnTo>
                      <a:pt x="0" y="186"/>
                    </a:lnTo>
                    <a:lnTo>
                      <a:pt x="18" y="1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6" name="Freeform 17"/>
              <p:cNvSpPr>
                <a:spLocks/>
              </p:cNvSpPr>
              <p:nvPr/>
            </p:nvSpPr>
            <p:spPr bwMode="auto">
              <a:xfrm>
                <a:off x="1766" y="2046"/>
                <a:ext cx="12" cy="486"/>
              </a:xfrm>
              <a:custGeom>
                <a:avLst/>
                <a:gdLst>
                  <a:gd name="T0" fmla="*/ 1 w 18"/>
                  <a:gd name="T1" fmla="*/ 9 h 647"/>
                  <a:gd name="T2" fmla="*/ 1 w 18"/>
                  <a:gd name="T3" fmla="*/ 9 h 647"/>
                  <a:gd name="T4" fmla="*/ 1 w 18"/>
                  <a:gd name="T5" fmla="*/ 0 h 647"/>
                  <a:gd name="T6" fmla="*/ 0 w 18"/>
                  <a:gd name="T7" fmla="*/ 0 h 647"/>
                  <a:gd name="T8" fmla="*/ 0 w 18"/>
                  <a:gd name="T9" fmla="*/ 9 h 647"/>
                  <a:gd name="T10" fmla="*/ 0 w 18"/>
                  <a:gd name="T11" fmla="*/ 9 h 647"/>
                  <a:gd name="T12" fmla="*/ 1 w 18"/>
                  <a:gd name="T13" fmla="*/ 9 h 6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" h="647">
                    <a:moveTo>
                      <a:pt x="18" y="647"/>
                    </a:moveTo>
                    <a:lnTo>
                      <a:pt x="18" y="647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647"/>
                    </a:lnTo>
                    <a:lnTo>
                      <a:pt x="18" y="6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7" name="Freeform 18"/>
              <p:cNvSpPr>
                <a:spLocks/>
              </p:cNvSpPr>
              <p:nvPr/>
            </p:nvSpPr>
            <p:spPr bwMode="auto">
              <a:xfrm>
                <a:off x="1766" y="2532"/>
                <a:ext cx="130" cy="133"/>
              </a:xfrm>
              <a:custGeom>
                <a:avLst/>
                <a:gdLst>
                  <a:gd name="T0" fmla="*/ 1 w 186"/>
                  <a:gd name="T1" fmla="*/ 2 h 178"/>
                  <a:gd name="T2" fmla="*/ 1 w 186"/>
                  <a:gd name="T3" fmla="*/ 2 h 178"/>
                  <a:gd name="T4" fmla="*/ 1 w 186"/>
                  <a:gd name="T5" fmla="*/ 2 h 178"/>
                  <a:gd name="T6" fmla="*/ 1 w 186"/>
                  <a:gd name="T7" fmla="*/ 2 h 178"/>
                  <a:gd name="T8" fmla="*/ 1 w 186"/>
                  <a:gd name="T9" fmla="*/ 2 h 178"/>
                  <a:gd name="T10" fmla="*/ 1 w 186"/>
                  <a:gd name="T11" fmla="*/ 1 h 178"/>
                  <a:gd name="T12" fmla="*/ 1 w 186"/>
                  <a:gd name="T13" fmla="*/ 1 h 178"/>
                  <a:gd name="T14" fmla="*/ 1 w 186"/>
                  <a:gd name="T15" fmla="*/ 1 h 178"/>
                  <a:gd name="T16" fmla="*/ 1 w 186"/>
                  <a:gd name="T17" fmla="*/ 1 h 178"/>
                  <a:gd name="T18" fmla="*/ 1 w 186"/>
                  <a:gd name="T19" fmla="*/ 1 h 178"/>
                  <a:gd name="T20" fmla="*/ 1 w 186"/>
                  <a:gd name="T21" fmla="*/ 1 h 178"/>
                  <a:gd name="T22" fmla="*/ 1 w 186"/>
                  <a:gd name="T23" fmla="*/ 1 h 178"/>
                  <a:gd name="T24" fmla="*/ 1 w 186"/>
                  <a:gd name="T25" fmla="*/ 1 h 178"/>
                  <a:gd name="T26" fmla="*/ 1 w 186"/>
                  <a:gd name="T27" fmla="*/ 1 h 178"/>
                  <a:gd name="T28" fmla="*/ 1 w 186"/>
                  <a:gd name="T29" fmla="*/ 1 h 178"/>
                  <a:gd name="T30" fmla="*/ 1 w 186"/>
                  <a:gd name="T31" fmla="*/ 1 h 178"/>
                  <a:gd name="T32" fmla="*/ 1 w 186"/>
                  <a:gd name="T33" fmla="*/ 1 h 178"/>
                  <a:gd name="T34" fmla="*/ 1 w 186"/>
                  <a:gd name="T35" fmla="*/ 0 h 178"/>
                  <a:gd name="T36" fmla="*/ 0 w 186"/>
                  <a:gd name="T37" fmla="*/ 0 h 178"/>
                  <a:gd name="T38" fmla="*/ 0 w 186"/>
                  <a:gd name="T39" fmla="*/ 1 h 178"/>
                  <a:gd name="T40" fmla="*/ 0 w 186"/>
                  <a:gd name="T41" fmla="*/ 1 h 178"/>
                  <a:gd name="T42" fmla="*/ 1 w 186"/>
                  <a:gd name="T43" fmla="*/ 1 h 178"/>
                  <a:gd name="T44" fmla="*/ 1 w 186"/>
                  <a:gd name="T45" fmla="*/ 1 h 178"/>
                  <a:gd name="T46" fmla="*/ 1 w 186"/>
                  <a:gd name="T47" fmla="*/ 1 h 178"/>
                  <a:gd name="T48" fmla="*/ 1 w 186"/>
                  <a:gd name="T49" fmla="*/ 1 h 178"/>
                  <a:gd name="T50" fmla="*/ 1 w 186"/>
                  <a:gd name="T51" fmla="*/ 1 h 178"/>
                  <a:gd name="T52" fmla="*/ 1 w 186"/>
                  <a:gd name="T53" fmla="*/ 1 h 178"/>
                  <a:gd name="T54" fmla="*/ 1 w 186"/>
                  <a:gd name="T55" fmla="*/ 1 h 178"/>
                  <a:gd name="T56" fmla="*/ 1 w 186"/>
                  <a:gd name="T57" fmla="*/ 1 h 178"/>
                  <a:gd name="T58" fmla="*/ 1 w 186"/>
                  <a:gd name="T59" fmla="*/ 2 h 178"/>
                  <a:gd name="T60" fmla="*/ 1 w 186"/>
                  <a:gd name="T61" fmla="*/ 2 h 178"/>
                  <a:gd name="T62" fmla="*/ 1 w 186"/>
                  <a:gd name="T63" fmla="*/ 2 h 178"/>
                  <a:gd name="T64" fmla="*/ 1 w 186"/>
                  <a:gd name="T65" fmla="*/ 2 h 178"/>
                  <a:gd name="T66" fmla="*/ 1 w 186"/>
                  <a:gd name="T67" fmla="*/ 2 h 178"/>
                  <a:gd name="T68" fmla="*/ 1 w 186"/>
                  <a:gd name="T69" fmla="*/ 2 h 178"/>
                  <a:gd name="T70" fmla="*/ 1 w 186"/>
                  <a:gd name="T71" fmla="*/ 2 h 178"/>
                  <a:gd name="T72" fmla="*/ 1 w 186"/>
                  <a:gd name="T73" fmla="*/ 2 h 17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6" h="178">
                    <a:moveTo>
                      <a:pt x="186" y="169"/>
                    </a:moveTo>
                    <a:lnTo>
                      <a:pt x="186" y="169"/>
                    </a:lnTo>
                    <a:lnTo>
                      <a:pt x="168" y="169"/>
                    </a:lnTo>
                    <a:lnTo>
                      <a:pt x="151" y="169"/>
                    </a:lnTo>
                    <a:lnTo>
                      <a:pt x="133" y="160"/>
                    </a:lnTo>
                    <a:lnTo>
                      <a:pt x="115" y="151"/>
                    </a:lnTo>
                    <a:lnTo>
                      <a:pt x="107" y="151"/>
                    </a:lnTo>
                    <a:lnTo>
                      <a:pt x="89" y="142"/>
                    </a:lnTo>
                    <a:lnTo>
                      <a:pt x="80" y="124"/>
                    </a:lnTo>
                    <a:lnTo>
                      <a:pt x="62" y="115"/>
                    </a:lnTo>
                    <a:lnTo>
                      <a:pt x="53" y="107"/>
                    </a:lnTo>
                    <a:lnTo>
                      <a:pt x="45" y="89"/>
                    </a:lnTo>
                    <a:lnTo>
                      <a:pt x="36" y="80"/>
                    </a:lnTo>
                    <a:lnTo>
                      <a:pt x="27" y="62"/>
                    </a:lnTo>
                    <a:lnTo>
                      <a:pt x="27" y="45"/>
                    </a:lnTo>
                    <a:lnTo>
                      <a:pt x="18" y="36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9" y="53"/>
                    </a:lnTo>
                    <a:lnTo>
                      <a:pt x="18" y="71"/>
                    </a:lnTo>
                    <a:lnTo>
                      <a:pt x="27" y="80"/>
                    </a:lnTo>
                    <a:lnTo>
                      <a:pt x="36" y="98"/>
                    </a:lnTo>
                    <a:lnTo>
                      <a:pt x="45" y="115"/>
                    </a:lnTo>
                    <a:lnTo>
                      <a:pt x="53" y="124"/>
                    </a:lnTo>
                    <a:lnTo>
                      <a:pt x="71" y="142"/>
                    </a:lnTo>
                    <a:lnTo>
                      <a:pt x="80" y="151"/>
                    </a:lnTo>
                    <a:lnTo>
                      <a:pt x="98" y="160"/>
                    </a:lnTo>
                    <a:lnTo>
                      <a:pt x="115" y="169"/>
                    </a:lnTo>
                    <a:lnTo>
                      <a:pt x="133" y="169"/>
                    </a:lnTo>
                    <a:lnTo>
                      <a:pt x="151" y="178"/>
                    </a:lnTo>
                    <a:lnTo>
                      <a:pt x="168" y="178"/>
                    </a:lnTo>
                    <a:lnTo>
                      <a:pt x="186" y="178"/>
                    </a:lnTo>
                    <a:lnTo>
                      <a:pt x="186" y="1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8" name="Freeform 19"/>
              <p:cNvSpPr>
                <a:spLocks/>
              </p:cNvSpPr>
              <p:nvPr/>
            </p:nvSpPr>
            <p:spPr bwMode="auto">
              <a:xfrm>
                <a:off x="1896" y="2659"/>
                <a:ext cx="249" cy="6"/>
              </a:xfrm>
              <a:custGeom>
                <a:avLst/>
                <a:gdLst>
                  <a:gd name="T0" fmla="*/ 2 w 354"/>
                  <a:gd name="T1" fmla="*/ 0 h 9"/>
                  <a:gd name="T2" fmla="*/ 2 w 354"/>
                  <a:gd name="T3" fmla="*/ 0 h 9"/>
                  <a:gd name="T4" fmla="*/ 0 w 354"/>
                  <a:gd name="T5" fmla="*/ 0 h 9"/>
                  <a:gd name="T6" fmla="*/ 0 w 354"/>
                  <a:gd name="T7" fmla="*/ 1 h 9"/>
                  <a:gd name="T8" fmla="*/ 2 w 354"/>
                  <a:gd name="T9" fmla="*/ 1 h 9"/>
                  <a:gd name="T10" fmla="*/ 2 w 354"/>
                  <a:gd name="T11" fmla="*/ 1 h 9"/>
                  <a:gd name="T12" fmla="*/ 2 w 354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54" h="9">
                    <a:moveTo>
                      <a:pt x="354" y="0"/>
                    </a:moveTo>
                    <a:lnTo>
                      <a:pt x="354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354" y="9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9" name="Freeform 20"/>
              <p:cNvSpPr>
                <a:spLocks/>
              </p:cNvSpPr>
              <p:nvPr/>
            </p:nvSpPr>
            <p:spPr bwMode="auto">
              <a:xfrm>
                <a:off x="1835" y="1946"/>
                <a:ext cx="397" cy="659"/>
              </a:xfrm>
              <a:custGeom>
                <a:avLst/>
                <a:gdLst>
                  <a:gd name="T0" fmla="*/ 1 w 566"/>
                  <a:gd name="T1" fmla="*/ 13 h 878"/>
                  <a:gd name="T2" fmla="*/ 2 w 566"/>
                  <a:gd name="T3" fmla="*/ 12 h 878"/>
                  <a:gd name="T4" fmla="*/ 2 w 566"/>
                  <a:gd name="T5" fmla="*/ 11 h 878"/>
                  <a:gd name="T6" fmla="*/ 2 w 566"/>
                  <a:gd name="T7" fmla="*/ 11 h 878"/>
                  <a:gd name="T8" fmla="*/ 3 w 566"/>
                  <a:gd name="T9" fmla="*/ 10 h 878"/>
                  <a:gd name="T10" fmla="*/ 3 w 566"/>
                  <a:gd name="T11" fmla="*/ 9 h 878"/>
                  <a:gd name="T12" fmla="*/ 3 w 566"/>
                  <a:gd name="T13" fmla="*/ 8 h 878"/>
                  <a:gd name="T14" fmla="*/ 3 w 566"/>
                  <a:gd name="T15" fmla="*/ 7 h 878"/>
                  <a:gd name="T16" fmla="*/ 3 w 566"/>
                  <a:gd name="T17" fmla="*/ 6 h 878"/>
                  <a:gd name="T18" fmla="*/ 3 w 566"/>
                  <a:gd name="T19" fmla="*/ 5 h 878"/>
                  <a:gd name="T20" fmla="*/ 3 w 566"/>
                  <a:gd name="T21" fmla="*/ 4 h 878"/>
                  <a:gd name="T22" fmla="*/ 3 w 566"/>
                  <a:gd name="T23" fmla="*/ 3 h 878"/>
                  <a:gd name="T24" fmla="*/ 2 w 566"/>
                  <a:gd name="T25" fmla="*/ 2 h 878"/>
                  <a:gd name="T26" fmla="*/ 2 w 566"/>
                  <a:gd name="T27" fmla="*/ 2 h 878"/>
                  <a:gd name="T28" fmla="*/ 2 w 566"/>
                  <a:gd name="T29" fmla="*/ 2 h 878"/>
                  <a:gd name="T30" fmla="*/ 1 w 566"/>
                  <a:gd name="T31" fmla="*/ 0 h 878"/>
                  <a:gd name="T32" fmla="*/ 1 w 566"/>
                  <a:gd name="T33" fmla="*/ 0 h 878"/>
                  <a:gd name="T34" fmla="*/ 1 w 566"/>
                  <a:gd name="T35" fmla="*/ 2 h 878"/>
                  <a:gd name="T36" fmla="*/ 1 w 566"/>
                  <a:gd name="T37" fmla="*/ 2 h 878"/>
                  <a:gd name="T38" fmla="*/ 1 w 566"/>
                  <a:gd name="T39" fmla="*/ 2 h 878"/>
                  <a:gd name="T40" fmla="*/ 1 w 566"/>
                  <a:gd name="T41" fmla="*/ 3 h 878"/>
                  <a:gd name="T42" fmla="*/ 1 w 566"/>
                  <a:gd name="T43" fmla="*/ 4 h 878"/>
                  <a:gd name="T44" fmla="*/ 1 w 566"/>
                  <a:gd name="T45" fmla="*/ 5 h 878"/>
                  <a:gd name="T46" fmla="*/ 0 w 566"/>
                  <a:gd name="T47" fmla="*/ 6 h 878"/>
                  <a:gd name="T48" fmla="*/ 0 w 566"/>
                  <a:gd name="T49" fmla="*/ 7 h 878"/>
                  <a:gd name="T50" fmla="*/ 1 w 566"/>
                  <a:gd name="T51" fmla="*/ 8 h 878"/>
                  <a:gd name="T52" fmla="*/ 1 w 566"/>
                  <a:gd name="T53" fmla="*/ 9 h 878"/>
                  <a:gd name="T54" fmla="*/ 1 w 566"/>
                  <a:gd name="T55" fmla="*/ 10 h 878"/>
                  <a:gd name="T56" fmla="*/ 1 w 566"/>
                  <a:gd name="T57" fmla="*/ 11 h 878"/>
                  <a:gd name="T58" fmla="*/ 1 w 566"/>
                  <a:gd name="T59" fmla="*/ 11 h 878"/>
                  <a:gd name="T60" fmla="*/ 1 w 566"/>
                  <a:gd name="T61" fmla="*/ 12 h 878"/>
                  <a:gd name="T62" fmla="*/ 1 w 566"/>
                  <a:gd name="T63" fmla="*/ 13 h 87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66" h="878">
                    <a:moveTo>
                      <a:pt x="283" y="878"/>
                    </a:moveTo>
                    <a:lnTo>
                      <a:pt x="309" y="878"/>
                    </a:lnTo>
                    <a:lnTo>
                      <a:pt x="345" y="869"/>
                    </a:lnTo>
                    <a:lnTo>
                      <a:pt x="371" y="851"/>
                    </a:lnTo>
                    <a:lnTo>
                      <a:pt x="398" y="842"/>
                    </a:lnTo>
                    <a:lnTo>
                      <a:pt x="416" y="825"/>
                    </a:lnTo>
                    <a:lnTo>
                      <a:pt x="442" y="798"/>
                    </a:lnTo>
                    <a:lnTo>
                      <a:pt x="469" y="780"/>
                    </a:lnTo>
                    <a:lnTo>
                      <a:pt x="486" y="745"/>
                    </a:lnTo>
                    <a:lnTo>
                      <a:pt x="504" y="718"/>
                    </a:lnTo>
                    <a:lnTo>
                      <a:pt x="522" y="683"/>
                    </a:lnTo>
                    <a:lnTo>
                      <a:pt x="540" y="647"/>
                    </a:lnTo>
                    <a:lnTo>
                      <a:pt x="548" y="612"/>
                    </a:lnTo>
                    <a:lnTo>
                      <a:pt x="557" y="568"/>
                    </a:lnTo>
                    <a:lnTo>
                      <a:pt x="566" y="523"/>
                    </a:lnTo>
                    <a:lnTo>
                      <a:pt x="566" y="479"/>
                    </a:lnTo>
                    <a:lnTo>
                      <a:pt x="566" y="435"/>
                    </a:lnTo>
                    <a:lnTo>
                      <a:pt x="566" y="390"/>
                    </a:lnTo>
                    <a:lnTo>
                      <a:pt x="566" y="346"/>
                    </a:lnTo>
                    <a:lnTo>
                      <a:pt x="557" y="311"/>
                    </a:lnTo>
                    <a:lnTo>
                      <a:pt x="548" y="266"/>
                    </a:lnTo>
                    <a:lnTo>
                      <a:pt x="540" y="231"/>
                    </a:lnTo>
                    <a:lnTo>
                      <a:pt x="522" y="195"/>
                    </a:lnTo>
                    <a:lnTo>
                      <a:pt x="504" y="160"/>
                    </a:lnTo>
                    <a:lnTo>
                      <a:pt x="486" y="133"/>
                    </a:lnTo>
                    <a:lnTo>
                      <a:pt x="469" y="98"/>
                    </a:lnTo>
                    <a:lnTo>
                      <a:pt x="442" y="80"/>
                    </a:lnTo>
                    <a:lnTo>
                      <a:pt x="416" y="54"/>
                    </a:lnTo>
                    <a:lnTo>
                      <a:pt x="398" y="36"/>
                    </a:lnTo>
                    <a:lnTo>
                      <a:pt x="371" y="18"/>
                    </a:lnTo>
                    <a:lnTo>
                      <a:pt x="345" y="9"/>
                    </a:lnTo>
                    <a:lnTo>
                      <a:pt x="309" y="0"/>
                    </a:lnTo>
                    <a:lnTo>
                      <a:pt x="283" y="0"/>
                    </a:lnTo>
                    <a:lnTo>
                      <a:pt x="256" y="0"/>
                    </a:lnTo>
                    <a:lnTo>
                      <a:pt x="230" y="9"/>
                    </a:lnTo>
                    <a:lnTo>
                      <a:pt x="194" y="18"/>
                    </a:lnTo>
                    <a:lnTo>
                      <a:pt x="168" y="36"/>
                    </a:lnTo>
                    <a:lnTo>
                      <a:pt x="150" y="54"/>
                    </a:lnTo>
                    <a:lnTo>
                      <a:pt x="124" y="80"/>
                    </a:lnTo>
                    <a:lnTo>
                      <a:pt x="97" y="98"/>
                    </a:lnTo>
                    <a:lnTo>
                      <a:pt x="79" y="133"/>
                    </a:lnTo>
                    <a:lnTo>
                      <a:pt x="62" y="160"/>
                    </a:lnTo>
                    <a:lnTo>
                      <a:pt x="44" y="195"/>
                    </a:lnTo>
                    <a:lnTo>
                      <a:pt x="35" y="231"/>
                    </a:lnTo>
                    <a:lnTo>
                      <a:pt x="17" y="266"/>
                    </a:lnTo>
                    <a:lnTo>
                      <a:pt x="9" y="311"/>
                    </a:lnTo>
                    <a:lnTo>
                      <a:pt x="0" y="346"/>
                    </a:lnTo>
                    <a:lnTo>
                      <a:pt x="0" y="390"/>
                    </a:lnTo>
                    <a:lnTo>
                      <a:pt x="0" y="435"/>
                    </a:lnTo>
                    <a:lnTo>
                      <a:pt x="0" y="479"/>
                    </a:lnTo>
                    <a:lnTo>
                      <a:pt x="0" y="523"/>
                    </a:lnTo>
                    <a:lnTo>
                      <a:pt x="9" y="568"/>
                    </a:lnTo>
                    <a:lnTo>
                      <a:pt x="17" y="612"/>
                    </a:lnTo>
                    <a:lnTo>
                      <a:pt x="35" y="647"/>
                    </a:lnTo>
                    <a:lnTo>
                      <a:pt x="44" y="683"/>
                    </a:lnTo>
                    <a:lnTo>
                      <a:pt x="62" y="718"/>
                    </a:lnTo>
                    <a:lnTo>
                      <a:pt x="79" y="745"/>
                    </a:lnTo>
                    <a:lnTo>
                      <a:pt x="97" y="780"/>
                    </a:lnTo>
                    <a:lnTo>
                      <a:pt x="124" y="798"/>
                    </a:lnTo>
                    <a:lnTo>
                      <a:pt x="150" y="825"/>
                    </a:lnTo>
                    <a:lnTo>
                      <a:pt x="168" y="842"/>
                    </a:lnTo>
                    <a:lnTo>
                      <a:pt x="194" y="851"/>
                    </a:lnTo>
                    <a:lnTo>
                      <a:pt x="230" y="869"/>
                    </a:lnTo>
                    <a:lnTo>
                      <a:pt x="256" y="878"/>
                    </a:lnTo>
                    <a:lnTo>
                      <a:pt x="283" y="878"/>
                    </a:lnTo>
                    <a:close/>
                  </a:path>
                </a:pathLst>
              </a:custGeom>
              <a:solidFill>
                <a:srgbClr val="FF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0" name="Freeform 21"/>
              <p:cNvSpPr>
                <a:spLocks/>
              </p:cNvSpPr>
              <p:nvPr/>
            </p:nvSpPr>
            <p:spPr bwMode="auto">
              <a:xfrm>
                <a:off x="2033" y="2272"/>
                <a:ext cx="205" cy="340"/>
              </a:xfrm>
              <a:custGeom>
                <a:avLst/>
                <a:gdLst>
                  <a:gd name="T0" fmla="*/ 1 w 292"/>
                  <a:gd name="T1" fmla="*/ 0 h 452"/>
                  <a:gd name="T2" fmla="*/ 1 w 292"/>
                  <a:gd name="T3" fmla="*/ 0 h 452"/>
                  <a:gd name="T4" fmla="*/ 1 w 292"/>
                  <a:gd name="T5" fmla="*/ 2 h 452"/>
                  <a:gd name="T6" fmla="*/ 1 w 292"/>
                  <a:gd name="T7" fmla="*/ 2 h 452"/>
                  <a:gd name="T8" fmla="*/ 1 w 292"/>
                  <a:gd name="T9" fmla="*/ 2 h 452"/>
                  <a:gd name="T10" fmla="*/ 1 w 292"/>
                  <a:gd name="T11" fmla="*/ 3 h 452"/>
                  <a:gd name="T12" fmla="*/ 1 w 292"/>
                  <a:gd name="T13" fmla="*/ 4 h 452"/>
                  <a:gd name="T14" fmla="*/ 1 w 292"/>
                  <a:gd name="T15" fmla="*/ 4 h 452"/>
                  <a:gd name="T16" fmla="*/ 1 w 292"/>
                  <a:gd name="T17" fmla="*/ 5 h 452"/>
                  <a:gd name="T18" fmla="*/ 1 w 292"/>
                  <a:gd name="T19" fmla="*/ 5 h 452"/>
                  <a:gd name="T20" fmla="*/ 1 w 292"/>
                  <a:gd name="T21" fmla="*/ 5 h 452"/>
                  <a:gd name="T22" fmla="*/ 1 w 292"/>
                  <a:gd name="T23" fmla="*/ 5 h 452"/>
                  <a:gd name="T24" fmla="*/ 1 w 292"/>
                  <a:gd name="T25" fmla="*/ 6 h 452"/>
                  <a:gd name="T26" fmla="*/ 1 w 292"/>
                  <a:gd name="T27" fmla="*/ 6 h 452"/>
                  <a:gd name="T28" fmla="*/ 1 w 292"/>
                  <a:gd name="T29" fmla="*/ 6 h 452"/>
                  <a:gd name="T30" fmla="*/ 1 w 292"/>
                  <a:gd name="T31" fmla="*/ 6 h 452"/>
                  <a:gd name="T32" fmla="*/ 1 w 292"/>
                  <a:gd name="T33" fmla="*/ 6 h 452"/>
                  <a:gd name="T34" fmla="*/ 0 w 292"/>
                  <a:gd name="T35" fmla="*/ 6 h 452"/>
                  <a:gd name="T36" fmla="*/ 0 w 292"/>
                  <a:gd name="T37" fmla="*/ 6 h 452"/>
                  <a:gd name="T38" fmla="*/ 1 w 292"/>
                  <a:gd name="T39" fmla="*/ 6 h 452"/>
                  <a:gd name="T40" fmla="*/ 1 w 292"/>
                  <a:gd name="T41" fmla="*/ 6 h 452"/>
                  <a:gd name="T42" fmla="*/ 1 w 292"/>
                  <a:gd name="T43" fmla="*/ 6 h 452"/>
                  <a:gd name="T44" fmla="*/ 1 w 292"/>
                  <a:gd name="T45" fmla="*/ 6 h 452"/>
                  <a:gd name="T46" fmla="*/ 1 w 292"/>
                  <a:gd name="T47" fmla="*/ 6 h 452"/>
                  <a:gd name="T48" fmla="*/ 1 w 292"/>
                  <a:gd name="T49" fmla="*/ 6 h 452"/>
                  <a:gd name="T50" fmla="*/ 1 w 292"/>
                  <a:gd name="T51" fmla="*/ 5 h 452"/>
                  <a:gd name="T52" fmla="*/ 1 w 292"/>
                  <a:gd name="T53" fmla="*/ 5 h 452"/>
                  <a:gd name="T54" fmla="*/ 1 w 292"/>
                  <a:gd name="T55" fmla="*/ 5 h 452"/>
                  <a:gd name="T56" fmla="*/ 1 w 292"/>
                  <a:gd name="T57" fmla="*/ 4 h 452"/>
                  <a:gd name="T58" fmla="*/ 1 w 292"/>
                  <a:gd name="T59" fmla="*/ 4 h 452"/>
                  <a:gd name="T60" fmla="*/ 1 w 292"/>
                  <a:gd name="T61" fmla="*/ 3 h 452"/>
                  <a:gd name="T62" fmla="*/ 1 w 292"/>
                  <a:gd name="T63" fmla="*/ 2 h 452"/>
                  <a:gd name="T64" fmla="*/ 1 w 292"/>
                  <a:gd name="T65" fmla="*/ 2 h 452"/>
                  <a:gd name="T66" fmla="*/ 1 w 292"/>
                  <a:gd name="T67" fmla="*/ 2 h 452"/>
                  <a:gd name="T68" fmla="*/ 1 w 292"/>
                  <a:gd name="T69" fmla="*/ 0 h 452"/>
                  <a:gd name="T70" fmla="*/ 1 w 292"/>
                  <a:gd name="T71" fmla="*/ 0 h 452"/>
                  <a:gd name="T72" fmla="*/ 1 w 292"/>
                  <a:gd name="T73" fmla="*/ 0 h 45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92" h="452">
                    <a:moveTo>
                      <a:pt x="283" y="0"/>
                    </a:moveTo>
                    <a:lnTo>
                      <a:pt x="283" y="0"/>
                    </a:lnTo>
                    <a:lnTo>
                      <a:pt x="283" y="44"/>
                    </a:lnTo>
                    <a:lnTo>
                      <a:pt x="274" y="88"/>
                    </a:lnTo>
                    <a:lnTo>
                      <a:pt x="265" y="133"/>
                    </a:lnTo>
                    <a:lnTo>
                      <a:pt x="257" y="168"/>
                    </a:lnTo>
                    <a:lnTo>
                      <a:pt x="248" y="212"/>
                    </a:lnTo>
                    <a:lnTo>
                      <a:pt x="230" y="248"/>
                    </a:lnTo>
                    <a:lnTo>
                      <a:pt x="212" y="274"/>
                    </a:lnTo>
                    <a:lnTo>
                      <a:pt x="195" y="310"/>
                    </a:lnTo>
                    <a:lnTo>
                      <a:pt x="177" y="336"/>
                    </a:lnTo>
                    <a:lnTo>
                      <a:pt x="159" y="363"/>
                    </a:lnTo>
                    <a:lnTo>
                      <a:pt x="133" y="381"/>
                    </a:lnTo>
                    <a:lnTo>
                      <a:pt x="106" y="398"/>
                    </a:lnTo>
                    <a:lnTo>
                      <a:pt x="80" y="416"/>
                    </a:lnTo>
                    <a:lnTo>
                      <a:pt x="53" y="425"/>
                    </a:lnTo>
                    <a:lnTo>
                      <a:pt x="26" y="434"/>
                    </a:lnTo>
                    <a:lnTo>
                      <a:pt x="0" y="434"/>
                    </a:lnTo>
                    <a:lnTo>
                      <a:pt x="0" y="452"/>
                    </a:lnTo>
                    <a:lnTo>
                      <a:pt x="35" y="443"/>
                    </a:lnTo>
                    <a:lnTo>
                      <a:pt x="62" y="443"/>
                    </a:lnTo>
                    <a:lnTo>
                      <a:pt x="88" y="425"/>
                    </a:lnTo>
                    <a:lnTo>
                      <a:pt x="115" y="416"/>
                    </a:lnTo>
                    <a:lnTo>
                      <a:pt x="142" y="390"/>
                    </a:lnTo>
                    <a:lnTo>
                      <a:pt x="168" y="372"/>
                    </a:lnTo>
                    <a:lnTo>
                      <a:pt x="186" y="345"/>
                    </a:lnTo>
                    <a:lnTo>
                      <a:pt x="203" y="319"/>
                    </a:lnTo>
                    <a:lnTo>
                      <a:pt x="230" y="283"/>
                    </a:lnTo>
                    <a:lnTo>
                      <a:pt x="248" y="248"/>
                    </a:lnTo>
                    <a:lnTo>
                      <a:pt x="257" y="212"/>
                    </a:lnTo>
                    <a:lnTo>
                      <a:pt x="274" y="177"/>
                    </a:lnTo>
                    <a:lnTo>
                      <a:pt x="283" y="133"/>
                    </a:lnTo>
                    <a:lnTo>
                      <a:pt x="283" y="88"/>
                    </a:lnTo>
                    <a:lnTo>
                      <a:pt x="292" y="44"/>
                    </a:lnTo>
                    <a:lnTo>
                      <a:pt x="292" y="0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1" name="Freeform 22"/>
              <p:cNvSpPr>
                <a:spLocks/>
              </p:cNvSpPr>
              <p:nvPr/>
            </p:nvSpPr>
            <p:spPr bwMode="auto">
              <a:xfrm>
                <a:off x="2033" y="1940"/>
                <a:ext cx="205" cy="332"/>
              </a:xfrm>
              <a:custGeom>
                <a:avLst/>
                <a:gdLst>
                  <a:gd name="T0" fmla="*/ 0 w 292"/>
                  <a:gd name="T1" fmla="*/ 1 h 443"/>
                  <a:gd name="T2" fmla="*/ 0 w 292"/>
                  <a:gd name="T3" fmla="*/ 1 h 443"/>
                  <a:gd name="T4" fmla="*/ 1 w 292"/>
                  <a:gd name="T5" fmla="*/ 1 h 443"/>
                  <a:gd name="T6" fmla="*/ 1 w 292"/>
                  <a:gd name="T7" fmla="*/ 1 h 443"/>
                  <a:gd name="T8" fmla="*/ 1 w 292"/>
                  <a:gd name="T9" fmla="*/ 1 h 443"/>
                  <a:gd name="T10" fmla="*/ 1 w 292"/>
                  <a:gd name="T11" fmla="*/ 1 h 443"/>
                  <a:gd name="T12" fmla="*/ 1 w 292"/>
                  <a:gd name="T13" fmla="*/ 1 h 443"/>
                  <a:gd name="T14" fmla="*/ 1 w 292"/>
                  <a:gd name="T15" fmla="*/ 1 h 443"/>
                  <a:gd name="T16" fmla="*/ 1 w 292"/>
                  <a:gd name="T17" fmla="*/ 1 h 443"/>
                  <a:gd name="T18" fmla="*/ 1 w 292"/>
                  <a:gd name="T19" fmla="*/ 1 h 443"/>
                  <a:gd name="T20" fmla="*/ 1 w 292"/>
                  <a:gd name="T21" fmla="*/ 2 h 443"/>
                  <a:gd name="T22" fmla="*/ 1 w 292"/>
                  <a:gd name="T23" fmla="*/ 2 h 443"/>
                  <a:gd name="T24" fmla="*/ 1 w 292"/>
                  <a:gd name="T25" fmla="*/ 3 h 443"/>
                  <a:gd name="T26" fmla="*/ 1 w 292"/>
                  <a:gd name="T27" fmla="*/ 3 h 443"/>
                  <a:gd name="T28" fmla="*/ 1 w 292"/>
                  <a:gd name="T29" fmla="*/ 4 h 443"/>
                  <a:gd name="T30" fmla="*/ 1 w 292"/>
                  <a:gd name="T31" fmla="*/ 4 h 443"/>
                  <a:gd name="T32" fmla="*/ 1 w 292"/>
                  <a:gd name="T33" fmla="*/ 5 h 443"/>
                  <a:gd name="T34" fmla="*/ 1 w 292"/>
                  <a:gd name="T35" fmla="*/ 5 h 443"/>
                  <a:gd name="T36" fmla="*/ 1 w 292"/>
                  <a:gd name="T37" fmla="*/ 5 h 443"/>
                  <a:gd name="T38" fmla="*/ 1 w 292"/>
                  <a:gd name="T39" fmla="*/ 5 h 443"/>
                  <a:gd name="T40" fmla="*/ 1 w 292"/>
                  <a:gd name="T41" fmla="*/ 4 h 443"/>
                  <a:gd name="T42" fmla="*/ 1 w 292"/>
                  <a:gd name="T43" fmla="*/ 4 h 443"/>
                  <a:gd name="T44" fmla="*/ 1 w 292"/>
                  <a:gd name="T45" fmla="*/ 3 h 443"/>
                  <a:gd name="T46" fmla="*/ 1 w 292"/>
                  <a:gd name="T47" fmla="*/ 3 h 443"/>
                  <a:gd name="T48" fmla="*/ 1 w 292"/>
                  <a:gd name="T49" fmla="*/ 2 h 443"/>
                  <a:gd name="T50" fmla="*/ 1 w 292"/>
                  <a:gd name="T51" fmla="*/ 2 h 443"/>
                  <a:gd name="T52" fmla="*/ 1 w 292"/>
                  <a:gd name="T53" fmla="*/ 1 h 443"/>
                  <a:gd name="T54" fmla="*/ 1 w 292"/>
                  <a:gd name="T55" fmla="*/ 1 h 443"/>
                  <a:gd name="T56" fmla="*/ 1 w 292"/>
                  <a:gd name="T57" fmla="*/ 1 h 443"/>
                  <a:gd name="T58" fmla="*/ 1 w 292"/>
                  <a:gd name="T59" fmla="*/ 1 h 443"/>
                  <a:gd name="T60" fmla="*/ 1 w 292"/>
                  <a:gd name="T61" fmla="*/ 1 h 443"/>
                  <a:gd name="T62" fmla="*/ 1 w 292"/>
                  <a:gd name="T63" fmla="*/ 1 h 443"/>
                  <a:gd name="T64" fmla="*/ 1 w 292"/>
                  <a:gd name="T65" fmla="*/ 1 h 443"/>
                  <a:gd name="T66" fmla="*/ 1 w 292"/>
                  <a:gd name="T67" fmla="*/ 1 h 443"/>
                  <a:gd name="T68" fmla="*/ 0 w 292"/>
                  <a:gd name="T69" fmla="*/ 0 h 443"/>
                  <a:gd name="T70" fmla="*/ 0 w 292"/>
                  <a:gd name="T71" fmla="*/ 0 h 443"/>
                  <a:gd name="T72" fmla="*/ 0 w 292"/>
                  <a:gd name="T73" fmla="*/ 1 h 44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92" h="443">
                    <a:moveTo>
                      <a:pt x="0" y="17"/>
                    </a:moveTo>
                    <a:lnTo>
                      <a:pt x="0" y="17"/>
                    </a:lnTo>
                    <a:lnTo>
                      <a:pt x="26" y="17"/>
                    </a:lnTo>
                    <a:lnTo>
                      <a:pt x="53" y="26"/>
                    </a:lnTo>
                    <a:lnTo>
                      <a:pt x="80" y="35"/>
                    </a:lnTo>
                    <a:lnTo>
                      <a:pt x="106" y="53"/>
                    </a:lnTo>
                    <a:lnTo>
                      <a:pt x="133" y="71"/>
                    </a:lnTo>
                    <a:lnTo>
                      <a:pt x="159" y="88"/>
                    </a:lnTo>
                    <a:lnTo>
                      <a:pt x="177" y="115"/>
                    </a:lnTo>
                    <a:lnTo>
                      <a:pt x="195" y="141"/>
                    </a:lnTo>
                    <a:lnTo>
                      <a:pt x="212" y="168"/>
                    </a:lnTo>
                    <a:lnTo>
                      <a:pt x="230" y="203"/>
                    </a:lnTo>
                    <a:lnTo>
                      <a:pt x="248" y="239"/>
                    </a:lnTo>
                    <a:lnTo>
                      <a:pt x="257" y="274"/>
                    </a:lnTo>
                    <a:lnTo>
                      <a:pt x="265" y="319"/>
                    </a:lnTo>
                    <a:lnTo>
                      <a:pt x="274" y="354"/>
                    </a:lnTo>
                    <a:lnTo>
                      <a:pt x="283" y="398"/>
                    </a:lnTo>
                    <a:lnTo>
                      <a:pt x="283" y="443"/>
                    </a:lnTo>
                    <a:lnTo>
                      <a:pt x="292" y="443"/>
                    </a:lnTo>
                    <a:lnTo>
                      <a:pt x="292" y="398"/>
                    </a:lnTo>
                    <a:lnTo>
                      <a:pt x="283" y="354"/>
                    </a:lnTo>
                    <a:lnTo>
                      <a:pt x="283" y="319"/>
                    </a:lnTo>
                    <a:lnTo>
                      <a:pt x="274" y="274"/>
                    </a:lnTo>
                    <a:lnTo>
                      <a:pt x="257" y="239"/>
                    </a:lnTo>
                    <a:lnTo>
                      <a:pt x="248" y="203"/>
                    </a:lnTo>
                    <a:lnTo>
                      <a:pt x="230" y="168"/>
                    </a:lnTo>
                    <a:lnTo>
                      <a:pt x="203" y="133"/>
                    </a:lnTo>
                    <a:lnTo>
                      <a:pt x="186" y="106"/>
                    </a:lnTo>
                    <a:lnTo>
                      <a:pt x="168" y="79"/>
                    </a:lnTo>
                    <a:lnTo>
                      <a:pt x="142" y="62"/>
                    </a:lnTo>
                    <a:lnTo>
                      <a:pt x="115" y="35"/>
                    </a:lnTo>
                    <a:lnTo>
                      <a:pt x="88" y="26"/>
                    </a:lnTo>
                    <a:lnTo>
                      <a:pt x="62" y="8"/>
                    </a:lnTo>
                    <a:lnTo>
                      <a:pt x="35" y="8"/>
                    </a:lnTo>
                    <a:lnTo>
                      <a:pt x="0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2" name="Freeform 23"/>
              <p:cNvSpPr>
                <a:spLocks/>
              </p:cNvSpPr>
              <p:nvPr/>
            </p:nvSpPr>
            <p:spPr bwMode="auto">
              <a:xfrm>
                <a:off x="1828" y="1940"/>
                <a:ext cx="205" cy="332"/>
              </a:xfrm>
              <a:custGeom>
                <a:avLst/>
                <a:gdLst>
                  <a:gd name="T0" fmla="*/ 1 w 292"/>
                  <a:gd name="T1" fmla="*/ 5 h 443"/>
                  <a:gd name="T2" fmla="*/ 1 w 292"/>
                  <a:gd name="T3" fmla="*/ 5 h 443"/>
                  <a:gd name="T4" fmla="*/ 1 w 292"/>
                  <a:gd name="T5" fmla="*/ 5 h 443"/>
                  <a:gd name="T6" fmla="*/ 1 w 292"/>
                  <a:gd name="T7" fmla="*/ 4 h 443"/>
                  <a:gd name="T8" fmla="*/ 1 w 292"/>
                  <a:gd name="T9" fmla="*/ 4 h 443"/>
                  <a:gd name="T10" fmla="*/ 1 w 292"/>
                  <a:gd name="T11" fmla="*/ 3 h 443"/>
                  <a:gd name="T12" fmla="*/ 1 w 292"/>
                  <a:gd name="T13" fmla="*/ 3 h 443"/>
                  <a:gd name="T14" fmla="*/ 1 w 292"/>
                  <a:gd name="T15" fmla="*/ 2 h 443"/>
                  <a:gd name="T16" fmla="*/ 1 w 292"/>
                  <a:gd name="T17" fmla="*/ 2 h 443"/>
                  <a:gd name="T18" fmla="*/ 1 w 292"/>
                  <a:gd name="T19" fmla="*/ 1 h 443"/>
                  <a:gd name="T20" fmla="*/ 1 w 292"/>
                  <a:gd name="T21" fmla="*/ 1 h 443"/>
                  <a:gd name="T22" fmla="*/ 1 w 292"/>
                  <a:gd name="T23" fmla="*/ 1 h 443"/>
                  <a:gd name="T24" fmla="*/ 1 w 292"/>
                  <a:gd name="T25" fmla="*/ 1 h 443"/>
                  <a:gd name="T26" fmla="*/ 1 w 292"/>
                  <a:gd name="T27" fmla="*/ 1 h 443"/>
                  <a:gd name="T28" fmla="*/ 1 w 292"/>
                  <a:gd name="T29" fmla="*/ 1 h 443"/>
                  <a:gd name="T30" fmla="*/ 1 w 292"/>
                  <a:gd name="T31" fmla="*/ 1 h 443"/>
                  <a:gd name="T32" fmla="*/ 1 w 292"/>
                  <a:gd name="T33" fmla="*/ 1 h 443"/>
                  <a:gd name="T34" fmla="*/ 1 w 292"/>
                  <a:gd name="T35" fmla="*/ 1 h 443"/>
                  <a:gd name="T36" fmla="*/ 1 w 292"/>
                  <a:gd name="T37" fmla="*/ 0 h 443"/>
                  <a:gd name="T38" fmla="*/ 1 w 292"/>
                  <a:gd name="T39" fmla="*/ 1 h 443"/>
                  <a:gd name="T40" fmla="*/ 1 w 292"/>
                  <a:gd name="T41" fmla="*/ 1 h 443"/>
                  <a:gd name="T42" fmla="*/ 1 w 292"/>
                  <a:gd name="T43" fmla="*/ 1 h 443"/>
                  <a:gd name="T44" fmla="*/ 1 w 292"/>
                  <a:gd name="T45" fmla="*/ 1 h 443"/>
                  <a:gd name="T46" fmla="*/ 1 w 292"/>
                  <a:gd name="T47" fmla="*/ 1 h 443"/>
                  <a:gd name="T48" fmla="*/ 1 w 292"/>
                  <a:gd name="T49" fmla="*/ 1 h 443"/>
                  <a:gd name="T50" fmla="*/ 1 w 292"/>
                  <a:gd name="T51" fmla="*/ 1 h 443"/>
                  <a:gd name="T52" fmla="*/ 1 w 292"/>
                  <a:gd name="T53" fmla="*/ 1 h 443"/>
                  <a:gd name="T54" fmla="*/ 1 w 292"/>
                  <a:gd name="T55" fmla="*/ 2 h 443"/>
                  <a:gd name="T56" fmla="*/ 1 w 292"/>
                  <a:gd name="T57" fmla="*/ 2 h 443"/>
                  <a:gd name="T58" fmla="*/ 1 w 292"/>
                  <a:gd name="T59" fmla="*/ 3 h 443"/>
                  <a:gd name="T60" fmla="*/ 1 w 292"/>
                  <a:gd name="T61" fmla="*/ 3 h 443"/>
                  <a:gd name="T62" fmla="*/ 1 w 292"/>
                  <a:gd name="T63" fmla="*/ 4 h 443"/>
                  <a:gd name="T64" fmla="*/ 0 w 292"/>
                  <a:gd name="T65" fmla="*/ 4 h 443"/>
                  <a:gd name="T66" fmla="*/ 0 w 292"/>
                  <a:gd name="T67" fmla="*/ 5 h 443"/>
                  <a:gd name="T68" fmla="*/ 0 w 292"/>
                  <a:gd name="T69" fmla="*/ 5 h 443"/>
                  <a:gd name="T70" fmla="*/ 0 w 292"/>
                  <a:gd name="T71" fmla="*/ 5 h 443"/>
                  <a:gd name="T72" fmla="*/ 1 w 292"/>
                  <a:gd name="T73" fmla="*/ 5 h 44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92" h="443">
                    <a:moveTo>
                      <a:pt x="9" y="443"/>
                    </a:moveTo>
                    <a:lnTo>
                      <a:pt x="9" y="443"/>
                    </a:lnTo>
                    <a:lnTo>
                      <a:pt x="9" y="398"/>
                    </a:lnTo>
                    <a:lnTo>
                      <a:pt x="18" y="354"/>
                    </a:lnTo>
                    <a:lnTo>
                      <a:pt x="26" y="319"/>
                    </a:lnTo>
                    <a:lnTo>
                      <a:pt x="35" y="274"/>
                    </a:lnTo>
                    <a:lnTo>
                      <a:pt x="44" y="239"/>
                    </a:lnTo>
                    <a:lnTo>
                      <a:pt x="62" y="203"/>
                    </a:lnTo>
                    <a:lnTo>
                      <a:pt x="79" y="168"/>
                    </a:lnTo>
                    <a:lnTo>
                      <a:pt x="97" y="141"/>
                    </a:lnTo>
                    <a:lnTo>
                      <a:pt x="115" y="115"/>
                    </a:lnTo>
                    <a:lnTo>
                      <a:pt x="133" y="88"/>
                    </a:lnTo>
                    <a:lnTo>
                      <a:pt x="159" y="71"/>
                    </a:lnTo>
                    <a:lnTo>
                      <a:pt x="186" y="53"/>
                    </a:lnTo>
                    <a:lnTo>
                      <a:pt x="212" y="35"/>
                    </a:lnTo>
                    <a:lnTo>
                      <a:pt x="239" y="26"/>
                    </a:lnTo>
                    <a:lnTo>
                      <a:pt x="265" y="17"/>
                    </a:lnTo>
                    <a:lnTo>
                      <a:pt x="292" y="17"/>
                    </a:lnTo>
                    <a:lnTo>
                      <a:pt x="292" y="0"/>
                    </a:lnTo>
                    <a:lnTo>
                      <a:pt x="265" y="8"/>
                    </a:lnTo>
                    <a:lnTo>
                      <a:pt x="230" y="8"/>
                    </a:lnTo>
                    <a:lnTo>
                      <a:pt x="203" y="26"/>
                    </a:lnTo>
                    <a:lnTo>
                      <a:pt x="177" y="35"/>
                    </a:lnTo>
                    <a:lnTo>
                      <a:pt x="150" y="62"/>
                    </a:lnTo>
                    <a:lnTo>
                      <a:pt x="124" y="79"/>
                    </a:lnTo>
                    <a:lnTo>
                      <a:pt x="106" y="106"/>
                    </a:lnTo>
                    <a:lnTo>
                      <a:pt x="79" y="133"/>
                    </a:lnTo>
                    <a:lnTo>
                      <a:pt x="62" y="168"/>
                    </a:lnTo>
                    <a:lnTo>
                      <a:pt x="44" y="203"/>
                    </a:lnTo>
                    <a:lnTo>
                      <a:pt x="35" y="239"/>
                    </a:lnTo>
                    <a:lnTo>
                      <a:pt x="18" y="274"/>
                    </a:lnTo>
                    <a:lnTo>
                      <a:pt x="9" y="319"/>
                    </a:lnTo>
                    <a:lnTo>
                      <a:pt x="0" y="354"/>
                    </a:lnTo>
                    <a:lnTo>
                      <a:pt x="0" y="398"/>
                    </a:lnTo>
                    <a:lnTo>
                      <a:pt x="0" y="443"/>
                    </a:lnTo>
                    <a:lnTo>
                      <a:pt x="9" y="4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3" name="Freeform 24"/>
              <p:cNvSpPr>
                <a:spLocks/>
              </p:cNvSpPr>
              <p:nvPr/>
            </p:nvSpPr>
            <p:spPr bwMode="auto">
              <a:xfrm>
                <a:off x="1828" y="2272"/>
                <a:ext cx="205" cy="340"/>
              </a:xfrm>
              <a:custGeom>
                <a:avLst/>
                <a:gdLst>
                  <a:gd name="T0" fmla="*/ 1 w 292"/>
                  <a:gd name="T1" fmla="*/ 6 h 452"/>
                  <a:gd name="T2" fmla="*/ 1 w 292"/>
                  <a:gd name="T3" fmla="*/ 6 h 452"/>
                  <a:gd name="T4" fmla="*/ 1 w 292"/>
                  <a:gd name="T5" fmla="*/ 6 h 452"/>
                  <a:gd name="T6" fmla="*/ 1 w 292"/>
                  <a:gd name="T7" fmla="*/ 6 h 452"/>
                  <a:gd name="T8" fmla="*/ 1 w 292"/>
                  <a:gd name="T9" fmla="*/ 6 h 452"/>
                  <a:gd name="T10" fmla="*/ 1 w 292"/>
                  <a:gd name="T11" fmla="*/ 6 h 452"/>
                  <a:gd name="T12" fmla="*/ 1 w 292"/>
                  <a:gd name="T13" fmla="*/ 6 h 452"/>
                  <a:gd name="T14" fmla="*/ 1 w 292"/>
                  <a:gd name="T15" fmla="*/ 5 h 452"/>
                  <a:gd name="T16" fmla="*/ 1 w 292"/>
                  <a:gd name="T17" fmla="*/ 5 h 452"/>
                  <a:gd name="T18" fmla="*/ 1 w 292"/>
                  <a:gd name="T19" fmla="*/ 5 h 452"/>
                  <a:gd name="T20" fmla="*/ 1 w 292"/>
                  <a:gd name="T21" fmla="*/ 5 h 452"/>
                  <a:gd name="T22" fmla="*/ 1 w 292"/>
                  <a:gd name="T23" fmla="*/ 4 h 452"/>
                  <a:gd name="T24" fmla="*/ 1 w 292"/>
                  <a:gd name="T25" fmla="*/ 4 h 452"/>
                  <a:gd name="T26" fmla="*/ 1 w 292"/>
                  <a:gd name="T27" fmla="*/ 3 h 452"/>
                  <a:gd name="T28" fmla="*/ 1 w 292"/>
                  <a:gd name="T29" fmla="*/ 2 h 452"/>
                  <a:gd name="T30" fmla="*/ 1 w 292"/>
                  <a:gd name="T31" fmla="*/ 2 h 452"/>
                  <a:gd name="T32" fmla="*/ 1 w 292"/>
                  <a:gd name="T33" fmla="*/ 2 h 452"/>
                  <a:gd name="T34" fmla="*/ 1 w 292"/>
                  <a:gd name="T35" fmla="*/ 0 h 452"/>
                  <a:gd name="T36" fmla="*/ 0 w 292"/>
                  <a:gd name="T37" fmla="*/ 0 h 452"/>
                  <a:gd name="T38" fmla="*/ 0 w 292"/>
                  <a:gd name="T39" fmla="*/ 2 h 452"/>
                  <a:gd name="T40" fmla="*/ 0 w 292"/>
                  <a:gd name="T41" fmla="*/ 2 h 452"/>
                  <a:gd name="T42" fmla="*/ 1 w 292"/>
                  <a:gd name="T43" fmla="*/ 2 h 452"/>
                  <a:gd name="T44" fmla="*/ 1 w 292"/>
                  <a:gd name="T45" fmla="*/ 3 h 452"/>
                  <a:gd name="T46" fmla="*/ 1 w 292"/>
                  <a:gd name="T47" fmla="*/ 4 h 452"/>
                  <a:gd name="T48" fmla="*/ 1 w 292"/>
                  <a:gd name="T49" fmla="*/ 4 h 452"/>
                  <a:gd name="T50" fmla="*/ 1 w 292"/>
                  <a:gd name="T51" fmla="*/ 5 h 452"/>
                  <a:gd name="T52" fmla="*/ 1 w 292"/>
                  <a:gd name="T53" fmla="*/ 5 h 452"/>
                  <a:gd name="T54" fmla="*/ 1 w 292"/>
                  <a:gd name="T55" fmla="*/ 5 h 452"/>
                  <a:gd name="T56" fmla="*/ 1 w 292"/>
                  <a:gd name="T57" fmla="*/ 6 h 452"/>
                  <a:gd name="T58" fmla="*/ 1 w 292"/>
                  <a:gd name="T59" fmla="*/ 6 h 452"/>
                  <a:gd name="T60" fmla="*/ 1 w 292"/>
                  <a:gd name="T61" fmla="*/ 6 h 452"/>
                  <a:gd name="T62" fmla="*/ 1 w 292"/>
                  <a:gd name="T63" fmla="*/ 6 h 452"/>
                  <a:gd name="T64" fmla="*/ 1 w 292"/>
                  <a:gd name="T65" fmla="*/ 6 h 452"/>
                  <a:gd name="T66" fmla="*/ 1 w 292"/>
                  <a:gd name="T67" fmla="*/ 6 h 452"/>
                  <a:gd name="T68" fmla="*/ 1 w 292"/>
                  <a:gd name="T69" fmla="*/ 6 h 452"/>
                  <a:gd name="T70" fmla="*/ 1 w 292"/>
                  <a:gd name="T71" fmla="*/ 6 h 452"/>
                  <a:gd name="T72" fmla="*/ 1 w 292"/>
                  <a:gd name="T73" fmla="*/ 6 h 45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92" h="452">
                    <a:moveTo>
                      <a:pt x="292" y="434"/>
                    </a:moveTo>
                    <a:lnTo>
                      <a:pt x="292" y="434"/>
                    </a:lnTo>
                    <a:lnTo>
                      <a:pt x="265" y="434"/>
                    </a:lnTo>
                    <a:lnTo>
                      <a:pt x="239" y="425"/>
                    </a:lnTo>
                    <a:lnTo>
                      <a:pt x="212" y="416"/>
                    </a:lnTo>
                    <a:lnTo>
                      <a:pt x="186" y="398"/>
                    </a:lnTo>
                    <a:lnTo>
                      <a:pt x="159" y="381"/>
                    </a:lnTo>
                    <a:lnTo>
                      <a:pt x="133" y="363"/>
                    </a:lnTo>
                    <a:lnTo>
                      <a:pt x="115" y="336"/>
                    </a:lnTo>
                    <a:lnTo>
                      <a:pt x="97" y="310"/>
                    </a:lnTo>
                    <a:lnTo>
                      <a:pt x="79" y="274"/>
                    </a:lnTo>
                    <a:lnTo>
                      <a:pt x="62" y="248"/>
                    </a:lnTo>
                    <a:lnTo>
                      <a:pt x="44" y="212"/>
                    </a:lnTo>
                    <a:lnTo>
                      <a:pt x="35" y="168"/>
                    </a:lnTo>
                    <a:lnTo>
                      <a:pt x="26" y="133"/>
                    </a:lnTo>
                    <a:lnTo>
                      <a:pt x="18" y="88"/>
                    </a:lnTo>
                    <a:lnTo>
                      <a:pt x="9" y="44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0" y="88"/>
                    </a:lnTo>
                    <a:lnTo>
                      <a:pt x="9" y="133"/>
                    </a:lnTo>
                    <a:lnTo>
                      <a:pt x="18" y="177"/>
                    </a:lnTo>
                    <a:lnTo>
                      <a:pt x="35" y="212"/>
                    </a:lnTo>
                    <a:lnTo>
                      <a:pt x="44" y="248"/>
                    </a:lnTo>
                    <a:lnTo>
                      <a:pt x="62" y="283"/>
                    </a:lnTo>
                    <a:lnTo>
                      <a:pt x="79" y="319"/>
                    </a:lnTo>
                    <a:lnTo>
                      <a:pt x="106" y="345"/>
                    </a:lnTo>
                    <a:lnTo>
                      <a:pt x="124" y="372"/>
                    </a:lnTo>
                    <a:lnTo>
                      <a:pt x="150" y="390"/>
                    </a:lnTo>
                    <a:lnTo>
                      <a:pt x="177" y="416"/>
                    </a:lnTo>
                    <a:lnTo>
                      <a:pt x="203" y="425"/>
                    </a:lnTo>
                    <a:lnTo>
                      <a:pt x="230" y="443"/>
                    </a:lnTo>
                    <a:lnTo>
                      <a:pt x="265" y="443"/>
                    </a:lnTo>
                    <a:lnTo>
                      <a:pt x="292" y="452"/>
                    </a:lnTo>
                    <a:lnTo>
                      <a:pt x="292" y="4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4" name="Freeform 25"/>
              <p:cNvSpPr>
                <a:spLocks/>
              </p:cNvSpPr>
              <p:nvPr/>
            </p:nvSpPr>
            <p:spPr bwMode="auto">
              <a:xfrm>
                <a:off x="1685" y="2159"/>
                <a:ext cx="671" cy="240"/>
              </a:xfrm>
              <a:custGeom>
                <a:avLst/>
                <a:gdLst>
                  <a:gd name="T0" fmla="*/ 0 w 956"/>
                  <a:gd name="T1" fmla="*/ 5 h 319"/>
                  <a:gd name="T2" fmla="*/ 1 w 956"/>
                  <a:gd name="T3" fmla="*/ 5 h 319"/>
                  <a:gd name="T4" fmla="*/ 1 w 956"/>
                  <a:gd name="T5" fmla="*/ 5 h 319"/>
                  <a:gd name="T6" fmla="*/ 1 w 956"/>
                  <a:gd name="T7" fmla="*/ 5 h 319"/>
                  <a:gd name="T8" fmla="*/ 1 w 956"/>
                  <a:gd name="T9" fmla="*/ 5 h 319"/>
                  <a:gd name="T10" fmla="*/ 1 w 956"/>
                  <a:gd name="T11" fmla="*/ 5 h 319"/>
                  <a:gd name="T12" fmla="*/ 1 w 956"/>
                  <a:gd name="T13" fmla="*/ 5 h 319"/>
                  <a:gd name="T14" fmla="*/ 1 w 956"/>
                  <a:gd name="T15" fmla="*/ 5 h 319"/>
                  <a:gd name="T16" fmla="*/ 2 w 956"/>
                  <a:gd name="T17" fmla="*/ 5 h 319"/>
                  <a:gd name="T18" fmla="*/ 2 w 956"/>
                  <a:gd name="T19" fmla="*/ 5 h 319"/>
                  <a:gd name="T20" fmla="*/ 3 w 956"/>
                  <a:gd name="T21" fmla="*/ 5 h 319"/>
                  <a:gd name="T22" fmla="*/ 3 w 956"/>
                  <a:gd name="T23" fmla="*/ 5 h 319"/>
                  <a:gd name="T24" fmla="*/ 3 w 956"/>
                  <a:gd name="T25" fmla="*/ 5 h 319"/>
                  <a:gd name="T26" fmla="*/ 4 w 956"/>
                  <a:gd name="T27" fmla="*/ 5 h 319"/>
                  <a:gd name="T28" fmla="*/ 4 w 956"/>
                  <a:gd name="T29" fmla="*/ 5 h 319"/>
                  <a:gd name="T30" fmla="*/ 4 w 956"/>
                  <a:gd name="T31" fmla="*/ 5 h 319"/>
                  <a:gd name="T32" fmla="*/ 4 w 956"/>
                  <a:gd name="T33" fmla="*/ 2 h 319"/>
                  <a:gd name="T34" fmla="*/ 4 w 956"/>
                  <a:gd name="T35" fmla="*/ 2 h 319"/>
                  <a:gd name="T36" fmla="*/ 4 w 956"/>
                  <a:gd name="T37" fmla="*/ 2 h 319"/>
                  <a:gd name="T38" fmla="*/ 4 w 956"/>
                  <a:gd name="T39" fmla="*/ 2 h 319"/>
                  <a:gd name="T40" fmla="*/ 3 w 956"/>
                  <a:gd name="T41" fmla="*/ 2 h 319"/>
                  <a:gd name="T42" fmla="*/ 3 w 956"/>
                  <a:gd name="T43" fmla="*/ 0 h 319"/>
                  <a:gd name="T44" fmla="*/ 2 w 956"/>
                  <a:gd name="T45" fmla="*/ 0 h 319"/>
                  <a:gd name="T46" fmla="*/ 2 w 956"/>
                  <a:gd name="T47" fmla="*/ 0 h 319"/>
                  <a:gd name="T48" fmla="*/ 1 w 956"/>
                  <a:gd name="T49" fmla="*/ 2 h 319"/>
                  <a:gd name="T50" fmla="*/ 1 w 956"/>
                  <a:gd name="T51" fmla="*/ 2 h 319"/>
                  <a:gd name="T52" fmla="*/ 1 w 956"/>
                  <a:gd name="T53" fmla="*/ 2 h 319"/>
                  <a:gd name="T54" fmla="*/ 1 w 956"/>
                  <a:gd name="T55" fmla="*/ 2 h 319"/>
                  <a:gd name="T56" fmla="*/ 1 w 956"/>
                  <a:gd name="T57" fmla="*/ 2 h 319"/>
                  <a:gd name="T58" fmla="*/ 1 w 956"/>
                  <a:gd name="T59" fmla="*/ 2 h 319"/>
                  <a:gd name="T60" fmla="*/ 1 w 956"/>
                  <a:gd name="T61" fmla="*/ 2 h 319"/>
                  <a:gd name="T62" fmla="*/ 0 w 956"/>
                  <a:gd name="T63" fmla="*/ 2 h 319"/>
                  <a:gd name="T64" fmla="*/ 0 w 956"/>
                  <a:gd name="T65" fmla="*/ 2 h 3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56" h="319">
                    <a:moveTo>
                      <a:pt x="0" y="284"/>
                    </a:moveTo>
                    <a:lnTo>
                      <a:pt x="0" y="284"/>
                    </a:lnTo>
                    <a:lnTo>
                      <a:pt x="0" y="292"/>
                    </a:lnTo>
                    <a:lnTo>
                      <a:pt x="9" y="292"/>
                    </a:lnTo>
                    <a:lnTo>
                      <a:pt x="18" y="292"/>
                    </a:lnTo>
                    <a:lnTo>
                      <a:pt x="36" y="292"/>
                    </a:lnTo>
                    <a:lnTo>
                      <a:pt x="53" y="292"/>
                    </a:lnTo>
                    <a:lnTo>
                      <a:pt x="71" y="292"/>
                    </a:lnTo>
                    <a:lnTo>
                      <a:pt x="89" y="292"/>
                    </a:lnTo>
                    <a:lnTo>
                      <a:pt x="106" y="301"/>
                    </a:lnTo>
                    <a:lnTo>
                      <a:pt x="133" y="301"/>
                    </a:lnTo>
                    <a:lnTo>
                      <a:pt x="160" y="301"/>
                    </a:lnTo>
                    <a:lnTo>
                      <a:pt x="186" y="301"/>
                    </a:lnTo>
                    <a:lnTo>
                      <a:pt x="222" y="310"/>
                    </a:lnTo>
                    <a:lnTo>
                      <a:pt x="248" y="310"/>
                    </a:lnTo>
                    <a:lnTo>
                      <a:pt x="283" y="310"/>
                    </a:lnTo>
                    <a:lnTo>
                      <a:pt x="319" y="310"/>
                    </a:lnTo>
                    <a:lnTo>
                      <a:pt x="354" y="310"/>
                    </a:lnTo>
                    <a:lnTo>
                      <a:pt x="390" y="319"/>
                    </a:lnTo>
                    <a:lnTo>
                      <a:pt x="425" y="319"/>
                    </a:lnTo>
                    <a:lnTo>
                      <a:pt x="469" y="319"/>
                    </a:lnTo>
                    <a:lnTo>
                      <a:pt x="505" y="319"/>
                    </a:lnTo>
                    <a:lnTo>
                      <a:pt x="549" y="319"/>
                    </a:lnTo>
                    <a:lnTo>
                      <a:pt x="584" y="310"/>
                    </a:lnTo>
                    <a:lnTo>
                      <a:pt x="629" y="310"/>
                    </a:lnTo>
                    <a:lnTo>
                      <a:pt x="664" y="310"/>
                    </a:lnTo>
                    <a:lnTo>
                      <a:pt x="708" y="310"/>
                    </a:lnTo>
                    <a:lnTo>
                      <a:pt x="753" y="301"/>
                    </a:lnTo>
                    <a:lnTo>
                      <a:pt x="788" y="301"/>
                    </a:lnTo>
                    <a:lnTo>
                      <a:pt x="832" y="292"/>
                    </a:lnTo>
                    <a:lnTo>
                      <a:pt x="876" y="292"/>
                    </a:lnTo>
                    <a:lnTo>
                      <a:pt x="912" y="284"/>
                    </a:lnTo>
                    <a:lnTo>
                      <a:pt x="956" y="275"/>
                    </a:lnTo>
                    <a:lnTo>
                      <a:pt x="956" y="44"/>
                    </a:lnTo>
                    <a:lnTo>
                      <a:pt x="912" y="35"/>
                    </a:lnTo>
                    <a:lnTo>
                      <a:pt x="876" y="27"/>
                    </a:lnTo>
                    <a:lnTo>
                      <a:pt x="832" y="27"/>
                    </a:lnTo>
                    <a:lnTo>
                      <a:pt x="788" y="18"/>
                    </a:lnTo>
                    <a:lnTo>
                      <a:pt x="753" y="18"/>
                    </a:lnTo>
                    <a:lnTo>
                      <a:pt x="708" y="9"/>
                    </a:lnTo>
                    <a:lnTo>
                      <a:pt x="664" y="9"/>
                    </a:lnTo>
                    <a:lnTo>
                      <a:pt x="629" y="9"/>
                    </a:lnTo>
                    <a:lnTo>
                      <a:pt x="584" y="0"/>
                    </a:lnTo>
                    <a:lnTo>
                      <a:pt x="549" y="0"/>
                    </a:lnTo>
                    <a:lnTo>
                      <a:pt x="505" y="0"/>
                    </a:lnTo>
                    <a:lnTo>
                      <a:pt x="469" y="0"/>
                    </a:lnTo>
                    <a:lnTo>
                      <a:pt x="425" y="0"/>
                    </a:lnTo>
                    <a:lnTo>
                      <a:pt x="390" y="0"/>
                    </a:lnTo>
                    <a:lnTo>
                      <a:pt x="354" y="0"/>
                    </a:lnTo>
                    <a:lnTo>
                      <a:pt x="319" y="9"/>
                    </a:lnTo>
                    <a:lnTo>
                      <a:pt x="283" y="9"/>
                    </a:lnTo>
                    <a:lnTo>
                      <a:pt x="248" y="9"/>
                    </a:lnTo>
                    <a:lnTo>
                      <a:pt x="222" y="9"/>
                    </a:lnTo>
                    <a:lnTo>
                      <a:pt x="186" y="9"/>
                    </a:lnTo>
                    <a:lnTo>
                      <a:pt x="160" y="18"/>
                    </a:lnTo>
                    <a:lnTo>
                      <a:pt x="133" y="18"/>
                    </a:lnTo>
                    <a:lnTo>
                      <a:pt x="106" y="18"/>
                    </a:lnTo>
                    <a:lnTo>
                      <a:pt x="89" y="18"/>
                    </a:lnTo>
                    <a:lnTo>
                      <a:pt x="71" y="18"/>
                    </a:lnTo>
                    <a:lnTo>
                      <a:pt x="53" y="27"/>
                    </a:lnTo>
                    <a:lnTo>
                      <a:pt x="36" y="27"/>
                    </a:lnTo>
                    <a:lnTo>
                      <a:pt x="18" y="27"/>
                    </a:lnTo>
                    <a:lnTo>
                      <a:pt x="9" y="27"/>
                    </a:lnTo>
                    <a:lnTo>
                      <a:pt x="0" y="27"/>
                    </a:lnTo>
                    <a:lnTo>
                      <a:pt x="0" y="284"/>
                    </a:lnTo>
                    <a:close/>
                  </a:path>
                </a:pathLst>
              </a:custGeom>
              <a:solidFill>
                <a:srgbClr val="FFCC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5" name="Freeform 26"/>
              <p:cNvSpPr>
                <a:spLocks/>
              </p:cNvSpPr>
              <p:nvPr/>
            </p:nvSpPr>
            <p:spPr bwMode="auto">
              <a:xfrm>
                <a:off x="1685" y="2359"/>
                <a:ext cx="678" cy="40"/>
              </a:xfrm>
              <a:custGeom>
                <a:avLst/>
                <a:gdLst>
                  <a:gd name="T0" fmla="*/ 5 w 965"/>
                  <a:gd name="T1" fmla="*/ 0 h 53"/>
                  <a:gd name="T2" fmla="*/ 4 w 965"/>
                  <a:gd name="T3" fmla="*/ 2 h 53"/>
                  <a:gd name="T4" fmla="*/ 4 w 965"/>
                  <a:gd name="T5" fmla="*/ 2 h 53"/>
                  <a:gd name="T6" fmla="*/ 4 w 965"/>
                  <a:gd name="T7" fmla="*/ 2 h 53"/>
                  <a:gd name="T8" fmla="*/ 3 w 965"/>
                  <a:gd name="T9" fmla="*/ 2 h 53"/>
                  <a:gd name="T10" fmla="*/ 3 w 965"/>
                  <a:gd name="T11" fmla="*/ 2 h 53"/>
                  <a:gd name="T12" fmla="*/ 3 w 965"/>
                  <a:gd name="T13" fmla="*/ 2 h 53"/>
                  <a:gd name="T14" fmla="*/ 2 w 965"/>
                  <a:gd name="T15" fmla="*/ 2 h 53"/>
                  <a:gd name="T16" fmla="*/ 1 w 965"/>
                  <a:gd name="T17" fmla="*/ 2 h 53"/>
                  <a:gd name="T18" fmla="*/ 1 w 965"/>
                  <a:gd name="T19" fmla="*/ 2 h 53"/>
                  <a:gd name="T20" fmla="*/ 1 w 965"/>
                  <a:gd name="T21" fmla="*/ 2 h 53"/>
                  <a:gd name="T22" fmla="*/ 1 w 965"/>
                  <a:gd name="T23" fmla="*/ 2 h 53"/>
                  <a:gd name="T24" fmla="*/ 1 w 965"/>
                  <a:gd name="T25" fmla="*/ 2 h 53"/>
                  <a:gd name="T26" fmla="*/ 1 w 965"/>
                  <a:gd name="T27" fmla="*/ 2 h 53"/>
                  <a:gd name="T28" fmla="*/ 1 w 965"/>
                  <a:gd name="T29" fmla="*/ 2 h 53"/>
                  <a:gd name="T30" fmla="*/ 1 w 965"/>
                  <a:gd name="T31" fmla="*/ 2 h 53"/>
                  <a:gd name="T32" fmla="*/ 0 w 965"/>
                  <a:gd name="T33" fmla="*/ 2 h 53"/>
                  <a:gd name="T34" fmla="*/ 0 w 965"/>
                  <a:gd name="T35" fmla="*/ 2 h 53"/>
                  <a:gd name="T36" fmla="*/ 1 w 965"/>
                  <a:gd name="T37" fmla="*/ 2 h 53"/>
                  <a:gd name="T38" fmla="*/ 1 w 965"/>
                  <a:gd name="T39" fmla="*/ 2 h 53"/>
                  <a:gd name="T40" fmla="*/ 1 w 965"/>
                  <a:gd name="T41" fmla="*/ 2 h 53"/>
                  <a:gd name="T42" fmla="*/ 1 w 965"/>
                  <a:gd name="T43" fmla="*/ 2 h 53"/>
                  <a:gd name="T44" fmla="*/ 1 w 965"/>
                  <a:gd name="T45" fmla="*/ 2 h 53"/>
                  <a:gd name="T46" fmla="*/ 1 w 965"/>
                  <a:gd name="T47" fmla="*/ 2 h 53"/>
                  <a:gd name="T48" fmla="*/ 1 w 965"/>
                  <a:gd name="T49" fmla="*/ 2 h 53"/>
                  <a:gd name="T50" fmla="*/ 2 w 965"/>
                  <a:gd name="T51" fmla="*/ 2 h 53"/>
                  <a:gd name="T52" fmla="*/ 2 w 965"/>
                  <a:gd name="T53" fmla="*/ 2 h 53"/>
                  <a:gd name="T54" fmla="*/ 3 w 965"/>
                  <a:gd name="T55" fmla="*/ 2 h 53"/>
                  <a:gd name="T56" fmla="*/ 3 w 965"/>
                  <a:gd name="T57" fmla="*/ 2 h 53"/>
                  <a:gd name="T58" fmla="*/ 3 w 965"/>
                  <a:gd name="T59" fmla="*/ 2 h 53"/>
                  <a:gd name="T60" fmla="*/ 4 w 965"/>
                  <a:gd name="T61" fmla="*/ 2 h 53"/>
                  <a:gd name="T62" fmla="*/ 4 w 965"/>
                  <a:gd name="T63" fmla="*/ 2 h 53"/>
                  <a:gd name="T64" fmla="*/ 4 w 965"/>
                  <a:gd name="T65" fmla="*/ 2 h 53"/>
                  <a:gd name="T66" fmla="*/ 5 w 965"/>
                  <a:gd name="T67" fmla="*/ 2 h 53"/>
                  <a:gd name="T68" fmla="*/ 5 w 965"/>
                  <a:gd name="T69" fmla="*/ 2 h 53"/>
                  <a:gd name="T70" fmla="*/ 4 w 965"/>
                  <a:gd name="T71" fmla="*/ 2 h 5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965" h="53">
                    <a:moveTo>
                      <a:pt x="947" y="9"/>
                    </a:moveTo>
                    <a:lnTo>
                      <a:pt x="956" y="0"/>
                    </a:lnTo>
                    <a:lnTo>
                      <a:pt x="912" y="9"/>
                    </a:lnTo>
                    <a:lnTo>
                      <a:pt x="876" y="18"/>
                    </a:lnTo>
                    <a:lnTo>
                      <a:pt x="832" y="26"/>
                    </a:lnTo>
                    <a:lnTo>
                      <a:pt x="788" y="26"/>
                    </a:lnTo>
                    <a:lnTo>
                      <a:pt x="753" y="26"/>
                    </a:lnTo>
                    <a:lnTo>
                      <a:pt x="708" y="35"/>
                    </a:lnTo>
                    <a:lnTo>
                      <a:pt x="664" y="35"/>
                    </a:lnTo>
                    <a:lnTo>
                      <a:pt x="629" y="35"/>
                    </a:lnTo>
                    <a:lnTo>
                      <a:pt x="584" y="44"/>
                    </a:lnTo>
                    <a:lnTo>
                      <a:pt x="549" y="44"/>
                    </a:lnTo>
                    <a:lnTo>
                      <a:pt x="505" y="44"/>
                    </a:lnTo>
                    <a:lnTo>
                      <a:pt x="469" y="44"/>
                    </a:lnTo>
                    <a:lnTo>
                      <a:pt x="425" y="44"/>
                    </a:lnTo>
                    <a:lnTo>
                      <a:pt x="390" y="44"/>
                    </a:lnTo>
                    <a:lnTo>
                      <a:pt x="354" y="44"/>
                    </a:lnTo>
                    <a:lnTo>
                      <a:pt x="319" y="44"/>
                    </a:lnTo>
                    <a:lnTo>
                      <a:pt x="283" y="35"/>
                    </a:lnTo>
                    <a:lnTo>
                      <a:pt x="248" y="35"/>
                    </a:lnTo>
                    <a:lnTo>
                      <a:pt x="222" y="35"/>
                    </a:lnTo>
                    <a:lnTo>
                      <a:pt x="186" y="35"/>
                    </a:lnTo>
                    <a:lnTo>
                      <a:pt x="160" y="26"/>
                    </a:lnTo>
                    <a:lnTo>
                      <a:pt x="133" y="26"/>
                    </a:lnTo>
                    <a:lnTo>
                      <a:pt x="106" y="26"/>
                    </a:lnTo>
                    <a:lnTo>
                      <a:pt x="89" y="26"/>
                    </a:lnTo>
                    <a:lnTo>
                      <a:pt x="71" y="26"/>
                    </a:lnTo>
                    <a:lnTo>
                      <a:pt x="53" y="18"/>
                    </a:lnTo>
                    <a:lnTo>
                      <a:pt x="36" y="18"/>
                    </a:lnTo>
                    <a:lnTo>
                      <a:pt x="18" y="18"/>
                    </a:lnTo>
                    <a:lnTo>
                      <a:pt x="9" y="18"/>
                    </a:lnTo>
                    <a:lnTo>
                      <a:pt x="0" y="18"/>
                    </a:lnTo>
                    <a:lnTo>
                      <a:pt x="0" y="26"/>
                    </a:lnTo>
                    <a:lnTo>
                      <a:pt x="9" y="26"/>
                    </a:lnTo>
                    <a:lnTo>
                      <a:pt x="18" y="26"/>
                    </a:lnTo>
                    <a:lnTo>
                      <a:pt x="36" y="35"/>
                    </a:lnTo>
                    <a:lnTo>
                      <a:pt x="53" y="35"/>
                    </a:lnTo>
                    <a:lnTo>
                      <a:pt x="71" y="35"/>
                    </a:lnTo>
                    <a:lnTo>
                      <a:pt x="89" y="35"/>
                    </a:lnTo>
                    <a:lnTo>
                      <a:pt x="106" y="35"/>
                    </a:lnTo>
                    <a:lnTo>
                      <a:pt x="133" y="44"/>
                    </a:lnTo>
                    <a:lnTo>
                      <a:pt x="160" y="44"/>
                    </a:lnTo>
                    <a:lnTo>
                      <a:pt x="186" y="44"/>
                    </a:lnTo>
                    <a:lnTo>
                      <a:pt x="222" y="44"/>
                    </a:lnTo>
                    <a:lnTo>
                      <a:pt x="248" y="53"/>
                    </a:lnTo>
                    <a:lnTo>
                      <a:pt x="283" y="53"/>
                    </a:lnTo>
                    <a:lnTo>
                      <a:pt x="319" y="53"/>
                    </a:lnTo>
                    <a:lnTo>
                      <a:pt x="354" y="53"/>
                    </a:lnTo>
                    <a:lnTo>
                      <a:pt x="390" y="53"/>
                    </a:lnTo>
                    <a:lnTo>
                      <a:pt x="425" y="53"/>
                    </a:lnTo>
                    <a:lnTo>
                      <a:pt x="469" y="53"/>
                    </a:lnTo>
                    <a:lnTo>
                      <a:pt x="505" y="53"/>
                    </a:lnTo>
                    <a:lnTo>
                      <a:pt x="549" y="53"/>
                    </a:lnTo>
                    <a:lnTo>
                      <a:pt x="584" y="53"/>
                    </a:lnTo>
                    <a:lnTo>
                      <a:pt x="629" y="53"/>
                    </a:lnTo>
                    <a:lnTo>
                      <a:pt x="664" y="53"/>
                    </a:lnTo>
                    <a:lnTo>
                      <a:pt x="708" y="44"/>
                    </a:lnTo>
                    <a:lnTo>
                      <a:pt x="753" y="44"/>
                    </a:lnTo>
                    <a:lnTo>
                      <a:pt x="788" y="35"/>
                    </a:lnTo>
                    <a:lnTo>
                      <a:pt x="832" y="35"/>
                    </a:lnTo>
                    <a:lnTo>
                      <a:pt x="876" y="26"/>
                    </a:lnTo>
                    <a:lnTo>
                      <a:pt x="912" y="26"/>
                    </a:lnTo>
                    <a:lnTo>
                      <a:pt x="956" y="18"/>
                    </a:lnTo>
                    <a:lnTo>
                      <a:pt x="965" y="9"/>
                    </a:lnTo>
                    <a:lnTo>
                      <a:pt x="956" y="18"/>
                    </a:lnTo>
                    <a:lnTo>
                      <a:pt x="965" y="18"/>
                    </a:lnTo>
                    <a:lnTo>
                      <a:pt x="965" y="9"/>
                    </a:lnTo>
                    <a:lnTo>
                      <a:pt x="947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6" name="Freeform 27"/>
              <p:cNvSpPr>
                <a:spLocks/>
              </p:cNvSpPr>
              <p:nvPr/>
            </p:nvSpPr>
            <p:spPr bwMode="auto">
              <a:xfrm>
                <a:off x="2350" y="2185"/>
                <a:ext cx="13" cy="181"/>
              </a:xfrm>
              <a:custGeom>
                <a:avLst/>
                <a:gdLst>
                  <a:gd name="T0" fmla="*/ 1 w 18"/>
                  <a:gd name="T1" fmla="*/ 2 h 240"/>
                  <a:gd name="T2" fmla="*/ 0 w 18"/>
                  <a:gd name="T3" fmla="*/ 2 h 240"/>
                  <a:gd name="T4" fmla="*/ 0 w 18"/>
                  <a:gd name="T5" fmla="*/ 4 h 240"/>
                  <a:gd name="T6" fmla="*/ 1 w 18"/>
                  <a:gd name="T7" fmla="*/ 4 h 240"/>
                  <a:gd name="T8" fmla="*/ 1 w 18"/>
                  <a:gd name="T9" fmla="*/ 2 h 240"/>
                  <a:gd name="T10" fmla="*/ 1 w 18"/>
                  <a:gd name="T11" fmla="*/ 0 h 240"/>
                  <a:gd name="T12" fmla="*/ 1 w 18"/>
                  <a:gd name="T13" fmla="*/ 2 h 240"/>
                  <a:gd name="T14" fmla="*/ 1 w 18"/>
                  <a:gd name="T15" fmla="*/ 0 h 240"/>
                  <a:gd name="T16" fmla="*/ 1 w 18"/>
                  <a:gd name="T17" fmla="*/ 0 h 240"/>
                  <a:gd name="T18" fmla="*/ 1 w 18"/>
                  <a:gd name="T19" fmla="*/ 2 h 2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" h="240">
                    <a:moveTo>
                      <a:pt x="9" y="18"/>
                    </a:moveTo>
                    <a:lnTo>
                      <a:pt x="0" y="9"/>
                    </a:lnTo>
                    <a:lnTo>
                      <a:pt x="0" y="240"/>
                    </a:lnTo>
                    <a:lnTo>
                      <a:pt x="18" y="240"/>
                    </a:lnTo>
                    <a:lnTo>
                      <a:pt x="18" y="9"/>
                    </a:lnTo>
                    <a:lnTo>
                      <a:pt x="9" y="0"/>
                    </a:lnTo>
                    <a:lnTo>
                      <a:pt x="18" y="9"/>
                    </a:lnTo>
                    <a:lnTo>
                      <a:pt x="18" y="0"/>
                    </a:lnTo>
                    <a:lnTo>
                      <a:pt x="9" y="0"/>
                    </a:lnTo>
                    <a:lnTo>
                      <a:pt x="9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7" name="Freeform 28"/>
              <p:cNvSpPr>
                <a:spLocks/>
              </p:cNvSpPr>
              <p:nvPr/>
            </p:nvSpPr>
            <p:spPr bwMode="auto">
              <a:xfrm>
                <a:off x="1679" y="2152"/>
                <a:ext cx="677" cy="47"/>
              </a:xfrm>
              <a:custGeom>
                <a:avLst/>
                <a:gdLst>
                  <a:gd name="T0" fmla="*/ 1 w 965"/>
                  <a:gd name="T1" fmla="*/ 2 h 62"/>
                  <a:gd name="T2" fmla="*/ 1 w 965"/>
                  <a:gd name="T3" fmla="*/ 2 h 62"/>
                  <a:gd name="T4" fmla="*/ 1 w 965"/>
                  <a:gd name="T5" fmla="*/ 2 h 62"/>
                  <a:gd name="T6" fmla="*/ 1 w 965"/>
                  <a:gd name="T7" fmla="*/ 2 h 62"/>
                  <a:gd name="T8" fmla="*/ 1 w 965"/>
                  <a:gd name="T9" fmla="*/ 2 h 62"/>
                  <a:gd name="T10" fmla="*/ 1 w 965"/>
                  <a:gd name="T11" fmla="*/ 2 h 62"/>
                  <a:gd name="T12" fmla="*/ 1 w 965"/>
                  <a:gd name="T13" fmla="*/ 2 h 62"/>
                  <a:gd name="T14" fmla="*/ 1 w 965"/>
                  <a:gd name="T15" fmla="*/ 2 h 62"/>
                  <a:gd name="T16" fmla="*/ 1 w 965"/>
                  <a:gd name="T17" fmla="*/ 2 h 62"/>
                  <a:gd name="T18" fmla="*/ 2 w 965"/>
                  <a:gd name="T19" fmla="*/ 2 h 62"/>
                  <a:gd name="T20" fmla="*/ 3 w 965"/>
                  <a:gd name="T21" fmla="*/ 2 h 62"/>
                  <a:gd name="T22" fmla="*/ 3 w 965"/>
                  <a:gd name="T23" fmla="*/ 2 h 62"/>
                  <a:gd name="T24" fmla="*/ 3 w 965"/>
                  <a:gd name="T25" fmla="*/ 2 h 62"/>
                  <a:gd name="T26" fmla="*/ 4 w 965"/>
                  <a:gd name="T27" fmla="*/ 2 h 62"/>
                  <a:gd name="T28" fmla="*/ 4 w 965"/>
                  <a:gd name="T29" fmla="*/ 2 h 62"/>
                  <a:gd name="T30" fmla="*/ 4 w 965"/>
                  <a:gd name="T31" fmla="*/ 2 h 62"/>
                  <a:gd name="T32" fmla="*/ 5 w 965"/>
                  <a:gd name="T33" fmla="*/ 2 h 62"/>
                  <a:gd name="T34" fmla="*/ 4 w 965"/>
                  <a:gd name="T35" fmla="*/ 2 h 62"/>
                  <a:gd name="T36" fmla="*/ 4 w 965"/>
                  <a:gd name="T37" fmla="*/ 2 h 62"/>
                  <a:gd name="T38" fmla="*/ 4 w 965"/>
                  <a:gd name="T39" fmla="*/ 2 h 62"/>
                  <a:gd name="T40" fmla="*/ 3 w 965"/>
                  <a:gd name="T41" fmla="*/ 2 h 62"/>
                  <a:gd name="T42" fmla="*/ 3 w 965"/>
                  <a:gd name="T43" fmla="*/ 2 h 62"/>
                  <a:gd name="T44" fmla="*/ 3 w 965"/>
                  <a:gd name="T45" fmla="*/ 0 h 62"/>
                  <a:gd name="T46" fmla="*/ 2 w 965"/>
                  <a:gd name="T47" fmla="*/ 0 h 62"/>
                  <a:gd name="T48" fmla="*/ 2 w 965"/>
                  <a:gd name="T49" fmla="*/ 2 h 62"/>
                  <a:gd name="T50" fmla="*/ 1 w 965"/>
                  <a:gd name="T51" fmla="*/ 2 h 62"/>
                  <a:gd name="T52" fmla="*/ 1 w 965"/>
                  <a:gd name="T53" fmla="*/ 2 h 62"/>
                  <a:gd name="T54" fmla="*/ 1 w 965"/>
                  <a:gd name="T55" fmla="*/ 2 h 62"/>
                  <a:gd name="T56" fmla="*/ 1 w 965"/>
                  <a:gd name="T57" fmla="*/ 2 h 62"/>
                  <a:gd name="T58" fmla="*/ 1 w 965"/>
                  <a:gd name="T59" fmla="*/ 2 h 62"/>
                  <a:gd name="T60" fmla="*/ 1 w 965"/>
                  <a:gd name="T61" fmla="*/ 2 h 62"/>
                  <a:gd name="T62" fmla="*/ 1 w 965"/>
                  <a:gd name="T63" fmla="*/ 2 h 62"/>
                  <a:gd name="T64" fmla="*/ 1 w 965"/>
                  <a:gd name="T65" fmla="*/ 2 h 62"/>
                  <a:gd name="T66" fmla="*/ 0 w 965"/>
                  <a:gd name="T67" fmla="*/ 2 h 62"/>
                  <a:gd name="T68" fmla="*/ 0 w 965"/>
                  <a:gd name="T69" fmla="*/ 2 h 62"/>
                  <a:gd name="T70" fmla="*/ 1 w 965"/>
                  <a:gd name="T71" fmla="*/ 2 h 6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965" h="62">
                    <a:moveTo>
                      <a:pt x="18" y="36"/>
                    </a:moveTo>
                    <a:lnTo>
                      <a:pt x="9" y="44"/>
                    </a:lnTo>
                    <a:lnTo>
                      <a:pt x="18" y="44"/>
                    </a:lnTo>
                    <a:lnTo>
                      <a:pt x="27" y="44"/>
                    </a:lnTo>
                    <a:lnTo>
                      <a:pt x="45" y="44"/>
                    </a:lnTo>
                    <a:lnTo>
                      <a:pt x="62" y="36"/>
                    </a:lnTo>
                    <a:lnTo>
                      <a:pt x="80" y="36"/>
                    </a:lnTo>
                    <a:lnTo>
                      <a:pt x="98" y="36"/>
                    </a:lnTo>
                    <a:lnTo>
                      <a:pt x="115" y="36"/>
                    </a:lnTo>
                    <a:lnTo>
                      <a:pt x="142" y="27"/>
                    </a:lnTo>
                    <a:lnTo>
                      <a:pt x="169" y="27"/>
                    </a:lnTo>
                    <a:lnTo>
                      <a:pt x="195" y="27"/>
                    </a:lnTo>
                    <a:lnTo>
                      <a:pt x="231" y="27"/>
                    </a:lnTo>
                    <a:lnTo>
                      <a:pt x="257" y="27"/>
                    </a:lnTo>
                    <a:lnTo>
                      <a:pt x="292" y="18"/>
                    </a:lnTo>
                    <a:lnTo>
                      <a:pt x="328" y="18"/>
                    </a:lnTo>
                    <a:lnTo>
                      <a:pt x="363" y="18"/>
                    </a:lnTo>
                    <a:lnTo>
                      <a:pt x="399" y="18"/>
                    </a:lnTo>
                    <a:lnTo>
                      <a:pt x="434" y="18"/>
                    </a:lnTo>
                    <a:lnTo>
                      <a:pt x="478" y="18"/>
                    </a:lnTo>
                    <a:lnTo>
                      <a:pt x="514" y="18"/>
                    </a:lnTo>
                    <a:lnTo>
                      <a:pt x="558" y="18"/>
                    </a:lnTo>
                    <a:lnTo>
                      <a:pt x="593" y="18"/>
                    </a:lnTo>
                    <a:lnTo>
                      <a:pt x="638" y="18"/>
                    </a:lnTo>
                    <a:lnTo>
                      <a:pt x="673" y="27"/>
                    </a:lnTo>
                    <a:lnTo>
                      <a:pt x="717" y="27"/>
                    </a:lnTo>
                    <a:lnTo>
                      <a:pt x="762" y="27"/>
                    </a:lnTo>
                    <a:lnTo>
                      <a:pt x="797" y="36"/>
                    </a:lnTo>
                    <a:lnTo>
                      <a:pt x="841" y="36"/>
                    </a:lnTo>
                    <a:lnTo>
                      <a:pt x="885" y="44"/>
                    </a:lnTo>
                    <a:lnTo>
                      <a:pt x="921" y="53"/>
                    </a:lnTo>
                    <a:lnTo>
                      <a:pt x="965" y="62"/>
                    </a:lnTo>
                    <a:lnTo>
                      <a:pt x="965" y="44"/>
                    </a:lnTo>
                    <a:lnTo>
                      <a:pt x="921" y="36"/>
                    </a:lnTo>
                    <a:lnTo>
                      <a:pt x="885" y="36"/>
                    </a:lnTo>
                    <a:lnTo>
                      <a:pt x="841" y="27"/>
                    </a:lnTo>
                    <a:lnTo>
                      <a:pt x="797" y="18"/>
                    </a:lnTo>
                    <a:lnTo>
                      <a:pt x="762" y="18"/>
                    </a:lnTo>
                    <a:lnTo>
                      <a:pt x="717" y="9"/>
                    </a:lnTo>
                    <a:lnTo>
                      <a:pt x="673" y="9"/>
                    </a:lnTo>
                    <a:lnTo>
                      <a:pt x="638" y="9"/>
                    </a:lnTo>
                    <a:lnTo>
                      <a:pt x="593" y="9"/>
                    </a:lnTo>
                    <a:lnTo>
                      <a:pt x="558" y="0"/>
                    </a:lnTo>
                    <a:lnTo>
                      <a:pt x="514" y="0"/>
                    </a:lnTo>
                    <a:lnTo>
                      <a:pt x="478" y="0"/>
                    </a:lnTo>
                    <a:lnTo>
                      <a:pt x="434" y="0"/>
                    </a:lnTo>
                    <a:lnTo>
                      <a:pt x="399" y="0"/>
                    </a:lnTo>
                    <a:lnTo>
                      <a:pt x="363" y="9"/>
                    </a:lnTo>
                    <a:lnTo>
                      <a:pt x="328" y="9"/>
                    </a:lnTo>
                    <a:lnTo>
                      <a:pt x="292" y="9"/>
                    </a:lnTo>
                    <a:lnTo>
                      <a:pt x="257" y="9"/>
                    </a:lnTo>
                    <a:lnTo>
                      <a:pt x="231" y="9"/>
                    </a:lnTo>
                    <a:lnTo>
                      <a:pt x="195" y="18"/>
                    </a:lnTo>
                    <a:lnTo>
                      <a:pt x="169" y="18"/>
                    </a:lnTo>
                    <a:lnTo>
                      <a:pt x="142" y="18"/>
                    </a:lnTo>
                    <a:lnTo>
                      <a:pt x="115" y="18"/>
                    </a:lnTo>
                    <a:lnTo>
                      <a:pt x="98" y="27"/>
                    </a:lnTo>
                    <a:lnTo>
                      <a:pt x="80" y="27"/>
                    </a:lnTo>
                    <a:lnTo>
                      <a:pt x="62" y="27"/>
                    </a:lnTo>
                    <a:lnTo>
                      <a:pt x="45" y="27"/>
                    </a:lnTo>
                    <a:lnTo>
                      <a:pt x="27" y="27"/>
                    </a:lnTo>
                    <a:lnTo>
                      <a:pt x="18" y="27"/>
                    </a:lnTo>
                    <a:lnTo>
                      <a:pt x="9" y="27"/>
                    </a:lnTo>
                    <a:lnTo>
                      <a:pt x="9" y="36"/>
                    </a:lnTo>
                    <a:lnTo>
                      <a:pt x="0" y="36"/>
                    </a:lnTo>
                    <a:lnTo>
                      <a:pt x="9" y="36"/>
                    </a:lnTo>
                    <a:lnTo>
                      <a:pt x="0" y="36"/>
                    </a:lnTo>
                    <a:lnTo>
                      <a:pt x="18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8" name="Freeform 29"/>
              <p:cNvSpPr>
                <a:spLocks/>
              </p:cNvSpPr>
              <p:nvPr/>
            </p:nvSpPr>
            <p:spPr bwMode="auto">
              <a:xfrm>
                <a:off x="1679" y="2179"/>
                <a:ext cx="12" cy="199"/>
              </a:xfrm>
              <a:custGeom>
                <a:avLst/>
                <a:gdLst>
                  <a:gd name="T0" fmla="*/ 1 w 18"/>
                  <a:gd name="T1" fmla="*/ 4 h 265"/>
                  <a:gd name="T2" fmla="*/ 1 w 18"/>
                  <a:gd name="T3" fmla="*/ 4 h 265"/>
                  <a:gd name="T4" fmla="*/ 1 w 18"/>
                  <a:gd name="T5" fmla="*/ 0 h 265"/>
                  <a:gd name="T6" fmla="*/ 0 w 18"/>
                  <a:gd name="T7" fmla="*/ 0 h 265"/>
                  <a:gd name="T8" fmla="*/ 0 w 18"/>
                  <a:gd name="T9" fmla="*/ 4 h 265"/>
                  <a:gd name="T10" fmla="*/ 1 w 18"/>
                  <a:gd name="T11" fmla="*/ 4 h 265"/>
                  <a:gd name="T12" fmla="*/ 0 w 18"/>
                  <a:gd name="T13" fmla="*/ 4 h 265"/>
                  <a:gd name="T14" fmla="*/ 0 w 18"/>
                  <a:gd name="T15" fmla="*/ 4 h 265"/>
                  <a:gd name="T16" fmla="*/ 1 w 18"/>
                  <a:gd name="T17" fmla="*/ 4 h 265"/>
                  <a:gd name="T18" fmla="*/ 1 w 18"/>
                  <a:gd name="T19" fmla="*/ 4 h 26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" h="265">
                    <a:moveTo>
                      <a:pt x="9" y="257"/>
                    </a:moveTo>
                    <a:lnTo>
                      <a:pt x="18" y="257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57"/>
                    </a:lnTo>
                    <a:lnTo>
                      <a:pt x="9" y="265"/>
                    </a:lnTo>
                    <a:lnTo>
                      <a:pt x="0" y="257"/>
                    </a:lnTo>
                    <a:lnTo>
                      <a:pt x="0" y="265"/>
                    </a:lnTo>
                    <a:lnTo>
                      <a:pt x="9" y="265"/>
                    </a:lnTo>
                    <a:lnTo>
                      <a:pt x="9" y="2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9" name="Freeform 30"/>
              <p:cNvSpPr>
                <a:spLocks/>
              </p:cNvSpPr>
              <p:nvPr/>
            </p:nvSpPr>
            <p:spPr bwMode="auto">
              <a:xfrm>
                <a:off x="1536" y="1640"/>
                <a:ext cx="211" cy="100"/>
              </a:xfrm>
              <a:custGeom>
                <a:avLst/>
                <a:gdLst>
                  <a:gd name="T0" fmla="*/ 0 w 301"/>
                  <a:gd name="T1" fmla="*/ 2 h 133"/>
                  <a:gd name="T2" fmla="*/ 0 w 301"/>
                  <a:gd name="T3" fmla="*/ 2 h 133"/>
                  <a:gd name="T4" fmla="*/ 1 w 301"/>
                  <a:gd name="T5" fmla="*/ 2 h 133"/>
                  <a:gd name="T6" fmla="*/ 1 w 301"/>
                  <a:gd name="T7" fmla="*/ 2 h 133"/>
                  <a:gd name="T8" fmla="*/ 1 w 301"/>
                  <a:gd name="T9" fmla="*/ 2 h 133"/>
                  <a:gd name="T10" fmla="*/ 1 w 301"/>
                  <a:gd name="T11" fmla="*/ 0 h 133"/>
                  <a:gd name="T12" fmla="*/ 1 w 301"/>
                  <a:gd name="T13" fmla="*/ 0 h 133"/>
                  <a:gd name="T14" fmla="*/ 1 w 301"/>
                  <a:gd name="T15" fmla="*/ 0 h 133"/>
                  <a:gd name="T16" fmla="*/ 1 w 301"/>
                  <a:gd name="T17" fmla="*/ 0 h 133"/>
                  <a:gd name="T18" fmla="*/ 1 w 301"/>
                  <a:gd name="T19" fmla="*/ 0 h 133"/>
                  <a:gd name="T20" fmla="*/ 1 w 301"/>
                  <a:gd name="T21" fmla="*/ 0 h 133"/>
                  <a:gd name="T22" fmla="*/ 1 w 301"/>
                  <a:gd name="T23" fmla="*/ 0 h 133"/>
                  <a:gd name="T24" fmla="*/ 1 w 301"/>
                  <a:gd name="T25" fmla="*/ 0 h 133"/>
                  <a:gd name="T26" fmla="*/ 1 w 301"/>
                  <a:gd name="T27" fmla="*/ 0 h 133"/>
                  <a:gd name="T28" fmla="*/ 1 w 301"/>
                  <a:gd name="T29" fmla="*/ 0 h 133"/>
                  <a:gd name="T30" fmla="*/ 1 w 301"/>
                  <a:gd name="T31" fmla="*/ 0 h 133"/>
                  <a:gd name="T32" fmla="*/ 1 w 301"/>
                  <a:gd name="T33" fmla="*/ 0 h 133"/>
                  <a:gd name="T34" fmla="*/ 1 w 301"/>
                  <a:gd name="T35" fmla="*/ 2 h 133"/>
                  <a:gd name="T36" fmla="*/ 1 w 301"/>
                  <a:gd name="T37" fmla="*/ 2 h 133"/>
                  <a:gd name="T38" fmla="*/ 1 w 301"/>
                  <a:gd name="T39" fmla="*/ 2 h 133"/>
                  <a:gd name="T40" fmla="*/ 1 w 301"/>
                  <a:gd name="T41" fmla="*/ 2 h 133"/>
                  <a:gd name="T42" fmla="*/ 1 w 301"/>
                  <a:gd name="T43" fmla="*/ 2 h 133"/>
                  <a:gd name="T44" fmla="*/ 1 w 301"/>
                  <a:gd name="T45" fmla="*/ 2 h 133"/>
                  <a:gd name="T46" fmla="*/ 1 w 301"/>
                  <a:gd name="T47" fmla="*/ 2 h 133"/>
                  <a:gd name="T48" fmla="*/ 1 w 301"/>
                  <a:gd name="T49" fmla="*/ 2 h 133"/>
                  <a:gd name="T50" fmla="*/ 1 w 301"/>
                  <a:gd name="T51" fmla="*/ 2 h 133"/>
                  <a:gd name="T52" fmla="*/ 1 w 301"/>
                  <a:gd name="T53" fmla="*/ 2 h 133"/>
                  <a:gd name="T54" fmla="*/ 1 w 301"/>
                  <a:gd name="T55" fmla="*/ 2 h 133"/>
                  <a:gd name="T56" fmla="*/ 1 w 301"/>
                  <a:gd name="T57" fmla="*/ 2 h 133"/>
                  <a:gd name="T58" fmla="*/ 1 w 301"/>
                  <a:gd name="T59" fmla="*/ 2 h 133"/>
                  <a:gd name="T60" fmla="*/ 1 w 301"/>
                  <a:gd name="T61" fmla="*/ 2 h 133"/>
                  <a:gd name="T62" fmla="*/ 1 w 301"/>
                  <a:gd name="T63" fmla="*/ 2 h 133"/>
                  <a:gd name="T64" fmla="*/ 1 w 301"/>
                  <a:gd name="T65" fmla="*/ 2 h 133"/>
                  <a:gd name="T66" fmla="*/ 1 w 301"/>
                  <a:gd name="T67" fmla="*/ 2 h 133"/>
                  <a:gd name="T68" fmla="*/ 1 w 301"/>
                  <a:gd name="T69" fmla="*/ 2 h 133"/>
                  <a:gd name="T70" fmla="*/ 1 w 301"/>
                  <a:gd name="T71" fmla="*/ 2 h 133"/>
                  <a:gd name="T72" fmla="*/ 1 w 301"/>
                  <a:gd name="T73" fmla="*/ 2 h 133"/>
                  <a:gd name="T74" fmla="*/ 1 w 301"/>
                  <a:gd name="T75" fmla="*/ 2 h 133"/>
                  <a:gd name="T76" fmla="*/ 1 w 301"/>
                  <a:gd name="T77" fmla="*/ 2 h 133"/>
                  <a:gd name="T78" fmla="*/ 1 w 301"/>
                  <a:gd name="T79" fmla="*/ 2 h 133"/>
                  <a:gd name="T80" fmla="*/ 1 w 301"/>
                  <a:gd name="T81" fmla="*/ 2 h 133"/>
                  <a:gd name="T82" fmla="*/ 1 w 301"/>
                  <a:gd name="T83" fmla="*/ 2 h 133"/>
                  <a:gd name="T84" fmla="*/ 1 w 301"/>
                  <a:gd name="T85" fmla="*/ 2 h 133"/>
                  <a:gd name="T86" fmla="*/ 1 w 301"/>
                  <a:gd name="T87" fmla="*/ 2 h 133"/>
                  <a:gd name="T88" fmla="*/ 1 w 301"/>
                  <a:gd name="T89" fmla="*/ 2 h 133"/>
                  <a:gd name="T90" fmla="*/ 1 w 301"/>
                  <a:gd name="T91" fmla="*/ 2 h 133"/>
                  <a:gd name="T92" fmla="*/ 1 w 301"/>
                  <a:gd name="T93" fmla="*/ 2 h 133"/>
                  <a:gd name="T94" fmla="*/ 1 w 301"/>
                  <a:gd name="T95" fmla="*/ 2 h 133"/>
                  <a:gd name="T96" fmla="*/ 1 w 301"/>
                  <a:gd name="T97" fmla="*/ 2 h 133"/>
                  <a:gd name="T98" fmla="*/ 1 w 301"/>
                  <a:gd name="T99" fmla="*/ 2 h 133"/>
                  <a:gd name="T100" fmla="*/ 1 w 301"/>
                  <a:gd name="T101" fmla="*/ 2 h 133"/>
                  <a:gd name="T102" fmla="*/ 1 w 301"/>
                  <a:gd name="T103" fmla="*/ 2 h 133"/>
                  <a:gd name="T104" fmla="*/ 0 w 301"/>
                  <a:gd name="T105" fmla="*/ 2 h 13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301" h="133">
                    <a:moveTo>
                      <a:pt x="0" y="62"/>
                    </a:moveTo>
                    <a:lnTo>
                      <a:pt x="0" y="44"/>
                    </a:lnTo>
                    <a:lnTo>
                      <a:pt x="9" y="35"/>
                    </a:lnTo>
                    <a:lnTo>
                      <a:pt x="18" y="18"/>
                    </a:lnTo>
                    <a:lnTo>
                      <a:pt x="35" y="9"/>
                    </a:lnTo>
                    <a:lnTo>
                      <a:pt x="53" y="0"/>
                    </a:lnTo>
                    <a:lnTo>
                      <a:pt x="80" y="0"/>
                    </a:lnTo>
                    <a:lnTo>
                      <a:pt x="97" y="0"/>
                    </a:lnTo>
                    <a:lnTo>
                      <a:pt x="115" y="0"/>
                    </a:lnTo>
                    <a:lnTo>
                      <a:pt x="133" y="0"/>
                    </a:lnTo>
                    <a:lnTo>
                      <a:pt x="141" y="0"/>
                    </a:lnTo>
                    <a:lnTo>
                      <a:pt x="150" y="0"/>
                    </a:lnTo>
                    <a:lnTo>
                      <a:pt x="168" y="0"/>
                    </a:lnTo>
                    <a:lnTo>
                      <a:pt x="177" y="0"/>
                    </a:lnTo>
                    <a:lnTo>
                      <a:pt x="186" y="0"/>
                    </a:lnTo>
                    <a:lnTo>
                      <a:pt x="203" y="0"/>
                    </a:lnTo>
                    <a:lnTo>
                      <a:pt x="212" y="0"/>
                    </a:lnTo>
                    <a:lnTo>
                      <a:pt x="221" y="9"/>
                    </a:lnTo>
                    <a:lnTo>
                      <a:pt x="230" y="9"/>
                    </a:lnTo>
                    <a:lnTo>
                      <a:pt x="248" y="9"/>
                    </a:lnTo>
                    <a:lnTo>
                      <a:pt x="257" y="9"/>
                    </a:lnTo>
                    <a:lnTo>
                      <a:pt x="265" y="9"/>
                    </a:lnTo>
                    <a:lnTo>
                      <a:pt x="274" y="18"/>
                    </a:lnTo>
                    <a:lnTo>
                      <a:pt x="292" y="18"/>
                    </a:lnTo>
                    <a:lnTo>
                      <a:pt x="301" y="18"/>
                    </a:lnTo>
                    <a:lnTo>
                      <a:pt x="301" y="26"/>
                    </a:lnTo>
                    <a:lnTo>
                      <a:pt x="301" y="35"/>
                    </a:lnTo>
                    <a:lnTo>
                      <a:pt x="301" y="44"/>
                    </a:lnTo>
                    <a:lnTo>
                      <a:pt x="292" y="53"/>
                    </a:lnTo>
                    <a:lnTo>
                      <a:pt x="283" y="62"/>
                    </a:lnTo>
                    <a:lnTo>
                      <a:pt x="265" y="62"/>
                    </a:lnTo>
                    <a:lnTo>
                      <a:pt x="257" y="71"/>
                    </a:lnTo>
                    <a:lnTo>
                      <a:pt x="248" y="80"/>
                    </a:lnTo>
                    <a:lnTo>
                      <a:pt x="239" y="88"/>
                    </a:lnTo>
                    <a:lnTo>
                      <a:pt x="221" y="88"/>
                    </a:lnTo>
                    <a:lnTo>
                      <a:pt x="212" y="97"/>
                    </a:lnTo>
                    <a:lnTo>
                      <a:pt x="203" y="106"/>
                    </a:lnTo>
                    <a:lnTo>
                      <a:pt x="186" y="106"/>
                    </a:lnTo>
                    <a:lnTo>
                      <a:pt x="177" y="115"/>
                    </a:lnTo>
                    <a:lnTo>
                      <a:pt x="159" y="115"/>
                    </a:lnTo>
                    <a:lnTo>
                      <a:pt x="150" y="124"/>
                    </a:lnTo>
                    <a:lnTo>
                      <a:pt x="133" y="124"/>
                    </a:lnTo>
                    <a:lnTo>
                      <a:pt x="124" y="133"/>
                    </a:lnTo>
                    <a:lnTo>
                      <a:pt x="106" y="133"/>
                    </a:lnTo>
                    <a:lnTo>
                      <a:pt x="88" y="133"/>
                    </a:lnTo>
                    <a:lnTo>
                      <a:pt x="71" y="133"/>
                    </a:lnTo>
                    <a:lnTo>
                      <a:pt x="53" y="124"/>
                    </a:lnTo>
                    <a:lnTo>
                      <a:pt x="44" y="115"/>
                    </a:lnTo>
                    <a:lnTo>
                      <a:pt x="26" y="106"/>
                    </a:lnTo>
                    <a:lnTo>
                      <a:pt x="18" y="88"/>
                    </a:lnTo>
                    <a:lnTo>
                      <a:pt x="9" y="8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C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0" name="Freeform 31"/>
              <p:cNvSpPr>
                <a:spLocks/>
              </p:cNvSpPr>
              <p:nvPr/>
            </p:nvSpPr>
            <p:spPr bwMode="auto">
              <a:xfrm>
                <a:off x="1536" y="1633"/>
                <a:ext cx="81" cy="53"/>
              </a:xfrm>
              <a:custGeom>
                <a:avLst/>
                <a:gdLst>
                  <a:gd name="T0" fmla="*/ 1 w 115"/>
                  <a:gd name="T1" fmla="*/ 0 h 71"/>
                  <a:gd name="T2" fmla="*/ 1 w 115"/>
                  <a:gd name="T3" fmla="*/ 0 h 71"/>
                  <a:gd name="T4" fmla="*/ 1 w 115"/>
                  <a:gd name="T5" fmla="*/ 0 h 71"/>
                  <a:gd name="T6" fmla="*/ 1 w 115"/>
                  <a:gd name="T7" fmla="*/ 0 h 71"/>
                  <a:gd name="T8" fmla="*/ 1 w 115"/>
                  <a:gd name="T9" fmla="*/ 1 h 71"/>
                  <a:gd name="T10" fmla="*/ 1 w 115"/>
                  <a:gd name="T11" fmla="*/ 1 h 71"/>
                  <a:gd name="T12" fmla="*/ 1 w 115"/>
                  <a:gd name="T13" fmla="*/ 1 h 71"/>
                  <a:gd name="T14" fmla="*/ 0 w 115"/>
                  <a:gd name="T15" fmla="*/ 1 h 71"/>
                  <a:gd name="T16" fmla="*/ 0 w 115"/>
                  <a:gd name="T17" fmla="*/ 1 h 71"/>
                  <a:gd name="T18" fmla="*/ 0 w 115"/>
                  <a:gd name="T19" fmla="*/ 1 h 71"/>
                  <a:gd name="T20" fmla="*/ 1 w 115"/>
                  <a:gd name="T21" fmla="*/ 1 h 71"/>
                  <a:gd name="T22" fmla="*/ 1 w 115"/>
                  <a:gd name="T23" fmla="*/ 1 h 71"/>
                  <a:gd name="T24" fmla="*/ 1 w 115"/>
                  <a:gd name="T25" fmla="*/ 1 h 71"/>
                  <a:gd name="T26" fmla="*/ 1 w 115"/>
                  <a:gd name="T27" fmla="*/ 1 h 71"/>
                  <a:gd name="T28" fmla="*/ 1 w 115"/>
                  <a:gd name="T29" fmla="*/ 1 h 71"/>
                  <a:gd name="T30" fmla="*/ 1 w 115"/>
                  <a:gd name="T31" fmla="*/ 1 h 71"/>
                  <a:gd name="T32" fmla="*/ 1 w 115"/>
                  <a:gd name="T33" fmla="*/ 1 h 71"/>
                  <a:gd name="T34" fmla="*/ 1 w 115"/>
                  <a:gd name="T35" fmla="*/ 1 h 71"/>
                  <a:gd name="T36" fmla="*/ 1 w 115"/>
                  <a:gd name="T37" fmla="*/ 1 h 71"/>
                  <a:gd name="T38" fmla="*/ 1 w 115"/>
                  <a:gd name="T39" fmla="*/ 1 h 71"/>
                  <a:gd name="T40" fmla="*/ 1 w 115"/>
                  <a:gd name="T41" fmla="*/ 0 h 7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5" h="71">
                    <a:moveTo>
                      <a:pt x="115" y="0"/>
                    </a:moveTo>
                    <a:lnTo>
                      <a:pt x="115" y="0"/>
                    </a:lnTo>
                    <a:lnTo>
                      <a:pt x="97" y="0"/>
                    </a:lnTo>
                    <a:lnTo>
                      <a:pt x="80" y="0"/>
                    </a:lnTo>
                    <a:lnTo>
                      <a:pt x="53" y="9"/>
                    </a:lnTo>
                    <a:lnTo>
                      <a:pt x="35" y="18"/>
                    </a:lnTo>
                    <a:lnTo>
                      <a:pt x="18" y="27"/>
                    </a:lnTo>
                    <a:lnTo>
                      <a:pt x="0" y="35"/>
                    </a:lnTo>
                    <a:lnTo>
                      <a:pt x="0" y="53"/>
                    </a:lnTo>
                    <a:lnTo>
                      <a:pt x="0" y="71"/>
                    </a:lnTo>
                    <a:lnTo>
                      <a:pt x="9" y="71"/>
                    </a:lnTo>
                    <a:lnTo>
                      <a:pt x="9" y="62"/>
                    </a:lnTo>
                    <a:lnTo>
                      <a:pt x="18" y="44"/>
                    </a:lnTo>
                    <a:lnTo>
                      <a:pt x="26" y="35"/>
                    </a:lnTo>
                    <a:lnTo>
                      <a:pt x="44" y="27"/>
                    </a:lnTo>
                    <a:lnTo>
                      <a:pt x="62" y="18"/>
                    </a:lnTo>
                    <a:lnTo>
                      <a:pt x="80" y="18"/>
                    </a:lnTo>
                    <a:lnTo>
                      <a:pt x="97" y="9"/>
                    </a:lnTo>
                    <a:lnTo>
                      <a:pt x="115" y="9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1" name="Freeform 32"/>
              <p:cNvSpPr>
                <a:spLocks/>
              </p:cNvSpPr>
              <p:nvPr/>
            </p:nvSpPr>
            <p:spPr bwMode="auto">
              <a:xfrm>
                <a:off x="1617" y="1633"/>
                <a:ext cx="130" cy="26"/>
              </a:xfrm>
              <a:custGeom>
                <a:avLst/>
                <a:gdLst>
                  <a:gd name="T0" fmla="*/ 1 w 186"/>
                  <a:gd name="T1" fmla="*/ 1 h 35"/>
                  <a:gd name="T2" fmla="*/ 1 w 186"/>
                  <a:gd name="T3" fmla="*/ 1 h 35"/>
                  <a:gd name="T4" fmla="*/ 1 w 186"/>
                  <a:gd name="T5" fmla="*/ 1 h 35"/>
                  <a:gd name="T6" fmla="*/ 1 w 186"/>
                  <a:gd name="T7" fmla="*/ 1 h 35"/>
                  <a:gd name="T8" fmla="*/ 1 w 186"/>
                  <a:gd name="T9" fmla="*/ 1 h 35"/>
                  <a:gd name="T10" fmla="*/ 1 w 186"/>
                  <a:gd name="T11" fmla="*/ 1 h 35"/>
                  <a:gd name="T12" fmla="*/ 1 w 186"/>
                  <a:gd name="T13" fmla="*/ 1 h 35"/>
                  <a:gd name="T14" fmla="*/ 1 w 186"/>
                  <a:gd name="T15" fmla="*/ 1 h 35"/>
                  <a:gd name="T16" fmla="*/ 1 w 186"/>
                  <a:gd name="T17" fmla="*/ 1 h 35"/>
                  <a:gd name="T18" fmla="*/ 1 w 186"/>
                  <a:gd name="T19" fmla="*/ 1 h 35"/>
                  <a:gd name="T20" fmla="*/ 1 w 186"/>
                  <a:gd name="T21" fmla="*/ 1 h 35"/>
                  <a:gd name="T22" fmla="*/ 1 w 186"/>
                  <a:gd name="T23" fmla="*/ 0 h 35"/>
                  <a:gd name="T24" fmla="*/ 1 w 186"/>
                  <a:gd name="T25" fmla="*/ 0 h 35"/>
                  <a:gd name="T26" fmla="*/ 1 w 186"/>
                  <a:gd name="T27" fmla="*/ 0 h 35"/>
                  <a:gd name="T28" fmla="*/ 1 w 186"/>
                  <a:gd name="T29" fmla="*/ 0 h 35"/>
                  <a:gd name="T30" fmla="*/ 1 w 186"/>
                  <a:gd name="T31" fmla="*/ 0 h 35"/>
                  <a:gd name="T32" fmla="*/ 1 w 186"/>
                  <a:gd name="T33" fmla="*/ 0 h 35"/>
                  <a:gd name="T34" fmla="*/ 0 w 186"/>
                  <a:gd name="T35" fmla="*/ 0 h 35"/>
                  <a:gd name="T36" fmla="*/ 0 w 186"/>
                  <a:gd name="T37" fmla="*/ 1 h 35"/>
                  <a:gd name="T38" fmla="*/ 1 w 186"/>
                  <a:gd name="T39" fmla="*/ 1 h 35"/>
                  <a:gd name="T40" fmla="*/ 1 w 186"/>
                  <a:gd name="T41" fmla="*/ 1 h 35"/>
                  <a:gd name="T42" fmla="*/ 1 w 186"/>
                  <a:gd name="T43" fmla="*/ 1 h 35"/>
                  <a:gd name="T44" fmla="*/ 1 w 186"/>
                  <a:gd name="T45" fmla="*/ 1 h 35"/>
                  <a:gd name="T46" fmla="*/ 1 w 186"/>
                  <a:gd name="T47" fmla="*/ 1 h 35"/>
                  <a:gd name="T48" fmla="*/ 1 w 186"/>
                  <a:gd name="T49" fmla="*/ 1 h 35"/>
                  <a:gd name="T50" fmla="*/ 1 w 186"/>
                  <a:gd name="T51" fmla="*/ 1 h 35"/>
                  <a:gd name="T52" fmla="*/ 1 w 186"/>
                  <a:gd name="T53" fmla="*/ 1 h 35"/>
                  <a:gd name="T54" fmla="*/ 1 w 186"/>
                  <a:gd name="T55" fmla="*/ 1 h 35"/>
                  <a:gd name="T56" fmla="*/ 1 w 186"/>
                  <a:gd name="T57" fmla="*/ 1 h 35"/>
                  <a:gd name="T58" fmla="*/ 1 w 186"/>
                  <a:gd name="T59" fmla="*/ 1 h 35"/>
                  <a:gd name="T60" fmla="*/ 1 w 186"/>
                  <a:gd name="T61" fmla="*/ 1 h 35"/>
                  <a:gd name="T62" fmla="*/ 1 w 186"/>
                  <a:gd name="T63" fmla="*/ 1 h 35"/>
                  <a:gd name="T64" fmla="*/ 1 w 186"/>
                  <a:gd name="T65" fmla="*/ 1 h 35"/>
                  <a:gd name="T66" fmla="*/ 1 w 186"/>
                  <a:gd name="T67" fmla="*/ 1 h 35"/>
                  <a:gd name="T68" fmla="*/ 1 w 186"/>
                  <a:gd name="T69" fmla="*/ 1 h 35"/>
                  <a:gd name="T70" fmla="*/ 1 w 186"/>
                  <a:gd name="T71" fmla="*/ 1 h 35"/>
                  <a:gd name="T72" fmla="*/ 1 w 186"/>
                  <a:gd name="T73" fmla="*/ 1 h 3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6" h="35">
                    <a:moveTo>
                      <a:pt x="186" y="27"/>
                    </a:moveTo>
                    <a:lnTo>
                      <a:pt x="186" y="27"/>
                    </a:lnTo>
                    <a:lnTo>
                      <a:pt x="177" y="18"/>
                    </a:lnTo>
                    <a:lnTo>
                      <a:pt x="159" y="18"/>
                    </a:lnTo>
                    <a:lnTo>
                      <a:pt x="150" y="18"/>
                    </a:lnTo>
                    <a:lnTo>
                      <a:pt x="142" y="9"/>
                    </a:lnTo>
                    <a:lnTo>
                      <a:pt x="133" y="9"/>
                    </a:lnTo>
                    <a:lnTo>
                      <a:pt x="115" y="9"/>
                    </a:lnTo>
                    <a:lnTo>
                      <a:pt x="106" y="9"/>
                    </a:lnTo>
                    <a:lnTo>
                      <a:pt x="97" y="9"/>
                    </a:lnTo>
                    <a:lnTo>
                      <a:pt x="88" y="9"/>
                    </a:lnTo>
                    <a:lnTo>
                      <a:pt x="71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5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18" y="9"/>
                    </a:lnTo>
                    <a:lnTo>
                      <a:pt x="26" y="18"/>
                    </a:lnTo>
                    <a:lnTo>
                      <a:pt x="35" y="18"/>
                    </a:lnTo>
                    <a:lnTo>
                      <a:pt x="53" y="18"/>
                    </a:lnTo>
                    <a:lnTo>
                      <a:pt x="62" y="18"/>
                    </a:lnTo>
                    <a:lnTo>
                      <a:pt x="71" y="18"/>
                    </a:lnTo>
                    <a:lnTo>
                      <a:pt x="88" y="18"/>
                    </a:lnTo>
                    <a:lnTo>
                      <a:pt x="97" y="18"/>
                    </a:lnTo>
                    <a:lnTo>
                      <a:pt x="106" y="18"/>
                    </a:lnTo>
                    <a:lnTo>
                      <a:pt x="115" y="18"/>
                    </a:lnTo>
                    <a:lnTo>
                      <a:pt x="133" y="27"/>
                    </a:lnTo>
                    <a:lnTo>
                      <a:pt x="142" y="27"/>
                    </a:lnTo>
                    <a:lnTo>
                      <a:pt x="150" y="27"/>
                    </a:lnTo>
                    <a:lnTo>
                      <a:pt x="159" y="27"/>
                    </a:lnTo>
                    <a:lnTo>
                      <a:pt x="177" y="35"/>
                    </a:lnTo>
                    <a:lnTo>
                      <a:pt x="186" y="35"/>
                    </a:lnTo>
                    <a:lnTo>
                      <a:pt x="186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2" name="Freeform 33"/>
              <p:cNvSpPr>
                <a:spLocks/>
              </p:cNvSpPr>
              <p:nvPr/>
            </p:nvSpPr>
            <p:spPr bwMode="auto">
              <a:xfrm>
                <a:off x="1741" y="1653"/>
                <a:ext cx="13" cy="20"/>
              </a:xfrm>
              <a:custGeom>
                <a:avLst/>
                <a:gdLst>
                  <a:gd name="T0" fmla="*/ 1 w 18"/>
                  <a:gd name="T1" fmla="*/ 2 h 26"/>
                  <a:gd name="T2" fmla="*/ 1 w 18"/>
                  <a:gd name="T3" fmla="*/ 2 h 26"/>
                  <a:gd name="T4" fmla="*/ 1 w 18"/>
                  <a:gd name="T5" fmla="*/ 2 h 26"/>
                  <a:gd name="T6" fmla="*/ 1 w 18"/>
                  <a:gd name="T7" fmla="*/ 2 h 26"/>
                  <a:gd name="T8" fmla="*/ 1 w 18"/>
                  <a:gd name="T9" fmla="*/ 2 h 26"/>
                  <a:gd name="T10" fmla="*/ 1 w 18"/>
                  <a:gd name="T11" fmla="*/ 0 h 26"/>
                  <a:gd name="T12" fmla="*/ 1 w 18"/>
                  <a:gd name="T13" fmla="*/ 2 h 26"/>
                  <a:gd name="T14" fmla="*/ 0 w 18"/>
                  <a:gd name="T15" fmla="*/ 2 h 26"/>
                  <a:gd name="T16" fmla="*/ 1 w 18"/>
                  <a:gd name="T17" fmla="*/ 2 h 26"/>
                  <a:gd name="T18" fmla="*/ 1 w 18"/>
                  <a:gd name="T19" fmla="*/ 2 h 26"/>
                  <a:gd name="T20" fmla="*/ 1 w 18"/>
                  <a:gd name="T21" fmla="*/ 2 h 26"/>
                  <a:gd name="T22" fmla="*/ 1 w 18"/>
                  <a:gd name="T23" fmla="*/ 2 h 26"/>
                  <a:gd name="T24" fmla="*/ 1 w 18"/>
                  <a:gd name="T25" fmla="*/ 2 h 2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8" h="26">
                    <a:moveTo>
                      <a:pt x="18" y="26"/>
                    </a:moveTo>
                    <a:lnTo>
                      <a:pt x="9" y="26"/>
                    </a:lnTo>
                    <a:lnTo>
                      <a:pt x="18" y="17"/>
                    </a:lnTo>
                    <a:lnTo>
                      <a:pt x="18" y="8"/>
                    </a:lnTo>
                    <a:lnTo>
                      <a:pt x="9" y="0"/>
                    </a:lnTo>
                    <a:lnTo>
                      <a:pt x="9" y="8"/>
                    </a:lnTo>
                    <a:lnTo>
                      <a:pt x="0" y="8"/>
                    </a:lnTo>
                    <a:lnTo>
                      <a:pt x="9" y="17"/>
                    </a:lnTo>
                    <a:lnTo>
                      <a:pt x="18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3" name="Freeform 34"/>
              <p:cNvSpPr>
                <a:spLocks/>
              </p:cNvSpPr>
              <p:nvPr/>
            </p:nvSpPr>
            <p:spPr bwMode="auto">
              <a:xfrm>
                <a:off x="1610" y="1666"/>
                <a:ext cx="144" cy="81"/>
              </a:xfrm>
              <a:custGeom>
                <a:avLst/>
                <a:gdLst>
                  <a:gd name="T0" fmla="*/ 1 w 204"/>
                  <a:gd name="T1" fmla="*/ 2 h 107"/>
                  <a:gd name="T2" fmla="*/ 1 w 204"/>
                  <a:gd name="T3" fmla="*/ 2 h 107"/>
                  <a:gd name="T4" fmla="*/ 1 w 204"/>
                  <a:gd name="T5" fmla="*/ 2 h 107"/>
                  <a:gd name="T6" fmla="*/ 1 w 204"/>
                  <a:gd name="T7" fmla="*/ 2 h 107"/>
                  <a:gd name="T8" fmla="*/ 1 w 204"/>
                  <a:gd name="T9" fmla="*/ 2 h 107"/>
                  <a:gd name="T10" fmla="*/ 1 w 204"/>
                  <a:gd name="T11" fmla="*/ 2 h 107"/>
                  <a:gd name="T12" fmla="*/ 1 w 204"/>
                  <a:gd name="T13" fmla="*/ 2 h 107"/>
                  <a:gd name="T14" fmla="*/ 1 w 204"/>
                  <a:gd name="T15" fmla="*/ 2 h 107"/>
                  <a:gd name="T16" fmla="*/ 1 w 204"/>
                  <a:gd name="T17" fmla="*/ 2 h 107"/>
                  <a:gd name="T18" fmla="*/ 1 w 204"/>
                  <a:gd name="T19" fmla="*/ 2 h 107"/>
                  <a:gd name="T20" fmla="*/ 1 w 204"/>
                  <a:gd name="T21" fmla="*/ 2 h 107"/>
                  <a:gd name="T22" fmla="*/ 1 w 204"/>
                  <a:gd name="T23" fmla="*/ 2 h 107"/>
                  <a:gd name="T24" fmla="*/ 1 w 204"/>
                  <a:gd name="T25" fmla="*/ 2 h 107"/>
                  <a:gd name="T26" fmla="*/ 1 w 204"/>
                  <a:gd name="T27" fmla="*/ 2 h 107"/>
                  <a:gd name="T28" fmla="*/ 1 w 204"/>
                  <a:gd name="T29" fmla="*/ 2 h 107"/>
                  <a:gd name="T30" fmla="*/ 1 w 204"/>
                  <a:gd name="T31" fmla="*/ 2 h 107"/>
                  <a:gd name="T32" fmla="*/ 1 w 204"/>
                  <a:gd name="T33" fmla="*/ 2 h 107"/>
                  <a:gd name="T34" fmla="*/ 1 w 204"/>
                  <a:gd name="T35" fmla="*/ 2 h 107"/>
                  <a:gd name="T36" fmla="*/ 1 w 204"/>
                  <a:gd name="T37" fmla="*/ 0 h 107"/>
                  <a:gd name="T38" fmla="*/ 1 w 204"/>
                  <a:gd name="T39" fmla="*/ 2 h 107"/>
                  <a:gd name="T40" fmla="*/ 1 w 204"/>
                  <a:gd name="T41" fmla="*/ 2 h 107"/>
                  <a:gd name="T42" fmla="*/ 1 w 204"/>
                  <a:gd name="T43" fmla="*/ 2 h 107"/>
                  <a:gd name="T44" fmla="*/ 1 w 204"/>
                  <a:gd name="T45" fmla="*/ 2 h 107"/>
                  <a:gd name="T46" fmla="*/ 1 w 204"/>
                  <a:gd name="T47" fmla="*/ 2 h 107"/>
                  <a:gd name="T48" fmla="*/ 1 w 204"/>
                  <a:gd name="T49" fmla="*/ 2 h 107"/>
                  <a:gd name="T50" fmla="*/ 1 w 204"/>
                  <a:gd name="T51" fmla="*/ 2 h 107"/>
                  <a:gd name="T52" fmla="*/ 1 w 204"/>
                  <a:gd name="T53" fmla="*/ 2 h 107"/>
                  <a:gd name="T54" fmla="*/ 1 w 204"/>
                  <a:gd name="T55" fmla="*/ 2 h 107"/>
                  <a:gd name="T56" fmla="*/ 1 w 204"/>
                  <a:gd name="T57" fmla="*/ 2 h 107"/>
                  <a:gd name="T58" fmla="*/ 1 w 204"/>
                  <a:gd name="T59" fmla="*/ 2 h 107"/>
                  <a:gd name="T60" fmla="*/ 1 w 204"/>
                  <a:gd name="T61" fmla="*/ 2 h 107"/>
                  <a:gd name="T62" fmla="*/ 1 w 204"/>
                  <a:gd name="T63" fmla="*/ 2 h 107"/>
                  <a:gd name="T64" fmla="*/ 1 w 204"/>
                  <a:gd name="T65" fmla="*/ 2 h 107"/>
                  <a:gd name="T66" fmla="*/ 1 w 204"/>
                  <a:gd name="T67" fmla="*/ 2 h 107"/>
                  <a:gd name="T68" fmla="*/ 0 w 204"/>
                  <a:gd name="T69" fmla="*/ 2 h 107"/>
                  <a:gd name="T70" fmla="*/ 0 w 204"/>
                  <a:gd name="T71" fmla="*/ 2 h 107"/>
                  <a:gd name="T72" fmla="*/ 1 w 204"/>
                  <a:gd name="T73" fmla="*/ 2 h 10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04" h="107">
                    <a:moveTo>
                      <a:pt x="9" y="107"/>
                    </a:moveTo>
                    <a:lnTo>
                      <a:pt x="9" y="107"/>
                    </a:lnTo>
                    <a:lnTo>
                      <a:pt x="18" y="98"/>
                    </a:lnTo>
                    <a:lnTo>
                      <a:pt x="35" y="98"/>
                    </a:lnTo>
                    <a:lnTo>
                      <a:pt x="44" y="98"/>
                    </a:lnTo>
                    <a:lnTo>
                      <a:pt x="62" y="89"/>
                    </a:lnTo>
                    <a:lnTo>
                      <a:pt x="71" y="89"/>
                    </a:lnTo>
                    <a:lnTo>
                      <a:pt x="80" y="80"/>
                    </a:lnTo>
                    <a:lnTo>
                      <a:pt x="97" y="71"/>
                    </a:lnTo>
                    <a:lnTo>
                      <a:pt x="106" y="71"/>
                    </a:lnTo>
                    <a:lnTo>
                      <a:pt x="124" y="62"/>
                    </a:lnTo>
                    <a:lnTo>
                      <a:pt x="133" y="53"/>
                    </a:lnTo>
                    <a:lnTo>
                      <a:pt x="142" y="53"/>
                    </a:lnTo>
                    <a:lnTo>
                      <a:pt x="159" y="45"/>
                    </a:lnTo>
                    <a:lnTo>
                      <a:pt x="168" y="36"/>
                    </a:lnTo>
                    <a:lnTo>
                      <a:pt x="177" y="27"/>
                    </a:lnTo>
                    <a:lnTo>
                      <a:pt x="186" y="18"/>
                    </a:lnTo>
                    <a:lnTo>
                      <a:pt x="204" y="9"/>
                    </a:lnTo>
                    <a:lnTo>
                      <a:pt x="195" y="0"/>
                    </a:lnTo>
                    <a:lnTo>
                      <a:pt x="177" y="9"/>
                    </a:lnTo>
                    <a:lnTo>
                      <a:pt x="168" y="18"/>
                    </a:lnTo>
                    <a:lnTo>
                      <a:pt x="159" y="27"/>
                    </a:lnTo>
                    <a:lnTo>
                      <a:pt x="151" y="36"/>
                    </a:lnTo>
                    <a:lnTo>
                      <a:pt x="133" y="36"/>
                    </a:lnTo>
                    <a:lnTo>
                      <a:pt x="124" y="45"/>
                    </a:lnTo>
                    <a:lnTo>
                      <a:pt x="115" y="53"/>
                    </a:lnTo>
                    <a:lnTo>
                      <a:pt x="106" y="53"/>
                    </a:lnTo>
                    <a:lnTo>
                      <a:pt x="89" y="62"/>
                    </a:lnTo>
                    <a:lnTo>
                      <a:pt x="80" y="71"/>
                    </a:lnTo>
                    <a:lnTo>
                      <a:pt x="71" y="71"/>
                    </a:lnTo>
                    <a:lnTo>
                      <a:pt x="53" y="80"/>
                    </a:lnTo>
                    <a:lnTo>
                      <a:pt x="44" y="80"/>
                    </a:lnTo>
                    <a:lnTo>
                      <a:pt x="27" y="89"/>
                    </a:lnTo>
                    <a:lnTo>
                      <a:pt x="18" y="89"/>
                    </a:lnTo>
                    <a:lnTo>
                      <a:pt x="0" y="89"/>
                    </a:lnTo>
                    <a:lnTo>
                      <a:pt x="9" y="1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4" name="Freeform 35"/>
              <p:cNvSpPr>
                <a:spLocks/>
              </p:cNvSpPr>
              <p:nvPr/>
            </p:nvSpPr>
            <p:spPr bwMode="auto">
              <a:xfrm>
                <a:off x="1536" y="1686"/>
                <a:ext cx="81" cy="61"/>
              </a:xfrm>
              <a:custGeom>
                <a:avLst/>
                <a:gdLst>
                  <a:gd name="T0" fmla="*/ 0 w 115"/>
                  <a:gd name="T1" fmla="*/ 0 h 80"/>
                  <a:gd name="T2" fmla="*/ 0 w 115"/>
                  <a:gd name="T3" fmla="*/ 2 h 80"/>
                  <a:gd name="T4" fmla="*/ 1 w 115"/>
                  <a:gd name="T5" fmla="*/ 2 h 80"/>
                  <a:gd name="T6" fmla="*/ 1 w 115"/>
                  <a:gd name="T7" fmla="*/ 2 h 80"/>
                  <a:gd name="T8" fmla="*/ 1 w 115"/>
                  <a:gd name="T9" fmla="*/ 2 h 80"/>
                  <a:gd name="T10" fmla="*/ 1 w 115"/>
                  <a:gd name="T11" fmla="*/ 2 h 80"/>
                  <a:gd name="T12" fmla="*/ 1 w 115"/>
                  <a:gd name="T13" fmla="*/ 2 h 80"/>
                  <a:gd name="T14" fmla="*/ 1 w 115"/>
                  <a:gd name="T15" fmla="*/ 2 h 80"/>
                  <a:gd name="T16" fmla="*/ 1 w 115"/>
                  <a:gd name="T17" fmla="*/ 2 h 80"/>
                  <a:gd name="T18" fmla="*/ 1 w 115"/>
                  <a:gd name="T19" fmla="*/ 2 h 80"/>
                  <a:gd name="T20" fmla="*/ 1 w 115"/>
                  <a:gd name="T21" fmla="*/ 2 h 80"/>
                  <a:gd name="T22" fmla="*/ 1 w 115"/>
                  <a:gd name="T23" fmla="*/ 2 h 80"/>
                  <a:gd name="T24" fmla="*/ 1 w 115"/>
                  <a:gd name="T25" fmla="*/ 2 h 80"/>
                  <a:gd name="T26" fmla="*/ 1 w 115"/>
                  <a:gd name="T27" fmla="*/ 2 h 80"/>
                  <a:gd name="T28" fmla="*/ 1 w 115"/>
                  <a:gd name="T29" fmla="*/ 2 h 80"/>
                  <a:gd name="T30" fmla="*/ 1 w 115"/>
                  <a:gd name="T31" fmla="*/ 2 h 80"/>
                  <a:gd name="T32" fmla="*/ 1 w 115"/>
                  <a:gd name="T33" fmla="*/ 2 h 80"/>
                  <a:gd name="T34" fmla="*/ 1 w 115"/>
                  <a:gd name="T35" fmla="*/ 0 h 80"/>
                  <a:gd name="T36" fmla="*/ 0 w 115"/>
                  <a:gd name="T37" fmla="*/ 0 h 8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5" h="80">
                    <a:moveTo>
                      <a:pt x="0" y="0"/>
                    </a:moveTo>
                    <a:lnTo>
                      <a:pt x="0" y="18"/>
                    </a:lnTo>
                    <a:lnTo>
                      <a:pt x="9" y="35"/>
                    </a:lnTo>
                    <a:lnTo>
                      <a:pt x="26" y="44"/>
                    </a:lnTo>
                    <a:lnTo>
                      <a:pt x="35" y="62"/>
                    </a:lnTo>
                    <a:lnTo>
                      <a:pt x="53" y="71"/>
                    </a:lnTo>
                    <a:lnTo>
                      <a:pt x="71" y="80"/>
                    </a:lnTo>
                    <a:lnTo>
                      <a:pt x="88" y="80"/>
                    </a:lnTo>
                    <a:lnTo>
                      <a:pt x="115" y="80"/>
                    </a:lnTo>
                    <a:lnTo>
                      <a:pt x="106" y="62"/>
                    </a:lnTo>
                    <a:lnTo>
                      <a:pt x="88" y="71"/>
                    </a:lnTo>
                    <a:lnTo>
                      <a:pt x="71" y="62"/>
                    </a:lnTo>
                    <a:lnTo>
                      <a:pt x="62" y="62"/>
                    </a:lnTo>
                    <a:lnTo>
                      <a:pt x="44" y="53"/>
                    </a:lnTo>
                    <a:lnTo>
                      <a:pt x="35" y="44"/>
                    </a:lnTo>
                    <a:lnTo>
                      <a:pt x="26" y="26"/>
                    </a:lnTo>
                    <a:lnTo>
                      <a:pt x="18" y="18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5" name="Freeform 36"/>
              <p:cNvSpPr>
                <a:spLocks/>
              </p:cNvSpPr>
              <p:nvPr/>
            </p:nvSpPr>
            <p:spPr bwMode="auto">
              <a:xfrm>
                <a:off x="1654" y="1447"/>
                <a:ext cx="100" cy="226"/>
              </a:xfrm>
              <a:custGeom>
                <a:avLst/>
                <a:gdLst>
                  <a:gd name="T0" fmla="*/ 1 w 142"/>
                  <a:gd name="T1" fmla="*/ 5 h 301"/>
                  <a:gd name="T2" fmla="*/ 1 w 142"/>
                  <a:gd name="T3" fmla="*/ 5 h 301"/>
                  <a:gd name="T4" fmla="*/ 1 w 142"/>
                  <a:gd name="T5" fmla="*/ 4 h 301"/>
                  <a:gd name="T6" fmla="*/ 1 w 142"/>
                  <a:gd name="T7" fmla="*/ 4 h 301"/>
                  <a:gd name="T8" fmla="*/ 1 w 142"/>
                  <a:gd name="T9" fmla="*/ 4 h 301"/>
                  <a:gd name="T10" fmla="*/ 1 w 142"/>
                  <a:gd name="T11" fmla="*/ 3 h 301"/>
                  <a:gd name="T12" fmla="*/ 1 w 142"/>
                  <a:gd name="T13" fmla="*/ 3 h 301"/>
                  <a:gd name="T14" fmla="*/ 1 w 142"/>
                  <a:gd name="T15" fmla="*/ 2 h 301"/>
                  <a:gd name="T16" fmla="*/ 1 w 142"/>
                  <a:gd name="T17" fmla="*/ 2 h 301"/>
                  <a:gd name="T18" fmla="*/ 0 w 142"/>
                  <a:gd name="T19" fmla="*/ 2 h 301"/>
                  <a:gd name="T20" fmla="*/ 0 w 142"/>
                  <a:gd name="T21" fmla="*/ 2 h 301"/>
                  <a:gd name="T22" fmla="*/ 1 w 142"/>
                  <a:gd name="T23" fmla="*/ 2 h 301"/>
                  <a:gd name="T24" fmla="*/ 1 w 142"/>
                  <a:gd name="T25" fmla="*/ 2 h 301"/>
                  <a:gd name="T26" fmla="*/ 1 w 142"/>
                  <a:gd name="T27" fmla="*/ 2 h 301"/>
                  <a:gd name="T28" fmla="*/ 1 w 142"/>
                  <a:gd name="T29" fmla="*/ 2 h 301"/>
                  <a:gd name="T30" fmla="*/ 1 w 142"/>
                  <a:gd name="T31" fmla="*/ 2 h 301"/>
                  <a:gd name="T32" fmla="*/ 1 w 142"/>
                  <a:gd name="T33" fmla="*/ 2 h 301"/>
                  <a:gd name="T34" fmla="*/ 1 w 142"/>
                  <a:gd name="T35" fmla="*/ 0 h 301"/>
                  <a:gd name="T36" fmla="*/ 1 w 142"/>
                  <a:gd name="T37" fmla="*/ 2 h 301"/>
                  <a:gd name="T38" fmla="*/ 1 w 142"/>
                  <a:gd name="T39" fmla="*/ 2 h 301"/>
                  <a:gd name="T40" fmla="*/ 1 w 142"/>
                  <a:gd name="T41" fmla="*/ 2 h 301"/>
                  <a:gd name="T42" fmla="*/ 1 w 142"/>
                  <a:gd name="T43" fmla="*/ 2 h 301"/>
                  <a:gd name="T44" fmla="*/ 1 w 142"/>
                  <a:gd name="T45" fmla="*/ 2 h 301"/>
                  <a:gd name="T46" fmla="*/ 1 w 142"/>
                  <a:gd name="T47" fmla="*/ 2 h 301"/>
                  <a:gd name="T48" fmla="*/ 1 w 142"/>
                  <a:gd name="T49" fmla="*/ 2 h 301"/>
                  <a:gd name="T50" fmla="*/ 1 w 142"/>
                  <a:gd name="T51" fmla="*/ 3 h 301"/>
                  <a:gd name="T52" fmla="*/ 1 w 142"/>
                  <a:gd name="T53" fmla="*/ 3 h 301"/>
                  <a:gd name="T54" fmla="*/ 1 w 142"/>
                  <a:gd name="T55" fmla="*/ 4 h 301"/>
                  <a:gd name="T56" fmla="*/ 1 w 142"/>
                  <a:gd name="T57" fmla="*/ 5 h 301"/>
                  <a:gd name="T58" fmla="*/ 1 w 142"/>
                  <a:gd name="T59" fmla="*/ 5 h 301"/>
                  <a:gd name="T60" fmla="*/ 1 w 142"/>
                  <a:gd name="T61" fmla="*/ 5 h 301"/>
                  <a:gd name="T62" fmla="*/ 1 w 142"/>
                  <a:gd name="T63" fmla="*/ 5 h 301"/>
                  <a:gd name="T64" fmla="*/ 1 w 142"/>
                  <a:gd name="T65" fmla="*/ 5 h 30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42" h="301">
                    <a:moveTo>
                      <a:pt x="106" y="301"/>
                    </a:moveTo>
                    <a:lnTo>
                      <a:pt x="89" y="283"/>
                    </a:lnTo>
                    <a:lnTo>
                      <a:pt x="71" y="257"/>
                    </a:lnTo>
                    <a:lnTo>
                      <a:pt x="62" y="239"/>
                    </a:lnTo>
                    <a:lnTo>
                      <a:pt x="44" y="213"/>
                    </a:lnTo>
                    <a:lnTo>
                      <a:pt x="35" y="195"/>
                    </a:lnTo>
                    <a:lnTo>
                      <a:pt x="27" y="168"/>
                    </a:lnTo>
                    <a:lnTo>
                      <a:pt x="18" y="142"/>
                    </a:lnTo>
                    <a:lnTo>
                      <a:pt x="9" y="115"/>
                    </a:lnTo>
                    <a:lnTo>
                      <a:pt x="0" y="97"/>
                    </a:lnTo>
                    <a:lnTo>
                      <a:pt x="0" y="80"/>
                    </a:lnTo>
                    <a:lnTo>
                      <a:pt x="9" y="62"/>
                    </a:lnTo>
                    <a:lnTo>
                      <a:pt x="18" y="44"/>
                    </a:lnTo>
                    <a:lnTo>
                      <a:pt x="27" y="35"/>
                    </a:lnTo>
                    <a:lnTo>
                      <a:pt x="44" y="18"/>
                    </a:lnTo>
                    <a:lnTo>
                      <a:pt x="53" y="9"/>
                    </a:lnTo>
                    <a:lnTo>
                      <a:pt x="71" y="9"/>
                    </a:lnTo>
                    <a:lnTo>
                      <a:pt x="80" y="0"/>
                    </a:lnTo>
                    <a:lnTo>
                      <a:pt x="97" y="9"/>
                    </a:lnTo>
                    <a:lnTo>
                      <a:pt x="115" y="18"/>
                    </a:lnTo>
                    <a:lnTo>
                      <a:pt x="124" y="35"/>
                    </a:lnTo>
                    <a:lnTo>
                      <a:pt x="133" y="53"/>
                    </a:lnTo>
                    <a:lnTo>
                      <a:pt x="142" y="80"/>
                    </a:lnTo>
                    <a:lnTo>
                      <a:pt x="142" y="97"/>
                    </a:lnTo>
                    <a:lnTo>
                      <a:pt x="142" y="115"/>
                    </a:lnTo>
                    <a:lnTo>
                      <a:pt x="142" y="159"/>
                    </a:lnTo>
                    <a:lnTo>
                      <a:pt x="142" y="204"/>
                    </a:lnTo>
                    <a:lnTo>
                      <a:pt x="133" y="257"/>
                    </a:lnTo>
                    <a:lnTo>
                      <a:pt x="133" y="301"/>
                    </a:lnTo>
                    <a:lnTo>
                      <a:pt x="124" y="301"/>
                    </a:lnTo>
                    <a:lnTo>
                      <a:pt x="115" y="301"/>
                    </a:lnTo>
                    <a:lnTo>
                      <a:pt x="106" y="301"/>
                    </a:lnTo>
                    <a:close/>
                  </a:path>
                </a:pathLst>
              </a:custGeom>
              <a:solidFill>
                <a:srgbClr val="CC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6" name="Freeform 37"/>
              <p:cNvSpPr>
                <a:spLocks/>
              </p:cNvSpPr>
              <p:nvPr/>
            </p:nvSpPr>
            <p:spPr bwMode="auto">
              <a:xfrm>
                <a:off x="1654" y="1533"/>
                <a:ext cx="81" cy="140"/>
              </a:xfrm>
              <a:custGeom>
                <a:avLst/>
                <a:gdLst>
                  <a:gd name="T0" fmla="*/ 0 w 115"/>
                  <a:gd name="T1" fmla="*/ 0 h 186"/>
                  <a:gd name="T2" fmla="*/ 0 w 115"/>
                  <a:gd name="T3" fmla="*/ 0 h 186"/>
                  <a:gd name="T4" fmla="*/ 1 w 115"/>
                  <a:gd name="T5" fmla="*/ 2 h 186"/>
                  <a:gd name="T6" fmla="*/ 1 w 115"/>
                  <a:gd name="T7" fmla="*/ 2 h 186"/>
                  <a:gd name="T8" fmla="*/ 1 w 115"/>
                  <a:gd name="T9" fmla="*/ 2 h 186"/>
                  <a:gd name="T10" fmla="*/ 1 w 115"/>
                  <a:gd name="T11" fmla="*/ 2 h 186"/>
                  <a:gd name="T12" fmla="*/ 1 w 115"/>
                  <a:gd name="T13" fmla="*/ 2 h 186"/>
                  <a:gd name="T14" fmla="*/ 1 w 115"/>
                  <a:gd name="T15" fmla="*/ 2 h 186"/>
                  <a:gd name="T16" fmla="*/ 1 w 115"/>
                  <a:gd name="T17" fmla="*/ 3 h 186"/>
                  <a:gd name="T18" fmla="*/ 1 w 115"/>
                  <a:gd name="T19" fmla="*/ 3 h 186"/>
                  <a:gd name="T20" fmla="*/ 1 w 115"/>
                  <a:gd name="T21" fmla="*/ 3 h 186"/>
                  <a:gd name="T22" fmla="*/ 1 w 115"/>
                  <a:gd name="T23" fmla="*/ 3 h 186"/>
                  <a:gd name="T24" fmla="*/ 1 w 115"/>
                  <a:gd name="T25" fmla="*/ 2 h 186"/>
                  <a:gd name="T26" fmla="*/ 1 w 115"/>
                  <a:gd name="T27" fmla="*/ 2 h 186"/>
                  <a:gd name="T28" fmla="*/ 1 w 115"/>
                  <a:gd name="T29" fmla="*/ 2 h 186"/>
                  <a:gd name="T30" fmla="*/ 1 w 115"/>
                  <a:gd name="T31" fmla="*/ 2 h 186"/>
                  <a:gd name="T32" fmla="*/ 1 w 115"/>
                  <a:gd name="T33" fmla="*/ 2 h 186"/>
                  <a:gd name="T34" fmla="*/ 1 w 115"/>
                  <a:gd name="T35" fmla="*/ 2 h 186"/>
                  <a:gd name="T36" fmla="*/ 1 w 115"/>
                  <a:gd name="T37" fmla="*/ 0 h 186"/>
                  <a:gd name="T38" fmla="*/ 1 w 115"/>
                  <a:gd name="T39" fmla="*/ 0 h 186"/>
                  <a:gd name="T40" fmla="*/ 0 w 115"/>
                  <a:gd name="T41" fmla="*/ 0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5" h="186">
                    <a:moveTo>
                      <a:pt x="0" y="0"/>
                    </a:moveTo>
                    <a:lnTo>
                      <a:pt x="0" y="0"/>
                    </a:lnTo>
                    <a:lnTo>
                      <a:pt x="9" y="27"/>
                    </a:lnTo>
                    <a:lnTo>
                      <a:pt x="18" y="53"/>
                    </a:lnTo>
                    <a:lnTo>
                      <a:pt x="27" y="80"/>
                    </a:lnTo>
                    <a:lnTo>
                      <a:pt x="44" y="98"/>
                    </a:lnTo>
                    <a:lnTo>
                      <a:pt x="53" y="124"/>
                    </a:lnTo>
                    <a:lnTo>
                      <a:pt x="71" y="151"/>
                    </a:lnTo>
                    <a:lnTo>
                      <a:pt x="89" y="168"/>
                    </a:lnTo>
                    <a:lnTo>
                      <a:pt x="97" y="186"/>
                    </a:lnTo>
                    <a:lnTo>
                      <a:pt x="115" y="177"/>
                    </a:lnTo>
                    <a:lnTo>
                      <a:pt x="97" y="160"/>
                    </a:lnTo>
                    <a:lnTo>
                      <a:pt x="80" y="142"/>
                    </a:lnTo>
                    <a:lnTo>
                      <a:pt x="62" y="115"/>
                    </a:lnTo>
                    <a:lnTo>
                      <a:pt x="53" y="98"/>
                    </a:lnTo>
                    <a:lnTo>
                      <a:pt x="44" y="71"/>
                    </a:lnTo>
                    <a:lnTo>
                      <a:pt x="27" y="53"/>
                    </a:lnTo>
                    <a:lnTo>
                      <a:pt x="18" y="27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7" name="Freeform 38"/>
              <p:cNvSpPr>
                <a:spLocks/>
              </p:cNvSpPr>
              <p:nvPr/>
            </p:nvSpPr>
            <p:spPr bwMode="auto">
              <a:xfrm>
                <a:off x="1648" y="1447"/>
                <a:ext cx="56" cy="86"/>
              </a:xfrm>
              <a:custGeom>
                <a:avLst/>
                <a:gdLst>
                  <a:gd name="T0" fmla="*/ 1 w 80"/>
                  <a:gd name="T1" fmla="*/ 0 h 115"/>
                  <a:gd name="T2" fmla="*/ 1 w 80"/>
                  <a:gd name="T3" fmla="*/ 0 h 115"/>
                  <a:gd name="T4" fmla="*/ 1 w 80"/>
                  <a:gd name="T5" fmla="*/ 1 h 115"/>
                  <a:gd name="T6" fmla="*/ 1 w 80"/>
                  <a:gd name="T7" fmla="*/ 1 h 115"/>
                  <a:gd name="T8" fmla="*/ 1 w 80"/>
                  <a:gd name="T9" fmla="*/ 1 h 115"/>
                  <a:gd name="T10" fmla="*/ 1 w 80"/>
                  <a:gd name="T11" fmla="*/ 1 h 115"/>
                  <a:gd name="T12" fmla="*/ 1 w 80"/>
                  <a:gd name="T13" fmla="*/ 1 h 115"/>
                  <a:gd name="T14" fmla="*/ 1 w 80"/>
                  <a:gd name="T15" fmla="*/ 1 h 115"/>
                  <a:gd name="T16" fmla="*/ 0 w 80"/>
                  <a:gd name="T17" fmla="*/ 1 h 115"/>
                  <a:gd name="T18" fmla="*/ 1 w 80"/>
                  <a:gd name="T19" fmla="*/ 1 h 115"/>
                  <a:gd name="T20" fmla="*/ 1 w 80"/>
                  <a:gd name="T21" fmla="*/ 1 h 115"/>
                  <a:gd name="T22" fmla="*/ 1 w 80"/>
                  <a:gd name="T23" fmla="*/ 1 h 115"/>
                  <a:gd name="T24" fmla="*/ 1 w 80"/>
                  <a:gd name="T25" fmla="*/ 1 h 115"/>
                  <a:gd name="T26" fmla="*/ 1 w 80"/>
                  <a:gd name="T27" fmla="*/ 1 h 115"/>
                  <a:gd name="T28" fmla="*/ 1 w 80"/>
                  <a:gd name="T29" fmla="*/ 1 h 115"/>
                  <a:gd name="T30" fmla="*/ 1 w 80"/>
                  <a:gd name="T31" fmla="*/ 1 h 115"/>
                  <a:gd name="T32" fmla="*/ 1 w 80"/>
                  <a:gd name="T33" fmla="*/ 1 h 115"/>
                  <a:gd name="T34" fmla="*/ 1 w 80"/>
                  <a:gd name="T35" fmla="*/ 1 h 115"/>
                  <a:gd name="T36" fmla="*/ 1 w 80"/>
                  <a:gd name="T37" fmla="*/ 1 h 115"/>
                  <a:gd name="T38" fmla="*/ 1 w 80"/>
                  <a:gd name="T39" fmla="*/ 1 h 115"/>
                  <a:gd name="T40" fmla="*/ 1 w 80"/>
                  <a:gd name="T41" fmla="*/ 0 h 1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0" h="115">
                    <a:moveTo>
                      <a:pt x="71" y="0"/>
                    </a:moveTo>
                    <a:lnTo>
                      <a:pt x="71" y="0"/>
                    </a:lnTo>
                    <a:lnTo>
                      <a:pt x="62" y="9"/>
                    </a:lnTo>
                    <a:lnTo>
                      <a:pt x="44" y="18"/>
                    </a:lnTo>
                    <a:lnTo>
                      <a:pt x="36" y="26"/>
                    </a:lnTo>
                    <a:lnTo>
                      <a:pt x="18" y="44"/>
                    </a:lnTo>
                    <a:lnTo>
                      <a:pt x="9" y="62"/>
                    </a:lnTo>
                    <a:lnTo>
                      <a:pt x="9" y="80"/>
                    </a:lnTo>
                    <a:lnTo>
                      <a:pt x="0" y="97"/>
                    </a:lnTo>
                    <a:lnTo>
                      <a:pt x="9" y="115"/>
                    </a:lnTo>
                    <a:lnTo>
                      <a:pt x="18" y="115"/>
                    </a:lnTo>
                    <a:lnTo>
                      <a:pt x="18" y="97"/>
                    </a:lnTo>
                    <a:lnTo>
                      <a:pt x="18" y="80"/>
                    </a:lnTo>
                    <a:lnTo>
                      <a:pt x="27" y="62"/>
                    </a:lnTo>
                    <a:lnTo>
                      <a:pt x="36" y="53"/>
                    </a:lnTo>
                    <a:lnTo>
                      <a:pt x="44" y="35"/>
                    </a:lnTo>
                    <a:lnTo>
                      <a:pt x="53" y="26"/>
                    </a:lnTo>
                    <a:lnTo>
                      <a:pt x="62" y="18"/>
                    </a:lnTo>
                    <a:lnTo>
                      <a:pt x="80" y="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8" name="Freeform 39"/>
              <p:cNvSpPr>
                <a:spLocks/>
              </p:cNvSpPr>
              <p:nvPr/>
            </p:nvSpPr>
            <p:spPr bwMode="auto">
              <a:xfrm>
                <a:off x="1698" y="1447"/>
                <a:ext cx="61" cy="86"/>
              </a:xfrm>
              <a:custGeom>
                <a:avLst/>
                <a:gdLst>
                  <a:gd name="T0" fmla="*/ 1 w 88"/>
                  <a:gd name="T1" fmla="*/ 1 h 115"/>
                  <a:gd name="T2" fmla="*/ 1 w 88"/>
                  <a:gd name="T3" fmla="*/ 1 h 115"/>
                  <a:gd name="T4" fmla="*/ 1 w 88"/>
                  <a:gd name="T5" fmla="*/ 1 h 115"/>
                  <a:gd name="T6" fmla="*/ 1 w 88"/>
                  <a:gd name="T7" fmla="*/ 1 h 115"/>
                  <a:gd name="T8" fmla="*/ 1 w 88"/>
                  <a:gd name="T9" fmla="*/ 1 h 115"/>
                  <a:gd name="T10" fmla="*/ 1 w 88"/>
                  <a:gd name="T11" fmla="*/ 1 h 115"/>
                  <a:gd name="T12" fmla="*/ 1 w 88"/>
                  <a:gd name="T13" fmla="*/ 1 h 115"/>
                  <a:gd name="T14" fmla="*/ 1 w 88"/>
                  <a:gd name="T15" fmla="*/ 0 h 115"/>
                  <a:gd name="T16" fmla="*/ 1 w 88"/>
                  <a:gd name="T17" fmla="*/ 0 h 115"/>
                  <a:gd name="T18" fmla="*/ 0 w 88"/>
                  <a:gd name="T19" fmla="*/ 0 h 115"/>
                  <a:gd name="T20" fmla="*/ 1 w 88"/>
                  <a:gd name="T21" fmla="*/ 1 h 115"/>
                  <a:gd name="T22" fmla="*/ 1 w 88"/>
                  <a:gd name="T23" fmla="*/ 1 h 115"/>
                  <a:gd name="T24" fmla="*/ 1 w 88"/>
                  <a:gd name="T25" fmla="*/ 1 h 115"/>
                  <a:gd name="T26" fmla="*/ 1 w 88"/>
                  <a:gd name="T27" fmla="*/ 1 h 115"/>
                  <a:gd name="T28" fmla="*/ 1 w 88"/>
                  <a:gd name="T29" fmla="*/ 1 h 115"/>
                  <a:gd name="T30" fmla="*/ 1 w 88"/>
                  <a:gd name="T31" fmla="*/ 1 h 115"/>
                  <a:gd name="T32" fmla="*/ 1 w 88"/>
                  <a:gd name="T33" fmla="*/ 1 h 115"/>
                  <a:gd name="T34" fmla="*/ 1 w 88"/>
                  <a:gd name="T35" fmla="*/ 1 h 115"/>
                  <a:gd name="T36" fmla="*/ 1 w 88"/>
                  <a:gd name="T37" fmla="*/ 1 h 115"/>
                  <a:gd name="T38" fmla="*/ 1 w 88"/>
                  <a:gd name="T39" fmla="*/ 1 h 115"/>
                  <a:gd name="T40" fmla="*/ 1 w 88"/>
                  <a:gd name="T41" fmla="*/ 1 h 1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8" h="115">
                    <a:moveTo>
                      <a:pt x="88" y="115"/>
                    </a:moveTo>
                    <a:lnTo>
                      <a:pt x="88" y="115"/>
                    </a:lnTo>
                    <a:lnTo>
                      <a:pt x="88" y="97"/>
                    </a:lnTo>
                    <a:lnTo>
                      <a:pt x="80" y="71"/>
                    </a:lnTo>
                    <a:lnTo>
                      <a:pt x="80" y="53"/>
                    </a:lnTo>
                    <a:lnTo>
                      <a:pt x="71" y="35"/>
                    </a:lnTo>
                    <a:lnTo>
                      <a:pt x="53" y="18"/>
                    </a:lnTo>
                    <a:lnTo>
                      <a:pt x="44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9" y="9"/>
                    </a:lnTo>
                    <a:lnTo>
                      <a:pt x="18" y="9"/>
                    </a:lnTo>
                    <a:lnTo>
                      <a:pt x="35" y="18"/>
                    </a:lnTo>
                    <a:lnTo>
                      <a:pt x="44" y="26"/>
                    </a:lnTo>
                    <a:lnTo>
                      <a:pt x="53" y="44"/>
                    </a:lnTo>
                    <a:lnTo>
                      <a:pt x="62" y="53"/>
                    </a:lnTo>
                    <a:lnTo>
                      <a:pt x="71" y="80"/>
                    </a:lnTo>
                    <a:lnTo>
                      <a:pt x="71" y="97"/>
                    </a:lnTo>
                    <a:lnTo>
                      <a:pt x="71" y="115"/>
                    </a:lnTo>
                    <a:lnTo>
                      <a:pt x="88" y="1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" name="Freeform 40"/>
              <p:cNvSpPr>
                <a:spLocks/>
              </p:cNvSpPr>
              <p:nvPr/>
            </p:nvSpPr>
            <p:spPr bwMode="auto">
              <a:xfrm>
                <a:off x="1741" y="1533"/>
                <a:ext cx="18" cy="140"/>
              </a:xfrm>
              <a:custGeom>
                <a:avLst/>
                <a:gdLst>
                  <a:gd name="T0" fmla="*/ 1 w 26"/>
                  <a:gd name="T1" fmla="*/ 3 h 186"/>
                  <a:gd name="T2" fmla="*/ 1 w 26"/>
                  <a:gd name="T3" fmla="*/ 3 h 186"/>
                  <a:gd name="T4" fmla="*/ 1 w 26"/>
                  <a:gd name="T5" fmla="*/ 2 h 186"/>
                  <a:gd name="T6" fmla="*/ 1 w 26"/>
                  <a:gd name="T7" fmla="*/ 2 h 186"/>
                  <a:gd name="T8" fmla="*/ 1 w 26"/>
                  <a:gd name="T9" fmla="*/ 2 h 186"/>
                  <a:gd name="T10" fmla="*/ 1 w 26"/>
                  <a:gd name="T11" fmla="*/ 0 h 186"/>
                  <a:gd name="T12" fmla="*/ 1 w 26"/>
                  <a:gd name="T13" fmla="*/ 0 h 186"/>
                  <a:gd name="T14" fmla="*/ 1 w 26"/>
                  <a:gd name="T15" fmla="*/ 2 h 186"/>
                  <a:gd name="T16" fmla="*/ 1 w 26"/>
                  <a:gd name="T17" fmla="*/ 2 h 186"/>
                  <a:gd name="T18" fmla="*/ 1 w 26"/>
                  <a:gd name="T19" fmla="*/ 2 h 186"/>
                  <a:gd name="T20" fmla="*/ 0 w 26"/>
                  <a:gd name="T21" fmla="*/ 3 h 186"/>
                  <a:gd name="T22" fmla="*/ 0 w 26"/>
                  <a:gd name="T23" fmla="*/ 3 h 186"/>
                  <a:gd name="T24" fmla="*/ 1 w 26"/>
                  <a:gd name="T25" fmla="*/ 3 h 1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6" h="186">
                    <a:moveTo>
                      <a:pt x="9" y="186"/>
                    </a:moveTo>
                    <a:lnTo>
                      <a:pt x="9" y="186"/>
                    </a:lnTo>
                    <a:lnTo>
                      <a:pt x="18" y="142"/>
                    </a:lnTo>
                    <a:lnTo>
                      <a:pt x="26" y="89"/>
                    </a:lnTo>
                    <a:lnTo>
                      <a:pt x="26" y="44"/>
                    </a:lnTo>
                    <a:lnTo>
                      <a:pt x="26" y="0"/>
                    </a:lnTo>
                    <a:lnTo>
                      <a:pt x="9" y="0"/>
                    </a:lnTo>
                    <a:lnTo>
                      <a:pt x="9" y="44"/>
                    </a:lnTo>
                    <a:lnTo>
                      <a:pt x="9" y="89"/>
                    </a:lnTo>
                    <a:lnTo>
                      <a:pt x="9" y="142"/>
                    </a:lnTo>
                    <a:lnTo>
                      <a:pt x="0" y="177"/>
                    </a:lnTo>
                    <a:lnTo>
                      <a:pt x="9" y="1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0" name="Freeform 41"/>
              <p:cNvSpPr>
                <a:spLocks/>
              </p:cNvSpPr>
              <p:nvPr/>
            </p:nvSpPr>
            <p:spPr bwMode="auto">
              <a:xfrm>
                <a:off x="1722" y="1666"/>
                <a:ext cx="25" cy="14"/>
              </a:xfrm>
              <a:custGeom>
                <a:avLst/>
                <a:gdLst>
                  <a:gd name="T0" fmla="*/ 0 w 36"/>
                  <a:gd name="T1" fmla="*/ 2 h 18"/>
                  <a:gd name="T2" fmla="*/ 0 w 36"/>
                  <a:gd name="T3" fmla="*/ 2 h 18"/>
                  <a:gd name="T4" fmla="*/ 1 w 36"/>
                  <a:gd name="T5" fmla="*/ 2 h 18"/>
                  <a:gd name="T6" fmla="*/ 1 w 36"/>
                  <a:gd name="T7" fmla="*/ 2 h 18"/>
                  <a:gd name="T8" fmla="*/ 1 w 36"/>
                  <a:gd name="T9" fmla="*/ 2 h 18"/>
                  <a:gd name="T10" fmla="*/ 1 w 36"/>
                  <a:gd name="T11" fmla="*/ 2 h 18"/>
                  <a:gd name="T12" fmla="*/ 1 w 36"/>
                  <a:gd name="T13" fmla="*/ 0 h 18"/>
                  <a:gd name="T14" fmla="*/ 1 w 36"/>
                  <a:gd name="T15" fmla="*/ 0 h 18"/>
                  <a:gd name="T16" fmla="*/ 1 w 36"/>
                  <a:gd name="T17" fmla="*/ 0 h 18"/>
                  <a:gd name="T18" fmla="*/ 1 w 36"/>
                  <a:gd name="T19" fmla="*/ 0 h 18"/>
                  <a:gd name="T20" fmla="*/ 1 w 36"/>
                  <a:gd name="T21" fmla="*/ 2 h 18"/>
                  <a:gd name="T22" fmla="*/ 1 w 36"/>
                  <a:gd name="T23" fmla="*/ 0 h 18"/>
                  <a:gd name="T24" fmla="*/ 0 w 36"/>
                  <a:gd name="T25" fmla="*/ 2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6" h="18">
                    <a:moveTo>
                      <a:pt x="0" y="9"/>
                    </a:moveTo>
                    <a:lnTo>
                      <a:pt x="0" y="9"/>
                    </a:lnTo>
                    <a:lnTo>
                      <a:pt x="18" y="18"/>
                    </a:lnTo>
                    <a:lnTo>
                      <a:pt x="27" y="18"/>
                    </a:lnTo>
                    <a:lnTo>
                      <a:pt x="36" y="9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9"/>
                    </a:lnTo>
                    <a:lnTo>
                      <a:pt x="18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1" name="Freeform 42"/>
              <p:cNvSpPr>
                <a:spLocks/>
              </p:cNvSpPr>
              <p:nvPr/>
            </p:nvSpPr>
            <p:spPr bwMode="auto">
              <a:xfrm>
                <a:off x="2269" y="1447"/>
                <a:ext cx="113" cy="212"/>
              </a:xfrm>
              <a:custGeom>
                <a:avLst/>
                <a:gdLst>
                  <a:gd name="T0" fmla="*/ 1 w 160"/>
                  <a:gd name="T1" fmla="*/ 3 h 283"/>
                  <a:gd name="T2" fmla="*/ 0 w 160"/>
                  <a:gd name="T3" fmla="*/ 3 h 283"/>
                  <a:gd name="T4" fmla="*/ 0 w 160"/>
                  <a:gd name="T5" fmla="*/ 2 h 283"/>
                  <a:gd name="T6" fmla="*/ 1 w 160"/>
                  <a:gd name="T7" fmla="*/ 1 h 283"/>
                  <a:gd name="T8" fmla="*/ 1 w 160"/>
                  <a:gd name="T9" fmla="*/ 1 h 283"/>
                  <a:gd name="T10" fmla="*/ 1 w 160"/>
                  <a:gd name="T11" fmla="*/ 1 h 283"/>
                  <a:gd name="T12" fmla="*/ 1 w 160"/>
                  <a:gd name="T13" fmla="*/ 1 h 283"/>
                  <a:gd name="T14" fmla="*/ 1 w 160"/>
                  <a:gd name="T15" fmla="*/ 1 h 283"/>
                  <a:gd name="T16" fmla="*/ 1 w 160"/>
                  <a:gd name="T17" fmla="*/ 1 h 283"/>
                  <a:gd name="T18" fmla="*/ 1 w 160"/>
                  <a:gd name="T19" fmla="*/ 1 h 283"/>
                  <a:gd name="T20" fmla="*/ 1 w 160"/>
                  <a:gd name="T21" fmla="*/ 0 h 283"/>
                  <a:gd name="T22" fmla="*/ 1 w 160"/>
                  <a:gd name="T23" fmla="*/ 0 h 283"/>
                  <a:gd name="T24" fmla="*/ 1 w 160"/>
                  <a:gd name="T25" fmla="*/ 0 h 283"/>
                  <a:gd name="T26" fmla="*/ 1 w 160"/>
                  <a:gd name="T27" fmla="*/ 1 h 283"/>
                  <a:gd name="T28" fmla="*/ 1 w 160"/>
                  <a:gd name="T29" fmla="*/ 1 h 283"/>
                  <a:gd name="T30" fmla="*/ 1 w 160"/>
                  <a:gd name="T31" fmla="*/ 1 h 283"/>
                  <a:gd name="T32" fmla="*/ 1 w 160"/>
                  <a:gd name="T33" fmla="*/ 1 h 283"/>
                  <a:gd name="T34" fmla="*/ 1 w 160"/>
                  <a:gd name="T35" fmla="*/ 1 h 283"/>
                  <a:gd name="T36" fmla="*/ 1 w 160"/>
                  <a:gd name="T37" fmla="*/ 1 h 283"/>
                  <a:gd name="T38" fmla="*/ 1 w 160"/>
                  <a:gd name="T39" fmla="*/ 1 h 283"/>
                  <a:gd name="T40" fmla="*/ 1 w 160"/>
                  <a:gd name="T41" fmla="*/ 1 h 283"/>
                  <a:gd name="T42" fmla="*/ 1 w 160"/>
                  <a:gd name="T43" fmla="*/ 2 h 283"/>
                  <a:gd name="T44" fmla="*/ 1 w 160"/>
                  <a:gd name="T45" fmla="*/ 2 h 283"/>
                  <a:gd name="T46" fmla="*/ 1 w 160"/>
                  <a:gd name="T47" fmla="*/ 2 h 283"/>
                  <a:gd name="T48" fmla="*/ 1 w 160"/>
                  <a:gd name="T49" fmla="*/ 3 h 283"/>
                  <a:gd name="T50" fmla="*/ 1 w 160"/>
                  <a:gd name="T51" fmla="*/ 3 h 283"/>
                  <a:gd name="T52" fmla="*/ 1 w 160"/>
                  <a:gd name="T53" fmla="*/ 3 h 283"/>
                  <a:gd name="T54" fmla="*/ 1 w 160"/>
                  <a:gd name="T55" fmla="*/ 3 h 283"/>
                  <a:gd name="T56" fmla="*/ 1 w 160"/>
                  <a:gd name="T57" fmla="*/ 4 h 283"/>
                  <a:gd name="T58" fmla="*/ 1 w 160"/>
                  <a:gd name="T59" fmla="*/ 4 h 283"/>
                  <a:gd name="T60" fmla="*/ 1 w 160"/>
                  <a:gd name="T61" fmla="*/ 4 h 283"/>
                  <a:gd name="T62" fmla="*/ 1 w 160"/>
                  <a:gd name="T63" fmla="*/ 4 h 283"/>
                  <a:gd name="T64" fmla="*/ 1 w 160"/>
                  <a:gd name="T65" fmla="*/ 3 h 28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60" h="283">
                    <a:moveTo>
                      <a:pt x="9" y="275"/>
                    </a:moveTo>
                    <a:lnTo>
                      <a:pt x="0" y="221"/>
                    </a:lnTo>
                    <a:lnTo>
                      <a:pt x="0" y="168"/>
                    </a:lnTo>
                    <a:lnTo>
                      <a:pt x="9" y="124"/>
                    </a:lnTo>
                    <a:lnTo>
                      <a:pt x="18" y="71"/>
                    </a:lnTo>
                    <a:lnTo>
                      <a:pt x="27" y="53"/>
                    </a:lnTo>
                    <a:lnTo>
                      <a:pt x="36" y="35"/>
                    </a:lnTo>
                    <a:lnTo>
                      <a:pt x="44" y="26"/>
                    </a:lnTo>
                    <a:lnTo>
                      <a:pt x="62" y="18"/>
                    </a:lnTo>
                    <a:lnTo>
                      <a:pt x="80" y="9"/>
                    </a:lnTo>
                    <a:lnTo>
                      <a:pt x="98" y="0"/>
                    </a:lnTo>
                    <a:lnTo>
                      <a:pt x="115" y="0"/>
                    </a:lnTo>
                    <a:lnTo>
                      <a:pt x="124" y="0"/>
                    </a:lnTo>
                    <a:lnTo>
                      <a:pt x="142" y="9"/>
                    </a:lnTo>
                    <a:lnTo>
                      <a:pt x="151" y="26"/>
                    </a:lnTo>
                    <a:lnTo>
                      <a:pt x="160" y="35"/>
                    </a:lnTo>
                    <a:lnTo>
                      <a:pt x="160" y="62"/>
                    </a:lnTo>
                    <a:lnTo>
                      <a:pt x="160" y="80"/>
                    </a:lnTo>
                    <a:lnTo>
                      <a:pt x="151" y="97"/>
                    </a:lnTo>
                    <a:lnTo>
                      <a:pt x="142" y="115"/>
                    </a:lnTo>
                    <a:lnTo>
                      <a:pt x="133" y="142"/>
                    </a:lnTo>
                    <a:lnTo>
                      <a:pt x="124" y="159"/>
                    </a:lnTo>
                    <a:lnTo>
                      <a:pt x="115" y="177"/>
                    </a:lnTo>
                    <a:lnTo>
                      <a:pt x="98" y="195"/>
                    </a:lnTo>
                    <a:lnTo>
                      <a:pt x="89" y="213"/>
                    </a:lnTo>
                    <a:lnTo>
                      <a:pt x="71" y="230"/>
                    </a:lnTo>
                    <a:lnTo>
                      <a:pt x="62" y="248"/>
                    </a:lnTo>
                    <a:lnTo>
                      <a:pt x="44" y="266"/>
                    </a:lnTo>
                    <a:lnTo>
                      <a:pt x="36" y="283"/>
                    </a:lnTo>
                    <a:lnTo>
                      <a:pt x="27" y="283"/>
                    </a:lnTo>
                    <a:lnTo>
                      <a:pt x="18" y="283"/>
                    </a:lnTo>
                    <a:lnTo>
                      <a:pt x="9" y="275"/>
                    </a:lnTo>
                    <a:close/>
                  </a:path>
                </a:pathLst>
              </a:custGeom>
              <a:solidFill>
                <a:srgbClr val="CC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2" name="Freeform 43"/>
              <p:cNvSpPr>
                <a:spLocks/>
              </p:cNvSpPr>
              <p:nvPr/>
            </p:nvSpPr>
            <p:spPr bwMode="auto">
              <a:xfrm>
                <a:off x="2263" y="1493"/>
                <a:ext cx="25" cy="166"/>
              </a:xfrm>
              <a:custGeom>
                <a:avLst/>
                <a:gdLst>
                  <a:gd name="T0" fmla="*/ 1 w 36"/>
                  <a:gd name="T1" fmla="*/ 0 h 221"/>
                  <a:gd name="T2" fmla="*/ 1 w 36"/>
                  <a:gd name="T3" fmla="*/ 0 h 221"/>
                  <a:gd name="T4" fmla="*/ 1 w 36"/>
                  <a:gd name="T5" fmla="*/ 2 h 221"/>
                  <a:gd name="T6" fmla="*/ 0 w 36"/>
                  <a:gd name="T7" fmla="*/ 2 h 221"/>
                  <a:gd name="T8" fmla="*/ 1 w 36"/>
                  <a:gd name="T9" fmla="*/ 3 h 221"/>
                  <a:gd name="T10" fmla="*/ 1 w 36"/>
                  <a:gd name="T11" fmla="*/ 4 h 221"/>
                  <a:gd name="T12" fmla="*/ 1 w 36"/>
                  <a:gd name="T13" fmla="*/ 4 h 221"/>
                  <a:gd name="T14" fmla="*/ 1 w 36"/>
                  <a:gd name="T15" fmla="*/ 3 h 221"/>
                  <a:gd name="T16" fmla="*/ 1 w 36"/>
                  <a:gd name="T17" fmla="*/ 2 h 221"/>
                  <a:gd name="T18" fmla="*/ 1 w 36"/>
                  <a:gd name="T19" fmla="*/ 2 h 221"/>
                  <a:gd name="T20" fmla="*/ 1 w 36"/>
                  <a:gd name="T21" fmla="*/ 2 h 221"/>
                  <a:gd name="T22" fmla="*/ 1 w 36"/>
                  <a:gd name="T23" fmla="*/ 2 h 221"/>
                  <a:gd name="T24" fmla="*/ 1 w 36"/>
                  <a:gd name="T25" fmla="*/ 0 h 2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6" h="221">
                    <a:moveTo>
                      <a:pt x="18" y="0"/>
                    </a:moveTo>
                    <a:lnTo>
                      <a:pt x="18" y="0"/>
                    </a:lnTo>
                    <a:lnTo>
                      <a:pt x="9" y="62"/>
                    </a:lnTo>
                    <a:lnTo>
                      <a:pt x="0" y="106"/>
                    </a:lnTo>
                    <a:lnTo>
                      <a:pt x="9" y="159"/>
                    </a:lnTo>
                    <a:lnTo>
                      <a:pt x="9" y="221"/>
                    </a:lnTo>
                    <a:lnTo>
                      <a:pt x="27" y="213"/>
                    </a:lnTo>
                    <a:lnTo>
                      <a:pt x="18" y="159"/>
                    </a:lnTo>
                    <a:lnTo>
                      <a:pt x="18" y="106"/>
                    </a:lnTo>
                    <a:lnTo>
                      <a:pt x="18" y="62"/>
                    </a:lnTo>
                    <a:lnTo>
                      <a:pt x="36" y="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3" name="Freeform 44"/>
              <p:cNvSpPr>
                <a:spLocks/>
              </p:cNvSpPr>
              <p:nvPr/>
            </p:nvSpPr>
            <p:spPr bwMode="auto">
              <a:xfrm>
                <a:off x="2276" y="1440"/>
                <a:ext cx="80" cy="60"/>
              </a:xfrm>
              <a:custGeom>
                <a:avLst/>
                <a:gdLst>
                  <a:gd name="T0" fmla="*/ 1 w 115"/>
                  <a:gd name="T1" fmla="*/ 2 h 80"/>
                  <a:gd name="T2" fmla="*/ 1 w 115"/>
                  <a:gd name="T3" fmla="*/ 2 h 80"/>
                  <a:gd name="T4" fmla="*/ 1 w 115"/>
                  <a:gd name="T5" fmla="*/ 0 h 80"/>
                  <a:gd name="T6" fmla="*/ 1 w 115"/>
                  <a:gd name="T7" fmla="*/ 2 h 80"/>
                  <a:gd name="T8" fmla="*/ 1 w 115"/>
                  <a:gd name="T9" fmla="*/ 2 h 80"/>
                  <a:gd name="T10" fmla="*/ 1 w 115"/>
                  <a:gd name="T11" fmla="*/ 2 h 80"/>
                  <a:gd name="T12" fmla="*/ 1 w 115"/>
                  <a:gd name="T13" fmla="*/ 2 h 80"/>
                  <a:gd name="T14" fmla="*/ 1 w 115"/>
                  <a:gd name="T15" fmla="*/ 2 h 80"/>
                  <a:gd name="T16" fmla="*/ 1 w 115"/>
                  <a:gd name="T17" fmla="*/ 2 h 80"/>
                  <a:gd name="T18" fmla="*/ 0 w 115"/>
                  <a:gd name="T19" fmla="*/ 2 h 80"/>
                  <a:gd name="T20" fmla="*/ 1 w 115"/>
                  <a:gd name="T21" fmla="*/ 2 h 80"/>
                  <a:gd name="T22" fmla="*/ 1 w 115"/>
                  <a:gd name="T23" fmla="*/ 2 h 80"/>
                  <a:gd name="T24" fmla="*/ 1 w 115"/>
                  <a:gd name="T25" fmla="*/ 2 h 80"/>
                  <a:gd name="T26" fmla="*/ 1 w 115"/>
                  <a:gd name="T27" fmla="*/ 2 h 80"/>
                  <a:gd name="T28" fmla="*/ 1 w 115"/>
                  <a:gd name="T29" fmla="*/ 2 h 80"/>
                  <a:gd name="T30" fmla="*/ 1 w 115"/>
                  <a:gd name="T31" fmla="*/ 2 h 80"/>
                  <a:gd name="T32" fmla="*/ 1 w 115"/>
                  <a:gd name="T33" fmla="*/ 2 h 80"/>
                  <a:gd name="T34" fmla="*/ 1 w 115"/>
                  <a:gd name="T35" fmla="*/ 2 h 80"/>
                  <a:gd name="T36" fmla="*/ 1 w 115"/>
                  <a:gd name="T37" fmla="*/ 2 h 80"/>
                  <a:gd name="T38" fmla="*/ 1 w 115"/>
                  <a:gd name="T39" fmla="*/ 2 h 80"/>
                  <a:gd name="T40" fmla="*/ 1 w 115"/>
                  <a:gd name="T41" fmla="*/ 2 h 8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5" h="80">
                    <a:moveTo>
                      <a:pt x="115" y="9"/>
                    </a:moveTo>
                    <a:lnTo>
                      <a:pt x="115" y="9"/>
                    </a:lnTo>
                    <a:lnTo>
                      <a:pt x="106" y="0"/>
                    </a:lnTo>
                    <a:lnTo>
                      <a:pt x="80" y="9"/>
                    </a:lnTo>
                    <a:lnTo>
                      <a:pt x="71" y="9"/>
                    </a:lnTo>
                    <a:lnTo>
                      <a:pt x="53" y="18"/>
                    </a:lnTo>
                    <a:lnTo>
                      <a:pt x="35" y="27"/>
                    </a:lnTo>
                    <a:lnTo>
                      <a:pt x="18" y="44"/>
                    </a:lnTo>
                    <a:lnTo>
                      <a:pt x="9" y="53"/>
                    </a:lnTo>
                    <a:lnTo>
                      <a:pt x="0" y="71"/>
                    </a:lnTo>
                    <a:lnTo>
                      <a:pt x="18" y="80"/>
                    </a:lnTo>
                    <a:lnTo>
                      <a:pt x="18" y="62"/>
                    </a:lnTo>
                    <a:lnTo>
                      <a:pt x="27" y="53"/>
                    </a:lnTo>
                    <a:lnTo>
                      <a:pt x="44" y="35"/>
                    </a:lnTo>
                    <a:lnTo>
                      <a:pt x="53" y="27"/>
                    </a:lnTo>
                    <a:lnTo>
                      <a:pt x="71" y="27"/>
                    </a:lnTo>
                    <a:lnTo>
                      <a:pt x="89" y="18"/>
                    </a:lnTo>
                    <a:lnTo>
                      <a:pt x="106" y="18"/>
                    </a:lnTo>
                    <a:lnTo>
                      <a:pt x="115" y="18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4" name="Freeform 45"/>
              <p:cNvSpPr>
                <a:spLocks/>
              </p:cNvSpPr>
              <p:nvPr/>
            </p:nvSpPr>
            <p:spPr bwMode="auto">
              <a:xfrm>
                <a:off x="2356" y="1447"/>
                <a:ext cx="31" cy="106"/>
              </a:xfrm>
              <a:custGeom>
                <a:avLst/>
                <a:gdLst>
                  <a:gd name="T0" fmla="*/ 1 w 44"/>
                  <a:gd name="T1" fmla="*/ 1 h 142"/>
                  <a:gd name="T2" fmla="*/ 1 w 44"/>
                  <a:gd name="T3" fmla="*/ 1 h 142"/>
                  <a:gd name="T4" fmla="*/ 1 w 44"/>
                  <a:gd name="T5" fmla="*/ 1 h 142"/>
                  <a:gd name="T6" fmla="*/ 1 w 44"/>
                  <a:gd name="T7" fmla="*/ 1 h 142"/>
                  <a:gd name="T8" fmla="*/ 1 w 44"/>
                  <a:gd name="T9" fmla="*/ 1 h 142"/>
                  <a:gd name="T10" fmla="*/ 1 w 44"/>
                  <a:gd name="T11" fmla="*/ 1 h 142"/>
                  <a:gd name="T12" fmla="*/ 1 w 44"/>
                  <a:gd name="T13" fmla="*/ 1 h 142"/>
                  <a:gd name="T14" fmla="*/ 1 w 44"/>
                  <a:gd name="T15" fmla="*/ 1 h 142"/>
                  <a:gd name="T16" fmla="*/ 1 w 44"/>
                  <a:gd name="T17" fmla="*/ 1 h 142"/>
                  <a:gd name="T18" fmla="*/ 0 w 44"/>
                  <a:gd name="T19" fmla="*/ 0 h 142"/>
                  <a:gd name="T20" fmla="*/ 0 w 44"/>
                  <a:gd name="T21" fmla="*/ 1 h 142"/>
                  <a:gd name="T22" fmla="*/ 1 w 44"/>
                  <a:gd name="T23" fmla="*/ 1 h 142"/>
                  <a:gd name="T24" fmla="*/ 1 w 44"/>
                  <a:gd name="T25" fmla="*/ 1 h 142"/>
                  <a:gd name="T26" fmla="*/ 1 w 44"/>
                  <a:gd name="T27" fmla="*/ 1 h 142"/>
                  <a:gd name="T28" fmla="*/ 1 w 44"/>
                  <a:gd name="T29" fmla="*/ 1 h 142"/>
                  <a:gd name="T30" fmla="*/ 1 w 44"/>
                  <a:gd name="T31" fmla="*/ 1 h 142"/>
                  <a:gd name="T32" fmla="*/ 1 w 44"/>
                  <a:gd name="T33" fmla="*/ 1 h 142"/>
                  <a:gd name="T34" fmla="*/ 1 w 44"/>
                  <a:gd name="T35" fmla="*/ 1 h 142"/>
                  <a:gd name="T36" fmla="*/ 1 w 44"/>
                  <a:gd name="T37" fmla="*/ 1 h 142"/>
                  <a:gd name="T38" fmla="*/ 1 w 44"/>
                  <a:gd name="T39" fmla="*/ 1 h 142"/>
                  <a:gd name="T40" fmla="*/ 1 w 44"/>
                  <a:gd name="T41" fmla="*/ 1 h 14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4" h="142">
                    <a:moveTo>
                      <a:pt x="18" y="142"/>
                    </a:moveTo>
                    <a:lnTo>
                      <a:pt x="18" y="142"/>
                    </a:lnTo>
                    <a:lnTo>
                      <a:pt x="27" y="124"/>
                    </a:lnTo>
                    <a:lnTo>
                      <a:pt x="36" y="97"/>
                    </a:lnTo>
                    <a:lnTo>
                      <a:pt x="36" y="80"/>
                    </a:lnTo>
                    <a:lnTo>
                      <a:pt x="44" y="62"/>
                    </a:lnTo>
                    <a:lnTo>
                      <a:pt x="36" y="35"/>
                    </a:lnTo>
                    <a:lnTo>
                      <a:pt x="36" y="18"/>
                    </a:lnTo>
                    <a:lnTo>
                      <a:pt x="18" y="9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9" y="18"/>
                    </a:lnTo>
                    <a:lnTo>
                      <a:pt x="18" y="26"/>
                    </a:lnTo>
                    <a:lnTo>
                      <a:pt x="27" y="44"/>
                    </a:lnTo>
                    <a:lnTo>
                      <a:pt x="27" y="62"/>
                    </a:lnTo>
                    <a:lnTo>
                      <a:pt x="27" y="80"/>
                    </a:lnTo>
                    <a:lnTo>
                      <a:pt x="18" y="97"/>
                    </a:lnTo>
                    <a:lnTo>
                      <a:pt x="18" y="115"/>
                    </a:lnTo>
                    <a:lnTo>
                      <a:pt x="9" y="133"/>
                    </a:lnTo>
                    <a:lnTo>
                      <a:pt x="18" y="1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5" name="Freeform 46"/>
              <p:cNvSpPr>
                <a:spLocks/>
              </p:cNvSpPr>
              <p:nvPr/>
            </p:nvSpPr>
            <p:spPr bwMode="auto">
              <a:xfrm>
                <a:off x="2288" y="1547"/>
                <a:ext cx="81" cy="119"/>
              </a:xfrm>
              <a:custGeom>
                <a:avLst/>
                <a:gdLst>
                  <a:gd name="T0" fmla="*/ 1 w 115"/>
                  <a:gd name="T1" fmla="*/ 2 h 159"/>
                  <a:gd name="T2" fmla="*/ 1 w 115"/>
                  <a:gd name="T3" fmla="*/ 2 h 159"/>
                  <a:gd name="T4" fmla="*/ 1 w 115"/>
                  <a:gd name="T5" fmla="*/ 1 h 159"/>
                  <a:gd name="T6" fmla="*/ 1 w 115"/>
                  <a:gd name="T7" fmla="*/ 1 h 159"/>
                  <a:gd name="T8" fmla="*/ 1 w 115"/>
                  <a:gd name="T9" fmla="*/ 1 h 159"/>
                  <a:gd name="T10" fmla="*/ 1 w 115"/>
                  <a:gd name="T11" fmla="*/ 1 h 159"/>
                  <a:gd name="T12" fmla="*/ 1 w 115"/>
                  <a:gd name="T13" fmla="*/ 1 h 159"/>
                  <a:gd name="T14" fmla="*/ 1 w 115"/>
                  <a:gd name="T15" fmla="*/ 1 h 159"/>
                  <a:gd name="T16" fmla="*/ 1 w 115"/>
                  <a:gd name="T17" fmla="*/ 1 h 159"/>
                  <a:gd name="T18" fmla="*/ 1 w 115"/>
                  <a:gd name="T19" fmla="*/ 1 h 159"/>
                  <a:gd name="T20" fmla="*/ 1 w 115"/>
                  <a:gd name="T21" fmla="*/ 0 h 159"/>
                  <a:gd name="T22" fmla="*/ 1 w 115"/>
                  <a:gd name="T23" fmla="*/ 1 h 159"/>
                  <a:gd name="T24" fmla="*/ 1 w 115"/>
                  <a:gd name="T25" fmla="*/ 1 h 159"/>
                  <a:gd name="T26" fmla="*/ 1 w 115"/>
                  <a:gd name="T27" fmla="*/ 1 h 159"/>
                  <a:gd name="T28" fmla="*/ 1 w 115"/>
                  <a:gd name="T29" fmla="*/ 1 h 159"/>
                  <a:gd name="T30" fmla="*/ 1 w 115"/>
                  <a:gd name="T31" fmla="*/ 1 h 159"/>
                  <a:gd name="T32" fmla="*/ 1 w 115"/>
                  <a:gd name="T33" fmla="*/ 1 h 159"/>
                  <a:gd name="T34" fmla="*/ 1 w 115"/>
                  <a:gd name="T35" fmla="*/ 1 h 159"/>
                  <a:gd name="T36" fmla="*/ 0 w 115"/>
                  <a:gd name="T37" fmla="*/ 1 h 159"/>
                  <a:gd name="T38" fmla="*/ 0 w 115"/>
                  <a:gd name="T39" fmla="*/ 1 h 159"/>
                  <a:gd name="T40" fmla="*/ 1 w 115"/>
                  <a:gd name="T41" fmla="*/ 2 h 1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5" h="159">
                    <a:moveTo>
                      <a:pt x="9" y="159"/>
                    </a:moveTo>
                    <a:lnTo>
                      <a:pt x="9" y="159"/>
                    </a:lnTo>
                    <a:lnTo>
                      <a:pt x="26" y="142"/>
                    </a:lnTo>
                    <a:lnTo>
                      <a:pt x="44" y="124"/>
                    </a:lnTo>
                    <a:lnTo>
                      <a:pt x="53" y="106"/>
                    </a:lnTo>
                    <a:lnTo>
                      <a:pt x="62" y="88"/>
                    </a:lnTo>
                    <a:lnTo>
                      <a:pt x="79" y="62"/>
                    </a:lnTo>
                    <a:lnTo>
                      <a:pt x="88" y="44"/>
                    </a:lnTo>
                    <a:lnTo>
                      <a:pt x="106" y="26"/>
                    </a:lnTo>
                    <a:lnTo>
                      <a:pt x="115" y="9"/>
                    </a:lnTo>
                    <a:lnTo>
                      <a:pt x="106" y="0"/>
                    </a:lnTo>
                    <a:lnTo>
                      <a:pt x="88" y="18"/>
                    </a:lnTo>
                    <a:lnTo>
                      <a:pt x="79" y="44"/>
                    </a:lnTo>
                    <a:lnTo>
                      <a:pt x="71" y="62"/>
                    </a:lnTo>
                    <a:lnTo>
                      <a:pt x="53" y="80"/>
                    </a:lnTo>
                    <a:lnTo>
                      <a:pt x="44" y="97"/>
                    </a:lnTo>
                    <a:lnTo>
                      <a:pt x="26" y="115"/>
                    </a:lnTo>
                    <a:lnTo>
                      <a:pt x="17" y="133"/>
                    </a:lnTo>
                    <a:lnTo>
                      <a:pt x="0" y="150"/>
                    </a:lnTo>
                    <a:lnTo>
                      <a:pt x="9" y="1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6" name="Freeform 47"/>
              <p:cNvSpPr>
                <a:spLocks/>
              </p:cNvSpPr>
              <p:nvPr/>
            </p:nvSpPr>
            <p:spPr bwMode="auto">
              <a:xfrm>
                <a:off x="2269" y="1653"/>
                <a:ext cx="26" cy="13"/>
              </a:xfrm>
              <a:custGeom>
                <a:avLst/>
                <a:gdLst>
                  <a:gd name="T0" fmla="*/ 0 w 36"/>
                  <a:gd name="T1" fmla="*/ 2 h 17"/>
                  <a:gd name="T2" fmla="*/ 0 w 36"/>
                  <a:gd name="T3" fmla="*/ 2 h 17"/>
                  <a:gd name="T4" fmla="*/ 1 w 36"/>
                  <a:gd name="T5" fmla="*/ 2 h 17"/>
                  <a:gd name="T6" fmla="*/ 1 w 36"/>
                  <a:gd name="T7" fmla="*/ 2 h 17"/>
                  <a:gd name="T8" fmla="*/ 1 w 36"/>
                  <a:gd name="T9" fmla="*/ 2 h 17"/>
                  <a:gd name="T10" fmla="*/ 1 w 36"/>
                  <a:gd name="T11" fmla="*/ 2 h 17"/>
                  <a:gd name="T12" fmla="*/ 1 w 36"/>
                  <a:gd name="T13" fmla="*/ 2 h 17"/>
                  <a:gd name="T14" fmla="*/ 1 w 36"/>
                  <a:gd name="T15" fmla="*/ 2 h 17"/>
                  <a:gd name="T16" fmla="*/ 1 w 36"/>
                  <a:gd name="T17" fmla="*/ 2 h 17"/>
                  <a:gd name="T18" fmla="*/ 1 w 36"/>
                  <a:gd name="T19" fmla="*/ 0 h 17"/>
                  <a:gd name="T20" fmla="*/ 1 w 36"/>
                  <a:gd name="T21" fmla="*/ 0 h 17"/>
                  <a:gd name="T22" fmla="*/ 1 w 36"/>
                  <a:gd name="T23" fmla="*/ 0 h 17"/>
                  <a:gd name="T24" fmla="*/ 0 w 36"/>
                  <a:gd name="T25" fmla="*/ 2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6" h="17">
                    <a:moveTo>
                      <a:pt x="0" y="8"/>
                    </a:moveTo>
                    <a:lnTo>
                      <a:pt x="0" y="8"/>
                    </a:lnTo>
                    <a:lnTo>
                      <a:pt x="9" y="17"/>
                    </a:lnTo>
                    <a:lnTo>
                      <a:pt x="18" y="17"/>
                    </a:lnTo>
                    <a:lnTo>
                      <a:pt x="27" y="17"/>
                    </a:lnTo>
                    <a:lnTo>
                      <a:pt x="36" y="17"/>
                    </a:lnTo>
                    <a:lnTo>
                      <a:pt x="27" y="8"/>
                    </a:lnTo>
                    <a:lnTo>
                      <a:pt x="18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7" name="Freeform 48"/>
              <p:cNvSpPr>
                <a:spLocks/>
              </p:cNvSpPr>
              <p:nvPr/>
            </p:nvSpPr>
            <p:spPr bwMode="auto">
              <a:xfrm>
                <a:off x="2282" y="1626"/>
                <a:ext cx="205" cy="114"/>
              </a:xfrm>
              <a:custGeom>
                <a:avLst/>
                <a:gdLst>
                  <a:gd name="T0" fmla="*/ 1 w 292"/>
                  <a:gd name="T1" fmla="*/ 2 h 151"/>
                  <a:gd name="T2" fmla="*/ 1 w 292"/>
                  <a:gd name="T3" fmla="*/ 2 h 151"/>
                  <a:gd name="T4" fmla="*/ 1 w 292"/>
                  <a:gd name="T5" fmla="*/ 2 h 151"/>
                  <a:gd name="T6" fmla="*/ 1 w 292"/>
                  <a:gd name="T7" fmla="*/ 2 h 151"/>
                  <a:gd name="T8" fmla="*/ 1 w 292"/>
                  <a:gd name="T9" fmla="*/ 2 h 151"/>
                  <a:gd name="T10" fmla="*/ 1 w 292"/>
                  <a:gd name="T11" fmla="*/ 0 h 151"/>
                  <a:gd name="T12" fmla="*/ 1 w 292"/>
                  <a:gd name="T13" fmla="*/ 0 h 151"/>
                  <a:gd name="T14" fmla="*/ 1 w 292"/>
                  <a:gd name="T15" fmla="*/ 0 h 151"/>
                  <a:gd name="T16" fmla="*/ 1 w 292"/>
                  <a:gd name="T17" fmla="*/ 0 h 151"/>
                  <a:gd name="T18" fmla="*/ 1 w 292"/>
                  <a:gd name="T19" fmla="*/ 0 h 151"/>
                  <a:gd name="T20" fmla="*/ 1 w 292"/>
                  <a:gd name="T21" fmla="*/ 0 h 151"/>
                  <a:gd name="T22" fmla="*/ 1 w 292"/>
                  <a:gd name="T23" fmla="*/ 0 h 151"/>
                  <a:gd name="T24" fmla="*/ 1 w 292"/>
                  <a:gd name="T25" fmla="*/ 0 h 151"/>
                  <a:gd name="T26" fmla="*/ 1 w 292"/>
                  <a:gd name="T27" fmla="*/ 0 h 151"/>
                  <a:gd name="T28" fmla="*/ 1 w 292"/>
                  <a:gd name="T29" fmla="*/ 0 h 151"/>
                  <a:gd name="T30" fmla="*/ 1 w 292"/>
                  <a:gd name="T31" fmla="*/ 2 h 151"/>
                  <a:gd name="T32" fmla="*/ 1 w 292"/>
                  <a:gd name="T33" fmla="*/ 2 h 151"/>
                  <a:gd name="T34" fmla="*/ 1 w 292"/>
                  <a:gd name="T35" fmla="*/ 2 h 151"/>
                  <a:gd name="T36" fmla="*/ 1 w 292"/>
                  <a:gd name="T37" fmla="*/ 2 h 151"/>
                  <a:gd name="T38" fmla="*/ 1 w 292"/>
                  <a:gd name="T39" fmla="*/ 2 h 151"/>
                  <a:gd name="T40" fmla="*/ 1 w 292"/>
                  <a:gd name="T41" fmla="*/ 2 h 151"/>
                  <a:gd name="T42" fmla="*/ 1 w 292"/>
                  <a:gd name="T43" fmla="*/ 2 h 151"/>
                  <a:gd name="T44" fmla="*/ 1 w 292"/>
                  <a:gd name="T45" fmla="*/ 2 h 151"/>
                  <a:gd name="T46" fmla="*/ 1 w 292"/>
                  <a:gd name="T47" fmla="*/ 2 h 151"/>
                  <a:gd name="T48" fmla="*/ 1 w 292"/>
                  <a:gd name="T49" fmla="*/ 2 h 151"/>
                  <a:gd name="T50" fmla="*/ 1 w 292"/>
                  <a:gd name="T51" fmla="*/ 2 h 151"/>
                  <a:gd name="T52" fmla="*/ 1 w 292"/>
                  <a:gd name="T53" fmla="*/ 2 h 151"/>
                  <a:gd name="T54" fmla="*/ 1 w 292"/>
                  <a:gd name="T55" fmla="*/ 2 h 151"/>
                  <a:gd name="T56" fmla="*/ 1 w 292"/>
                  <a:gd name="T57" fmla="*/ 2 h 151"/>
                  <a:gd name="T58" fmla="*/ 1 w 292"/>
                  <a:gd name="T59" fmla="*/ 2 h 151"/>
                  <a:gd name="T60" fmla="*/ 1 w 292"/>
                  <a:gd name="T61" fmla="*/ 2 h 151"/>
                  <a:gd name="T62" fmla="*/ 1 w 292"/>
                  <a:gd name="T63" fmla="*/ 2 h 151"/>
                  <a:gd name="T64" fmla="*/ 1 w 292"/>
                  <a:gd name="T65" fmla="*/ 2 h 151"/>
                  <a:gd name="T66" fmla="*/ 1 w 292"/>
                  <a:gd name="T67" fmla="*/ 2 h 151"/>
                  <a:gd name="T68" fmla="*/ 1 w 292"/>
                  <a:gd name="T69" fmla="*/ 2 h 151"/>
                  <a:gd name="T70" fmla="*/ 1 w 292"/>
                  <a:gd name="T71" fmla="*/ 2 h 151"/>
                  <a:gd name="T72" fmla="*/ 1 w 292"/>
                  <a:gd name="T73" fmla="*/ 2 h 151"/>
                  <a:gd name="T74" fmla="*/ 1 w 292"/>
                  <a:gd name="T75" fmla="*/ 2 h 151"/>
                  <a:gd name="T76" fmla="*/ 1 w 292"/>
                  <a:gd name="T77" fmla="*/ 2 h 151"/>
                  <a:gd name="T78" fmla="*/ 1 w 292"/>
                  <a:gd name="T79" fmla="*/ 2 h 151"/>
                  <a:gd name="T80" fmla="*/ 0 w 292"/>
                  <a:gd name="T81" fmla="*/ 2 h 151"/>
                  <a:gd name="T82" fmla="*/ 0 w 292"/>
                  <a:gd name="T83" fmla="*/ 2 h 151"/>
                  <a:gd name="T84" fmla="*/ 0 w 292"/>
                  <a:gd name="T85" fmla="*/ 2 h 151"/>
                  <a:gd name="T86" fmla="*/ 0 w 292"/>
                  <a:gd name="T87" fmla="*/ 2 h 151"/>
                  <a:gd name="T88" fmla="*/ 1 w 292"/>
                  <a:gd name="T89" fmla="*/ 2 h 15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92" h="151">
                    <a:moveTo>
                      <a:pt x="9" y="18"/>
                    </a:moveTo>
                    <a:lnTo>
                      <a:pt x="18" y="9"/>
                    </a:lnTo>
                    <a:lnTo>
                      <a:pt x="26" y="9"/>
                    </a:lnTo>
                    <a:lnTo>
                      <a:pt x="44" y="9"/>
                    </a:lnTo>
                    <a:lnTo>
                      <a:pt x="53" y="9"/>
                    </a:lnTo>
                    <a:lnTo>
                      <a:pt x="71" y="0"/>
                    </a:lnTo>
                    <a:lnTo>
                      <a:pt x="80" y="0"/>
                    </a:lnTo>
                    <a:lnTo>
                      <a:pt x="97" y="0"/>
                    </a:lnTo>
                    <a:lnTo>
                      <a:pt x="106" y="0"/>
                    </a:lnTo>
                    <a:lnTo>
                      <a:pt x="124" y="0"/>
                    </a:lnTo>
                    <a:lnTo>
                      <a:pt x="133" y="0"/>
                    </a:lnTo>
                    <a:lnTo>
                      <a:pt x="150" y="0"/>
                    </a:lnTo>
                    <a:lnTo>
                      <a:pt x="159" y="0"/>
                    </a:lnTo>
                    <a:lnTo>
                      <a:pt x="177" y="0"/>
                    </a:lnTo>
                    <a:lnTo>
                      <a:pt x="186" y="0"/>
                    </a:lnTo>
                    <a:lnTo>
                      <a:pt x="203" y="9"/>
                    </a:lnTo>
                    <a:lnTo>
                      <a:pt x="212" y="9"/>
                    </a:lnTo>
                    <a:lnTo>
                      <a:pt x="239" y="18"/>
                    </a:lnTo>
                    <a:lnTo>
                      <a:pt x="248" y="27"/>
                    </a:lnTo>
                    <a:lnTo>
                      <a:pt x="265" y="36"/>
                    </a:lnTo>
                    <a:lnTo>
                      <a:pt x="274" y="53"/>
                    </a:lnTo>
                    <a:lnTo>
                      <a:pt x="283" y="62"/>
                    </a:lnTo>
                    <a:lnTo>
                      <a:pt x="283" y="80"/>
                    </a:lnTo>
                    <a:lnTo>
                      <a:pt x="292" y="98"/>
                    </a:lnTo>
                    <a:lnTo>
                      <a:pt x="283" y="115"/>
                    </a:lnTo>
                    <a:lnTo>
                      <a:pt x="283" y="133"/>
                    </a:lnTo>
                    <a:lnTo>
                      <a:pt x="265" y="142"/>
                    </a:lnTo>
                    <a:lnTo>
                      <a:pt x="257" y="151"/>
                    </a:lnTo>
                    <a:lnTo>
                      <a:pt x="239" y="151"/>
                    </a:lnTo>
                    <a:lnTo>
                      <a:pt x="212" y="151"/>
                    </a:lnTo>
                    <a:lnTo>
                      <a:pt x="195" y="142"/>
                    </a:lnTo>
                    <a:lnTo>
                      <a:pt x="168" y="142"/>
                    </a:lnTo>
                    <a:lnTo>
                      <a:pt x="150" y="133"/>
                    </a:lnTo>
                    <a:lnTo>
                      <a:pt x="133" y="124"/>
                    </a:lnTo>
                    <a:lnTo>
                      <a:pt x="115" y="106"/>
                    </a:lnTo>
                    <a:lnTo>
                      <a:pt x="97" y="98"/>
                    </a:lnTo>
                    <a:lnTo>
                      <a:pt x="71" y="89"/>
                    </a:lnTo>
                    <a:lnTo>
                      <a:pt x="53" y="80"/>
                    </a:lnTo>
                    <a:lnTo>
                      <a:pt x="35" y="62"/>
                    </a:lnTo>
                    <a:lnTo>
                      <a:pt x="18" y="53"/>
                    </a:lnTo>
                    <a:lnTo>
                      <a:pt x="0" y="36"/>
                    </a:lnTo>
                    <a:lnTo>
                      <a:pt x="0" y="27"/>
                    </a:lnTo>
                    <a:lnTo>
                      <a:pt x="0" y="18"/>
                    </a:lnTo>
                    <a:lnTo>
                      <a:pt x="9" y="18"/>
                    </a:lnTo>
                    <a:close/>
                  </a:path>
                </a:pathLst>
              </a:custGeom>
              <a:solidFill>
                <a:srgbClr val="CC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8" name="Freeform 49"/>
              <p:cNvSpPr>
                <a:spLocks/>
              </p:cNvSpPr>
              <p:nvPr/>
            </p:nvSpPr>
            <p:spPr bwMode="auto">
              <a:xfrm>
                <a:off x="2282" y="1620"/>
                <a:ext cx="155" cy="20"/>
              </a:xfrm>
              <a:custGeom>
                <a:avLst/>
                <a:gdLst>
                  <a:gd name="T0" fmla="*/ 1 w 221"/>
                  <a:gd name="T1" fmla="*/ 1 h 27"/>
                  <a:gd name="T2" fmla="*/ 1 w 221"/>
                  <a:gd name="T3" fmla="*/ 1 h 27"/>
                  <a:gd name="T4" fmla="*/ 1 w 221"/>
                  <a:gd name="T5" fmla="*/ 1 h 27"/>
                  <a:gd name="T6" fmla="*/ 1 w 221"/>
                  <a:gd name="T7" fmla="*/ 1 h 27"/>
                  <a:gd name="T8" fmla="*/ 1 w 221"/>
                  <a:gd name="T9" fmla="*/ 1 h 27"/>
                  <a:gd name="T10" fmla="*/ 1 w 221"/>
                  <a:gd name="T11" fmla="*/ 0 h 27"/>
                  <a:gd name="T12" fmla="*/ 1 w 221"/>
                  <a:gd name="T13" fmla="*/ 0 h 27"/>
                  <a:gd name="T14" fmla="*/ 1 w 221"/>
                  <a:gd name="T15" fmla="*/ 0 h 27"/>
                  <a:gd name="T16" fmla="*/ 1 w 221"/>
                  <a:gd name="T17" fmla="*/ 0 h 27"/>
                  <a:gd name="T18" fmla="*/ 1 w 221"/>
                  <a:gd name="T19" fmla="*/ 0 h 27"/>
                  <a:gd name="T20" fmla="*/ 1 w 221"/>
                  <a:gd name="T21" fmla="*/ 0 h 27"/>
                  <a:gd name="T22" fmla="*/ 1 w 221"/>
                  <a:gd name="T23" fmla="*/ 1 h 27"/>
                  <a:gd name="T24" fmla="*/ 1 w 221"/>
                  <a:gd name="T25" fmla="*/ 1 h 27"/>
                  <a:gd name="T26" fmla="*/ 1 w 221"/>
                  <a:gd name="T27" fmla="*/ 1 h 27"/>
                  <a:gd name="T28" fmla="*/ 1 w 221"/>
                  <a:gd name="T29" fmla="*/ 1 h 27"/>
                  <a:gd name="T30" fmla="*/ 1 w 221"/>
                  <a:gd name="T31" fmla="*/ 1 h 27"/>
                  <a:gd name="T32" fmla="*/ 1 w 221"/>
                  <a:gd name="T33" fmla="*/ 1 h 27"/>
                  <a:gd name="T34" fmla="*/ 0 w 221"/>
                  <a:gd name="T35" fmla="*/ 1 h 27"/>
                  <a:gd name="T36" fmla="*/ 1 w 221"/>
                  <a:gd name="T37" fmla="*/ 1 h 27"/>
                  <a:gd name="T38" fmla="*/ 1 w 221"/>
                  <a:gd name="T39" fmla="*/ 1 h 27"/>
                  <a:gd name="T40" fmla="*/ 1 w 221"/>
                  <a:gd name="T41" fmla="*/ 1 h 27"/>
                  <a:gd name="T42" fmla="*/ 1 w 221"/>
                  <a:gd name="T43" fmla="*/ 1 h 27"/>
                  <a:gd name="T44" fmla="*/ 1 w 221"/>
                  <a:gd name="T45" fmla="*/ 1 h 27"/>
                  <a:gd name="T46" fmla="*/ 1 w 221"/>
                  <a:gd name="T47" fmla="*/ 1 h 27"/>
                  <a:gd name="T48" fmla="*/ 1 w 221"/>
                  <a:gd name="T49" fmla="*/ 1 h 27"/>
                  <a:gd name="T50" fmla="*/ 1 w 221"/>
                  <a:gd name="T51" fmla="*/ 1 h 27"/>
                  <a:gd name="T52" fmla="*/ 1 w 221"/>
                  <a:gd name="T53" fmla="*/ 1 h 27"/>
                  <a:gd name="T54" fmla="*/ 1 w 221"/>
                  <a:gd name="T55" fmla="*/ 1 h 27"/>
                  <a:gd name="T56" fmla="*/ 1 w 221"/>
                  <a:gd name="T57" fmla="*/ 1 h 27"/>
                  <a:gd name="T58" fmla="*/ 1 w 221"/>
                  <a:gd name="T59" fmla="*/ 1 h 27"/>
                  <a:gd name="T60" fmla="*/ 1 w 221"/>
                  <a:gd name="T61" fmla="*/ 1 h 27"/>
                  <a:gd name="T62" fmla="*/ 1 w 221"/>
                  <a:gd name="T63" fmla="*/ 1 h 27"/>
                  <a:gd name="T64" fmla="*/ 1 w 221"/>
                  <a:gd name="T65" fmla="*/ 1 h 27"/>
                  <a:gd name="T66" fmla="*/ 1 w 221"/>
                  <a:gd name="T67" fmla="*/ 1 h 27"/>
                  <a:gd name="T68" fmla="*/ 1 w 221"/>
                  <a:gd name="T69" fmla="*/ 1 h 27"/>
                  <a:gd name="T70" fmla="*/ 1 w 221"/>
                  <a:gd name="T71" fmla="*/ 1 h 27"/>
                  <a:gd name="T72" fmla="*/ 1 w 221"/>
                  <a:gd name="T73" fmla="*/ 1 h 2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21" h="27">
                    <a:moveTo>
                      <a:pt x="221" y="9"/>
                    </a:moveTo>
                    <a:lnTo>
                      <a:pt x="221" y="9"/>
                    </a:lnTo>
                    <a:lnTo>
                      <a:pt x="203" y="9"/>
                    </a:lnTo>
                    <a:lnTo>
                      <a:pt x="186" y="9"/>
                    </a:lnTo>
                    <a:lnTo>
                      <a:pt x="177" y="9"/>
                    </a:lnTo>
                    <a:lnTo>
                      <a:pt x="159" y="0"/>
                    </a:lnTo>
                    <a:lnTo>
                      <a:pt x="150" y="0"/>
                    </a:lnTo>
                    <a:lnTo>
                      <a:pt x="133" y="0"/>
                    </a:lnTo>
                    <a:lnTo>
                      <a:pt x="124" y="0"/>
                    </a:lnTo>
                    <a:lnTo>
                      <a:pt x="106" y="0"/>
                    </a:lnTo>
                    <a:lnTo>
                      <a:pt x="97" y="0"/>
                    </a:lnTo>
                    <a:lnTo>
                      <a:pt x="80" y="9"/>
                    </a:lnTo>
                    <a:lnTo>
                      <a:pt x="71" y="9"/>
                    </a:lnTo>
                    <a:lnTo>
                      <a:pt x="53" y="9"/>
                    </a:lnTo>
                    <a:lnTo>
                      <a:pt x="44" y="9"/>
                    </a:lnTo>
                    <a:lnTo>
                      <a:pt x="26" y="9"/>
                    </a:lnTo>
                    <a:lnTo>
                      <a:pt x="18" y="18"/>
                    </a:lnTo>
                    <a:lnTo>
                      <a:pt x="0" y="18"/>
                    </a:lnTo>
                    <a:lnTo>
                      <a:pt x="9" y="27"/>
                    </a:lnTo>
                    <a:lnTo>
                      <a:pt x="18" y="27"/>
                    </a:lnTo>
                    <a:lnTo>
                      <a:pt x="35" y="27"/>
                    </a:lnTo>
                    <a:lnTo>
                      <a:pt x="44" y="27"/>
                    </a:lnTo>
                    <a:lnTo>
                      <a:pt x="62" y="18"/>
                    </a:lnTo>
                    <a:lnTo>
                      <a:pt x="71" y="18"/>
                    </a:lnTo>
                    <a:lnTo>
                      <a:pt x="80" y="18"/>
                    </a:lnTo>
                    <a:lnTo>
                      <a:pt x="97" y="18"/>
                    </a:lnTo>
                    <a:lnTo>
                      <a:pt x="106" y="18"/>
                    </a:lnTo>
                    <a:lnTo>
                      <a:pt x="124" y="18"/>
                    </a:lnTo>
                    <a:lnTo>
                      <a:pt x="133" y="18"/>
                    </a:lnTo>
                    <a:lnTo>
                      <a:pt x="150" y="18"/>
                    </a:lnTo>
                    <a:lnTo>
                      <a:pt x="159" y="18"/>
                    </a:lnTo>
                    <a:lnTo>
                      <a:pt x="177" y="18"/>
                    </a:lnTo>
                    <a:lnTo>
                      <a:pt x="186" y="18"/>
                    </a:lnTo>
                    <a:lnTo>
                      <a:pt x="203" y="18"/>
                    </a:lnTo>
                    <a:lnTo>
                      <a:pt x="212" y="27"/>
                    </a:lnTo>
                    <a:lnTo>
                      <a:pt x="221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9" name="Freeform 50"/>
              <p:cNvSpPr>
                <a:spLocks/>
              </p:cNvSpPr>
              <p:nvPr/>
            </p:nvSpPr>
            <p:spPr bwMode="auto">
              <a:xfrm>
                <a:off x="2431" y="1626"/>
                <a:ext cx="56" cy="87"/>
              </a:xfrm>
              <a:custGeom>
                <a:avLst/>
                <a:gdLst>
                  <a:gd name="T0" fmla="*/ 1 w 80"/>
                  <a:gd name="T1" fmla="*/ 2 h 115"/>
                  <a:gd name="T2" fmla="*/ 1 w 80"/>
                  <a:gd name="T3" fmla="*/ 2 h 115"/>
                  <a:gd name="T4" fmla="*/ 1 w 80"/>
                  <a:gd name="T5" fmla="*/ 2 h 115"/>
                  <a:gd name="T6" fmla="*/ 1 w 80"/>
                  <a:gd name="T7" fmla="*/ 2 h 115"/>
                  <a:gd name="T8" fmla="*/ 1 w 80"/>
                  <a:gd name="T9" fmla="*/ 2 h 115"/>
                  <a:gd name="T10" fmla="*/ 1 w 80"/>
                  <a:gd name="T11" fmla="*/ 2 h 115"/>
                  <a:gd name="T12" fmla="*/ 1 w 80"/>
                  <a:gd name="T13" fmla="*/ 2 h 115"/>
                  <a:gd name="T14" fmla="*/ 1 w 80"/>
                  <a:gd name="T15" fmla="*/ 2 h 115"/>
                  <a:gd name="T16" fmla="*/ 1 w 80"/>
                  <a:gd name="T17" fmla="*/ 2 h 115"/>
                  <a:gd name="T18" fmla="*/ 1 w 80"/>
                  <a:gd name="T19" fmla="*/ 0 h 115"/>
                  <a:gd name="T20" fmla="*/ 0 w 80"/>
                  <a:gd name="T21" fmla="*/ 2 h 115"/>
                  <a:gd name="T22" fmla="*/ 1 w 80"/>
                  <a:gd name="T23" fmla="*/ 2 h 115"/>
                  <a:gd name="T24" fmla="*/ 1 w 80"/>
                  <a:gd name="T25" fmla="*/ 2 h 115"/>
                  <a:gd name="T26" fmla="*/ 1 w 80"/>
                  <a:gd name="T27" fmla="*/ 2 h 115"/>
                  <a:gd name="T28" fmla="*/ 1 w 80"/>
                  <a:gd name="T29" fmla="*/ 2 h 115"/>
                  <a:gd name="T30" fmla="*/ 1 w 80"/>
                  <a:gd name="T31" fmla="*/ 2 h 115"/>
                  <a:gd name="T32" fmla="*/ 1 w 80"/>
                  <a:gd name="T33" fmla="*/ 2 h 115"/>
                  <a:gd name="T34" fmla="*/ 1 w 80"/>
                  <a:gd name="T35" fmla="*/ 2 h 115"/>
                  <a:gd name="T36" fmla="*/ 1 w 80"/>
                  <a:gd name="T37" fmla="*/ 2 h 115"/>
                  <a:gd name="T38" fmla="*/ 1 w 80"/>
                  <a:gd name="T39" fmla="*/ 2 h 115"/>
                  <a:gd name="T40" fmla="*/ 1 w 80"/>
                  <a:gd name="T41" fmla="*/ 2 h 1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0" h="115">
                    <a:moveTo>
                      <a:pt x="80" y="115"/>
                    </a:moveTo>
                    <a:lnTo>
                      <a:pt x="80" y="115"/>
                    </a:lnTo>
                    <a:lnTo>
                      <a:pt x="80" y="98"/>
                    </a:lnTo>
                    <a:lnTo>
                      <a:pt x="80" y="80"/>
                    </a:lnTo>
                    <a:lnTo>
                      <a:pt x="71" y="62"/>
                    </a:lnTo>
                    <a:lnTo>
                      <a:pt x="62" y="44"/>
                    </a:lnTo>
                    <a:lnTo>
                      <a:pt x="53" y="36"/>
                    </a:lnTo>
                    <a:lnTo>
                      <a:pt x="45" y="18"/>
                    </a:lnTo>
                    <a:lnTo>
                      <a:pt x="27" y="9"/>
                    </a:lnTo>
                    <a:lnTo>
                      <a:pt x="9" y="0"/>
                    </a:lnTo>
                    <a:lnTo>
                      <a:pt x="0" y="18"/>
                    </a:lnTo>
                    <a:lnTo>
                      <a:pt x="18" y="18"/>
                    </a:lnTo>
                    <a:lnTo>
                      <a:pt x="36" y="27"/>
                    </a:lnTo>
                    <a:lnTo>
                      <a:pt x="45" y="44"/>
                    </a:lnTo>
                    <a:lnTo>
                      <a:pt x="53" y="53"/>
                    </a:lnTo>
                    <a:lnTo>
                      <a:pt x="62" y="71"/>
                    </a:lnTo>
                    <a:lnTo>
                      <a:pt x="62" y="80"/>
                    </a:lnTo>
                    <a:lnTo>
                      <a:pt x="71" y="98"/>
                    </a:lnTo>
                    <a:lnTo>
                      <a:pt x="71" y="115"/>
                    </a:lnTo>
                    <a:lnTo>
                      <a:pt x="80" y="1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0" name="Freeform 51"/>
              <p:cNvSpPr>
                <a:spLocks/>
              </p:cNvSpPr>
              <p:nvPr/>
            </p:nvSpPr>
            <p:spPr bwMode="auto">
              <a:xfrm>
                <a:off x="2387" y="1713"/>
                <a:ext cx="100" cy="34"/>
              </a:xfrm>
              <a:custGeom>
                <a:avLst/>
                <a:gdLst>
                  <a:gd name="T0" fmla="*/ 0 w 142"/>
                  <a:gd name="T1" fmla="*/ 2 h 45"/>
                  <a:gd name="T2" fmla="*/ 0 w 142"/>
                  <a:gd name="T3" fmla="*/ 2 h 45"/>
                  <a:gd name="T4" fmla="*/ 1 w 142"/>
                  <a:gd name="T5" fmla="*/ 2 h 45"/>
                  <a:gd name="T6" fmla="*/ 1 w 142"/>
                  <a:gd name="T7" fmla="*/ 2 h 45"/>
                  <a:gd name="T8" fmla="*/ 1 w 142"/>
                  <a:gd name="T9" fmla="*/ 2 h 45"/>
                  <a:gd name="T10" fmla="*/ 1 w 142"/>
                  <a:gd name="T11" fmla="*/ 2 h 45"/>
                  <a:gd name="T12" fmla="*/ 1 w 142"/>
                  <a:gd name="T13" fmla="*/ 2 h 45"/>
                  <a:gd name="T14" fmla="*/ 1 w 142"/>
                  <a:gd name="T15" fmla="*/ 2 h 45"/>
                  <a:gd name="T16" fmla="*/ 1 w 142"/>
                  <a:gd name="T17" fmla="*/ 2 h 45"/>
                  <a:gd name="T18" fmla="*/ 1 w 142"/>
                  <a:gd name="T19" fmla="*/ 0 h 45"/>
                  <a:gd name="T20" fmla="*/ 1 w 142"/>
                  <a:gd name="T21" fmla="*/ 0 h 45"/>
                  <a:gd name="T22" fmla="*/ 1 w 142"/>
                  <a:gd name="T23" fmla="*/ 2 h 45"/>
                  <a:gd name="T24" fmla="*/ 1 w 142"/>
                  <a:gd name="T25" fmla="*/ 2 h 45"/>
                  <a:gd name="T26" fmla="*/ 1 w 142"/>
                  <a:gd name="T27" fmla="*/ 2 h 45"/>
                  <a:gd name="T28" fmla="*/ 1 w 142"/>
                  <a:gd name="T29" fmla="*/ 2 h 45"/>
                  <a:gd name="T30" fmla="*/ 1 w 142"/>
                  <a:gd name="T31" fmla="*/ 2 h 45"/>
                  <a:gd name="T32" fmla="*/ 1 w 142"/>
                  <a:gd name="T33" fmla="*/ 2 h 45"/>
                  <a:gd name="T34" fmla="*/ 1 w 142"/>
                  <a:gd name="T35" fmla="*/ 2 h 45"/>
                  <a:gd name="T36" fmla="*/ 1 w 142"/>
                  <a:gd name="T37" fmla="*/ 2 h 45"/>
                  <a:gd name="T38" fmla="*/ 1 w 142"/>
                  <a:gd name="T39" fmla="*/ 2 h 45"/>
                  <a:gd name="T40" fmla="*/ 0 w 142"/>
                  <a:gd name="T41" fmla="*/ 2 h 4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42" h="45">
                    <a:moveTo>
                      <a:pt x="0" y="18"/>
                    </a:moveTo>
                    <a:lnTo>
                      <a:pt x="0" y="18"/>
                    </a:lnTo>
                    <a:lnTo>
                      <a:pt x="18" y="27"/>
                    </a:lnTo>
                    <a:lnTo>
                      <a:pt x="45" y="36"/>
                    </a:lnTo>
                    <a:lnTo>
                      <a:pt x="62" y="36"/>
                    </a:lnTo>
                    <a:lnTo>
                      <a:pt x="89" y="45"/>
                    </a:lnTo>
                    <a:lnTo>
                      <a:pt x="107" y="36"/>
                    </a:lnTo>
                    <a:lnTo>
                      <a:pt x="124" y="27"/>
                    </a:lnTo>
                    <a:lnTo>
                      <a:pt x="133" y="18"/>
                    </a:lnTo>
                    <a:lnTo>
                      <a:pt x="142" y="0"/>
                    </a:lnTo>
                    <a:lnTo>
                      <a:pt x="133" y="0"/>
                    </a:lnTo>
                    <a:lnTo>
                      <a:pt x="124" y="9"/>
                    </a:lnTo>
                    <a:lnTo>
                      <a:pt x="115" y="18"/>
                    </a:lnTo>
                    <a:lnTo>
                      <a:pt x="98" y="27"/>
                    </a:lnTo>
                    <a:lnTo>
                      <a:pt x="89" y="27"/>
                    </a:lnTo>
                    <a:lnTo>
                      <a:pt x="62" y="27"/>
                    </a:lnTo>
                    <a:lnTo>
                      <a:pt x="45" y="27"/>
                    </a:lnTo>
                    <a:lnTo>
                      <a:pt x="27" y="18"/>
                    </a:lnTo>
                    <a:lnTo>
                      <a:pt x="9" y="9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1" name="Freeform 52"/>
              <p:cNvSpPr>
                <a:spLocks/>
              </p:cNvSpPr>
              <p:nvPr/>
            </p:nvSpPr>
            <p:spPr bwMode="auto">
              <a:xfrm>
                <a:off x="2276" y="1647"/>
                <a:ext cx="118" cy="79"/>
              </a:xfrm>
              <a:custGeom>
                <a:avLst/>
                <a:gdLst>
                  <a:gd name="T0" fmla="*/ 0 w 168"/>
                  <a:gd name="T1" fmla="*/ 1 h 106"/>
                  <a:gd name="T2" fmla="*/ 0 w 168"/>
                  <a:gd name="T3" fmla="*/ 1 h 106"/>
                  <a:gd name="T4" fmla="*/ 1 w 168"/>
                  <a:gd name="T5" fmla="*/ 1 h 106"/>
                  <a:gd name="T6" fmla="*/ 1 w 168"/>
                  <a:gd name="T7" fmla="*/ 1 h 106"/>
                  <a:gd name="T8" fmla="*/ 1 w 168"/>
                  <a:gd name="T9" fmla="*/ 1 h 106"/>
                  <a:gd name="T10" fmla="*/ 1 w 168"/>
                  <a:gd name="T11" fmla="*/ 1 h 106"/>
                  <a:gd name="T12" fmla="*/ 1 w 168"/>
                  <a:gd name="T13" fmla="*/ 1 h 106"/>
                  <a:gd name="T14" fmla="*/ 1 w 168"/>
                  <a:gd name="T15" fmla="*/ 1 h 106"/>
                  <a:gd name="T16" fmla="*/ 1 w 168"/>
                  <a:gd name="T17" fmla="*/ 1 h 106"/>
                  <a:gd name="T18" fmla="*/ 1 w 168"/>
                  <a:gd name="T19" fmla="*/ 1 h 106"/>
                  <a:gd name="T20" fmla="*/ 1 w 168"/>
                  <a:gd name="T21" fmla="*/ 1 h 106"/>
                  <a:gd name="T22" fmla="*/ 1 w 168"/>
                  <a:gd name="T23" fmla="*/ 1 h 106"/>
                  <a:gd name="T24" fmla="*/ 1 w 168"/>
                  <a:gd name="T25" fmla="*/ 1 h 106"/>
                  <a:gd name="T26" fmla="*/ 1 w 168"/>
                  <a:gd name="T27" fmla="*/ 1 h 106"/>
                  <a:gd name="T28" fmla="*/ 1 w 168"/>
                  <a:gd name="T29" fmla="*/ 1 h 106"/>
                  <a:gd name="T30" fmla="*/ 1 w 168"/>
                  <a:gd name="T31" fmla="*/ 1 h 106"/>
                  <a:gd name="T32" fmla="*/ 1 w 168"/>
                  <a:gd name="T33" fmla="*/ 1 h 106"/>
                  <a:gd name="T34" fmla="*/ 1 w 168"/>
                  <a:gd name="T35" fmla="*/ 1 h 106"/>
                  <a:gd name="T36" fmla="*/ 1 w 168"/>
                  <a:gd name="T37" fmla="*/ 0 h 106"/>
                  <a:gd name="T38" fmla="*/ 1 w 168"/>
                  <a:gd name="T39" fmla="*/ 1 h 106"/>
                  <a:gd name="T40" fmla="*/ 0 w 168"/>
                  <a:gd name="T41" fmla="*/ 1 h 10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8" h="106">
                    <a:moveTo>
                      <a:pt x="0" y="9"/>
                    </a:moveTo>
                    <a:lnTo>
                      <a:pt x="0" y="17"/>
                    </a:lnTo>
                    <a:lnTo>
                      <a:pt x="18" y="26"/>
                    </a:lnTo>
                    <a:lnTo>
                      <a:pt x="44" y="44"/>
                    </a:lnTo>
                    <a:lnTo>
                      <a:pt x="62" y="53"/>
                    </a:lnTo>
                    <a:lnTo>
                      <a:pt x="80" y="71"/>
                    </a:lnTo>
                    <a:lnTo>
                      <a:pt x="97" y="79"/>
                    </a:lnTo>
                    <a:lnTo>
                      <a:pt x="115" y="88"/>
                    </a:lnTo>
                    <a:lnTo>
                      <a:pt x="142" y="97"/>
                    </a:lnTo>
                    <a:lnTo>
                      <a:pt x="159" y="106"/>
                    </a:lnTo>
                    <a:lnTo>
                      <a:pt x="168" y="97"/>
                    </a:lnTo>
                    <a:lnTo>
                      <a:pt x="142" y="88"/>
                    </a:lnTo>
                    <a:lnTo>
                      <a:pt x="124" y="79"/>
                    </a:lnTo>
                    <a:lnTo>
                      <a:pt x="106" y="62"/>
                    </a:lnTo>
                    <a:lnTo>
                      <a:pt x="89" y="53"/>
                    </a:lnTo>
                    <a:lnTo>
                      <a:pt x="62" y="44"/>
                    </a:lnTo>
                    <a:lnTo>
                      <a:pt x="44" y="35"/>
                    </a:lnTo>
                    <a:lnTo>
                      <a:pt x="27" y="17"/>
                    </a:lnTo>
                    <a:lnTo>
                      <a:pt x="9" y="0"/>
                    </a:lnTo>
                    <a:lnTo>
                      <a:pt x="9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2" name="Freeform 53"/>
              <p:cNvSpPr>
                <a:spLocks/>
              </p:cNvSpPr>
              <p:nvPr/>
            </p:nvSpPr>
            <p:spPr bwMode="auto">
              <a:xfrm>
                <a:off x="2276" y="1633"/>
                <a:ext cx="12" cy="20"/>
              </a:xfrm>
              <a:custGeom>
                <a:avLst/>
                <a:gdLst>
                  <a:gd name="T0" fmla="*/ 1 w 18"/>
                  <a:gd name="T1" fmla="*/ 0 h 27"/>
                  <a:gd name="T2" fmla="*/ 1 w 18"/>
                  <a:gd name="T3" fmla="*/ 0 h 27"/>
                  <a:gd name="T4" fmla="*/ 1 w 18"/>
                  <a:gd name="T5" fmla="*/ 1 h 27"/>
                  <a:gd name="T6" fmla="*/ 0 w 18"/>
                  <a:gd name="T7" fmla="*/ 1 h 27"/>
                  <a:gd name="T8" fmla="*/ 0 w 18"/>
                  <a:gd name="T9" fmla="*/ 1 h 27"/>
                  <a:gd name="T10" fmla="*/ 0 w 18"/>
                  <a:gd name="T11" fmla="*/ 1 h 27"/>
                  <a:gd name="T12" fmla="*/ 1 w 18"/>
                  <a:gd name="T13" fmla="*/ 1 h 27"/>
                  <a:gd name="T14" fmla="*/ 1 w 18"/>
                  <a:gd name="T15" fmla="*/ 1 h 27"/>
                  <a:gd name="T16" fmla="*/ 1 w 18"/>
                  <a:gd name="T17" fmla="*/ 1 h 27"/>
                  <a:gd name="T18" fmla="*/ 1 w 18"/>
                  <a:gd name="T19" fmla="*/ 1 h 27"/>
                  <a:gd name="T20" fmla="*/ 1 w 18"/>
                  <a:gd name="T21" fmla="*/ 1 h 27"/>
                  <a:gd name="T22" fmla="*/ 1 w 18"/>
                  <a:gd name="T23" fmla="*/ 1 h 27"/>
                  <a:gd name="T24" fmla="*/ 1 w 18"/>
                  <a:gd name="T25" fmla="*/ 0 h 2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8" h="27">
                    <a:moveTo>
                      <a:pt x="9" y="0"/>
                    </a:moveTo>
                    <a:lnTo>
                      <a:pt x="9" y="0"/>
                    </a:lnTo>
                    <a:lnTo>
                      <a:pt x="9" y="9"/>
                    </a:lnTo>
                    <a:lnTo>
                      <a:pt x="0" y="18"/>
                    </a:lnTo>
                    <a:lnTo>
                      <a:pt x="0" y="27"/>
                    </a:lnTo>
                    <a:lnTo>
                      <a:pt x="9" y="27"/>
                    </a:lnTo>
                    <a:lnTo>
                      <a:pt x="18" y="18"/>
                    </a:lnTo>
                    <a:lnTo>
                      <a:pt x="18" y="9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3" name="Text Box 54"/>
              <p:cNvSpPr txBox="1">
                <a:spLocks noChangeArrowheads="1"/>
              </p:cNvSpPr>
              <p:nvPr/>
            </p:nvSpPr>
            <p:spPr bwMode="auto">
              <a:xfrm>
                <a:off x="1680" y="2160"/>
                <a:ext cx="672" cy="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900" b="1" dirty="0" smtClean="0">
                    <a:solidFill>
                      <a:prstClr val="black"/>
                    </a:solidFill>
                  </a:rPr>
                  <a:t>SEED</a:t>
                </a:r>
                <a:endParaRPr lang="en-US" altLang="en-US" sz="900" b="1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54" name="Group 55"/>
              <p:cNvGrpSpPr>
                <a:grpSpLocks/>
              </p:cNvGrpSpPr>
              <p:nvPr/>
            </p:nvGrpSpPr>
            <p:grpSpPr bwMode="auto">
              <a:xfrm rot="-1179286">
                <a:off x="2196" y="1668"/>
                <a:ext cx="101" cy="181"/>
                <a:chOff x="2784" y="2448"/>
                <a:chExt cx="144" cy="240"/>
              </a:xfrm>
            </p:grpSpPr>
            <p:sp>
              <p:nvSpPr>
                <p:cNvPr id="356" name="AutoShape 56"/>
                <p:cNvSpPr>
                  <a:spLocks noChangeArrowheads="1"/>
                </p:cNvSpPr>
                <p:nvPr/>
              </p:nvSpPr>
              <p:spPr bwMode="auto">
                <a:xfrm>
                  <a:off x="2784" y="2448"/>
                  <a:ext cx="144" cy="240"/>
                </a:xfrm>
                <a:prstGeom prst="foldedCorner">
                  <a:avLst>
                    <a:gd name="adj" fmla="val 31944"/>
                  </a:avLst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7" name="Line 57"/>
                <p:cNvSpPr>
                  <a:spLocks noChangeShapeType="1"/>
                </p:cNvSpPr>
                <p:nvPr/>
              </p:nvSpPr>
              <p:spPr bwMode="auto">
                <a:xfrm>
                  <a:off x="2880" y="2508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8" name="Line 58"/>
                <p:cNvSpPr>
                  <a:spLocks noChangeShapeType="1"/>
                </p:cNvSpPr>
                <p:nvPr/>
              </p:nvSpPr>
              <p:spPr bwMode="auto">
                <a:xfrm>
                  <a:off x="2856" y="2508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9" name="Line 59"/>
                <p:cNvSpPr>
                  <a:spLocks noChangeShapeType="1"/>
                </p:cNvSpPr>
                <p:nvPr/>
              </p:nvSpPr>
              <p:spPr bwMode="auto">
                <a:xfrm>
                  <a:off x="2816" y="2508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355" name="Freeform 60"/>
              <p:cNvSpPr>
                <a:spLocks/>
              </p:cNvSpPr>
              <p:nvPr/>
            </p:nvSpPr>
            <p:spPr bwMode="auto">
              <a:xfrm>
                <a:off x="1732" y="1656"/>
                <a:ext cx="541" cy="66"/>
              </a:xfrm>
              <a:custGeom>
                <a:avLst/>
                <a:gdLst>
                  <a:gd name="T0" fmla="*/ 4 w 770"/>
                  <a:gd name="T1" fmla="*/ 2 h 88"/>
                  <a:gd name="T2" fmla="*/ 3 w 770"/>
                  <a:gd name="T3" fmla="*/ 2 h 88"/>
                  <a:gd name="T4" fmla="*/ 3 w 770"/>
                  <a:gd name="T5" fmla="*/ 2 h 88"/>
                  <a:gd name="T6" fmla="*/ 3 w 770"/>
                  <a:gd name="T7" fmla="*/ 2 h 88"/>
                  <a:gd name="T8" fmla="*/ 2 w 770"/>
                  <a:gd name="T9" fmla="*/ 2 h 88"/>
                  <a:gd name="T10" fmla="*/ 2 w 770"/>
                  <a:gd name="T11" fmla="*/ 2 h 88"/>
                  <a:gd name="T12" fmla="*/ 1 w 770"/>
                  <a:gd name="T13" fmla="*/ 2 h 88"/>
                  <a:gd name="T14" fmla="*/ 1 w 770"/>
                  <a:gd name="T15" fmla="*/ 2 h 88"/>
                  <a:gd name="T16" fmla="*/ 1 w 770"/>
                  <a:gd name="T17" fmla="*/ 2 h 88"/>
                  <a:gd name="T18" fmla="*/ 1 w 770"/>
                  <a:gd name="T19" fmla="*/ 2 h 88"/>
                  <a:gd name="T20" fmla="*/ 1 w 770"/>
                  <a:gd name="T21" fmla="*/ 2 h 88"/>
                  <a:gd name="T22" fmla="*/ 1 w 770"/>
                  <a:gd name="T23" fmla="*/ 2 h 88"/>
                  <a:gd name="T24" fmla="*/ 1 w 770"/>
                  <a:gd name="T25" fmla="*/ 2 h 88"/>
                  <a:gd name="T26" fmla="*/ 1 w 770"/>
                  <a:gd name="T27" fmla="*/ 2 h 88"/>
                  <a:gd name="T28" fmla="*/ 1 w 770"/>
                  <a:gd name="T29" fmla="*/ 2 h 88"/>
                  <a:gd name="T30" fmla="*/ 1 w 770"/>
                  <a:gd name="T31" fmla="*/ 2 h 88"/>
                  <a:gd name="T32" fmla="*/ 0 w 770"/>
                  <a:gd name="T33" fmla="*/ 2 h 88"/>
                  <a:gd name="T34" fmla="*/ 1 w 770"/>
                  <a:gd name="T35" fmla="*/ 2 h 88"/>
                  <a:gd name="T36" fmla="*/ 1 w 770"/>
                  <a:gd name="T37" fmla="*/ 2 h 88"/>
                  <a:gd name="T38" fmla="*/ 1 w 770"/>
                  <a:gd name="T39" fmla="*/ 2 h 88"/>
                  <a:gd name="T40" fmla="*/ 1 w 770"/>
                  <a:gd name="T41" fmla="*/ 2 h 88"/>
                  <a:gd name="T42" fmla="*/ 1 w 770"/>
                  <a:gd name="T43" fmla="*/ 2 h 88"/>
                  <a:gd name="T44" fmla="*/ 1 w 770"/>
                  <a:gd name="T45" fmla="*/ 2 h 88"/>
                  <a:gd name="T46" fmla="*/ 1 w 770"/>
                  <a:gd name="T47" fmla="*/ 2 h 88"/>
                  <a:gd name="T48" fmla="*/ 1 w 770"/>
                  <a:gd name="T49" fmla="*/ 2 h 88"/>
                  <a:gd name="T50" fmla="*/ 1 w 770"/>
                  <a:gd name="T51" fmla="*/ 2 h 88"/>
                  <a:gd name="T52" fmla="*/ 2 w 770"/>
                  <a:gd name="T53" fmla="*/ 2 h 88"/>
                  <a:gd name="T54" fmla="*/ 2 w 770"/>
                  <a:gd name="T55" fmla="*/ 2 h 88"/>
                  <a:gd name="T56" fmla="*/ 3 w 770"/>
                  <a:gd name="T57" fmla="*/ 2 h 88"/>
                  <a:gd name="T58" fmla="*/ 3 w 770"/>
                  <a:gd name="T59" fmla="*/ 2 h 88"/>
                  <a:gd name="T60" fmla="*/ 3 w 770"/>
                  <a:gd name="T61" fmla="*/ 2 h 88"/>
                  <a:gd name="T62" fmla="*/ 4 w 770"/>
                  <a:gd name="T63" fmla="*/ 2 h 88"/>
                  <a:gd name="T64" fmla="*/ 4 w 770"/>
                  <a:gd name="T65" fmla="*/ 2 h 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70" h="88">
                    <a:moveTo>
                      <a:pt x="761" y="0"/>
                    </a:moveTo>
                    <a:lnTo>
                      <a:pt x="726" y="17"/>
                    </a:lnTo>
                    <a:lnTo>
                      <a:pt x="690" y="26"/>
                    </a:lnTo>
                    <a:lnTo>
                      <a:pt x="655" y="35"/>
                    </a:lnTo>
                    <a:lnTo>
                      <a:pt x="619" y="44"/>
                    </a:lnTo>
                    <a:lnTo>
                      <a:pt x="584" y="53"/>
                    </a:lnTo>
                    <a:lnTo>
                      <a:pt x="549" y="62"/>
                    </a:lnTo>
                    <a:lnTo>
                      <a:pt x="522" y="71"/>
                    </a:lnTo>
                    <a:lnTo>
                      <a:pt x="487" y="71"/>
                    </a:lnTo>
                    <a:lnTo>
                      <a:pt x="451" y="71"/>
                    </a:lnTo>
                    <a:lnTo>
                      <a:pt x="416" y="79"/>
                    </a:lnTo>
                    <a:lnTo>
                      <a:pt x="389" y="79"/>
                    </a:lnTo>
                    <a:lnTo>
                      <a:pt x="354" y="79"/>
                    </a:lnTo>
                    <a:lnTo>
                      <a:pt x="327" y="79"/>
                    </a:lnTo>
                    <a:lnTo>
                      <a:pt x="292" y="79"/>
                    </a:lnTo>
                    <a:lnTo>
                      <a:pt x="265" y="71"/>
                    </a:lnTo>
                    <a:lnTo>
                      <a:pt x="239" y="71"/>
                    </a:lnTo>
                    <a:lnTo>
                      <a:pt x="212" y="71"/>
                    </a:lnTo>
                    <a:lnTo>
                      <a:pt x="195" y="62"/>
                    </a:lnTo>
                    <a:lnTo>
                      <a:pt x="168" y="62"/>
                    </a:lnTo>
                    <a:lnTo>
                      <a:pt x="142" y="62"/>
                    </a:lnTo>
                    <a:lnTo>
                      <a:pt x="124" y="53"/>
                    </a:lnTo>
                    <a:lnTo>
                      <a:pt x="106" y="53"/>
                    </a:lnTo>
                    <a:lnTo>
                      <a:pt x="88" y="44"/>
                    </a:lnTo>
                    <a:lnTo>
                      <a:pt x="71" y="44"/>
                    </a:lnTo>
                    <a:lnTo>
                      <a:pt x="53" y="35"/>
                    </a:lnTo>
                    <a:lnTo>
                      <a:pt x="44" y="35"/>
                    </a:lnTo>
                    <a:lnTo>
                      <a:pt x="35" y="35"/>
                    </a:lnTo>
                    <a:lnTo>
                      <a:pt x="26" y="26"/>
                    </a:lnTo>
                    <a:lnTo>
                      <a:pt x="18" y="26"/>
                    </a:lnTo>
                    <a:lnTo>
                      <a:pt x="9" y="26"/>
                    </a:lnTo>
                    <a:lnTo>
                      <a:pt x="0" y="35"/>
                    </a:lnTo>
                    <a:lnTo>
                      <a:pt x="9" y="35"/>
                    </a:lnTo>
                    <a:lnTo>
                      <a:pt x="9" y="44"/>
                    </a:lnTo>
                    <a:lnTo>
                      <a:pt x="18" y="44"/>
                    </a:lnTo>
                    <a:lnTo>
                      <a:pt x="26" y="44"/>
                    </a:lnTo>
                    <a:lnTo>
                      <a:pt x="44" y="53"/>
                    </a:lnTo>
                    <a:lnTo>
                      <a:pt x="53" y="53"/>
                    </a:lnTo>
                    <a:lnTo>
                      <a:pt x="71" y="53"/>
                    </a:lnTo>
                    <a:lnTo>
                      <a:pt x="88" y="62"/>
                    </a:lnTo>
                    <a:lnTo>
                      <a:pt x="106" y="62"/>
                    </a:lnTo>
                    <a:lnTo>
                      <a:pt x="124" y="71"/>
                    </a:lnTo>
                    <a:lnTo>
                      <a:pt x="142" y="71"/>
                    </a:lnTo>
                    <a:lnTo>
                      <a:pt x="168" y="71"/>
                    </a:lnTo>
                    <a:lnTo>
                      <a:pt x="186" y="79"/>
                    </a:lnTo>
                    <a:lnTo>
                      <a:pt x="212" y="79"/>
                    </a:lnTo>
                    <a:lnTo>
                      <a:pt x="239" y="79"/>
                    </a:lnTo>
                    <a:lnTo>
                      <a:pt x="265" y="88"/>
                    </a:lnTo>
                    <a:lnTo>
                      <a:pt x="292" y="88"/>
                    </a:lnTo>
                    <a:lnTo>
                      <a:pt x="327" y="88"/>
                    </a:lnTo>
                    <a:lnTo>
                      <a:pt x="354" y="88"/>
                    </a:lnTo>
                    <a:lnTo>
                      <a:pt x="389" y="88"/>
                    </a:lnTo>
                    <a:lnTo>
                      <a:pt x="416" y="88"/>
                    </a:lnTo>
                    <a:lnTo>
                      <a:pt x="451" y="88"/>
                    </a:lnTo>
                    <a:lnTo>
                      <a:pt x="487" y="79"/>
                    </a:lnTo>
                    <a:lnTo>
                      <a:pt x="522" y="79"/>
                    </a:lnTo>
                    <a:lnTo>
                      <a:pt x="558" y="71"/>
                    </a:lnTo>
                    <a:lnTo>
                      <a:pt x="593" y="71"/>
                    </a:lnTo>
                    <a:lnTo>
                      <a:pt x="619" y="62"/>
                    </a:lnTo>
                    <a:lnTo>
                      <a:pt x="664" y="53"/>
                    </a:lnTo>
                    <a:lnTo>
                      <a:pt x="699" y="44"/>
                    </a:lnTo>
                    <a:lnTo>
                      <a:pt x="735" y="26"/>
                    </a:lnTo>
                    <a:lnTo>
                      <a:pt x="770" y="17"/>
                    </a:lnTo>
                    <a:lnTo>
                      <a:pt x="76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60" name="Group 2"/>
            <p:cNvGrpSpPr>
              <a:grpSpLocks/>
            </p:cNvGrpSpPr>
            <p:nvPr/>
          </p:nvGrpSpPr>
          <p:grpSpPr bwMode="auto">
            <a:xfrm>
              <a:off x="766604" y="4569140"/>
              <a:ext cx="706416" cy="1028913"/>
              <a:chOff x="1536" y="1440"/>
              <a:chExt cx="951" cy="1383"/>
            </a:xfrm>
          </p:grpSpPr>
          <p:sp>
            <p:nvSpPr>
              <p:cNvPr id="361" name="Freeform 3"/>
              <p:cNvSpPr>
                <a:spLocks/>
              </p:cNvSpPr>
              <p:nvPr/>
            </p:nvSpPr>
            <p:spPr bwMode="auto">
              <a:xfrm>
                <a:off x="1617" y="1593"/>
                <a:ext cx="796" cy="1145"/>
              </a:xfrm>
              <a:custGeom>
                <a:avLst/>
                <a:gdLst>
                  <a:gd name="T0" fmla="*/ 5 w 1133"/>
                  <a:gd name="T1" fmla="*/ 21 h 1524"/>
                  <a:gd name="T2" fmla="*/ 6 w 1133"/>
                  <a:gd name="T3" fmla="*/ 21 h 1524"/>
                  <a:gd name="T4" fmla="*/ 6 w 1133"/>
                  <a:gd name="T5" fmla="*/ 20 h 1524"/>
                  <a:gd name="T6" fmla="*/ 6 w 1133"/>
                  <a:gd name="T7" fmla="*/ 20 h 1524"/>
                  <a:gd name="T8" fmla="*/ 6 w 1133"/>
                  <a:gd name="T9" fmla="*/ 18 h 1524"/>
                  <a:gd name="T10" fmla="*/ 6 w 1133"/>
                  <a:gd name="T11" fmla="*/ 15 h 1524"/>
                  <a:gd name="T12" fmla="*/ 6 w 1133"/>
                  <a:gd name="T13" fmla="*/ 13 h 1524"/>
                  <a:gd name="T14" fmla="*/ 6 w 1133"/>
                  <a:gd name="T15" fmla="*/ 10 h 1524"/>
                  <a:gd name="T16" fmla="*/ 6 w 1133"/>
                  <a:gd name="T17" fmla="*/ 6 h 1524"/>
                  <a:gd name="T18" fmla="*/ 6 w 1133"/>
                  <a:gd name="T19" fmla="*/ 5 h 1524"/>
                  <a:gd name="T20" fmla="*/ 6 w 1133"/>
                  <a:gd name="T21" fmla="*/ 2 h 1524"/>
                  <a:gd name="T22" fmla="*/ 5 w 1133"/>
                  <a:gd name="T23" fmla="*/ 2 h 1524"/>
                  <a:gd name="T24" fmla="*/ 4 w 1133"/>
                  <a:gd name="T25" fmla="*/ 2 h 1524"/>
                  <a:gd name="T26" fmla="*/ 4 w 1133"/>
                  <a:gd name="T27" fmla="*/ 2 h 1524"/>
                  <a:gd name="T28" fmla="*/ 4 w 1133"/>
                  <a:gd name="T29" fmla="*/ 2 h 1524"/>
                  <a:gd name="T30" fmla="*/ 4 w 1133"/>
                  <a:gd name="T31" fmla="*/ 2 h 1524"/>
                  <a:gd name="T32" fmla="*/ 4 w 1133"/>
                  <a:gd name="T33" fmla="*/ 2 h 1524"/>
                  <a:gd name="T34" fmla="*/ 4 w 1133"/>
                  <a:gd name="T35" fmla="*/ 2 h 1524"/>
                  <a:gd name="T36" fmla="*/ 4 w 1133"/>
                  <a:gd name="T37" fmla="*/ 2 h 1524"/>
                  <a:gd name="T38" fmla="*/ 3 w 1133"/>
                  <a:gd name="T39" fmla="*/ 0 h 1524"/>
                  <a:gd name="T40" fmla="*/ 3 w 1133"/>
                  <a:gd name="T41" fmla="*/ 0 h 1524"/>
                  <a:gd name="T42" fmla="*/ 2 w 1133"/>
                  <a:gd name="T43" fmla="*/ 2 h 1524"/>
                  <a:gd name="T44" fmla="*/ 2 w 1133"/>
                  <a:gd name="T45" fmla="*/ 2 h 1524"/>
                  <a:gd name="T46" fmla="*/ 1 w 1133"/>
                  <a:gd name="T47" fmla="*/ 2 h 1524"/>
                  <a:gd name="T48" fmla="*/ 1 w 1133"/>
                  <a:gd name="T49" fmla="*/ 2 h 1524"/>
                  <a:gd name="T50" fmla="*/ 1 w 1133"/>
                  <a:gd name="T51" fmla="*/ 2 h 1524"/>
                  <a:gd name="T52" fmla="*/ 1 w 1133"/>
                  <a:gd name="T53" fmla="*/ 2 h 1524"/>
                  <a:gd name="T54" fmla="*/ 1 w 1133"/>
                  <a:gd name="T55" fmla="*/ 2 h 1524"/>
                  <a:gd name="T56" fmla="*/ 1 w 1133"/>
                  <a:gd name="T57" fmla="*/ 2 h 1524"/>
                  <a:gd name="T58" fmla="*/ 1 w 1133"/>
                  <a:gd name="T59" fmla="*/ 2 h 1524"/>
                  <a:gd name="T60" fmla="*/ 1 w 1133"/>
                  <a:gd name="T61" fmla="*/ 5 h 1524"/>
                  <a:gd name="T62" fmla="*/ 1 w 1133"/>
                  <a:gd name="T63" fmla="*/ 6 h 1524"/>
                  <a:gd name="T64" fmla="*/ 1 w 1133"/>
                  <a:gd name="T65" fmla="*/ 10 h 1524"/>
                  <a:gd name="T66" fmla="*/ 1 w 1133"/>
                  <a:gd name="T67" fmla="*/ 13 h 1524"/>
                  <a:gd name="T68" fmla="*/ 0 w 1133"/>
                  <a:gd name="T69" fmla="*/ 15 h 1524"/>
                  <a:gd name="T70" fmla="*/ 1 w 1133"/>
                  <a:gd name="T71" fmla="*/ 18 h 1524"/>
                  <a:gd name="T72" fmla="*/ 1 w 1133"/>
                  <a:gd name="T73" fmla="*/ 20 h 1524"/>
                  <a:gd name="T74" fmla="*/ 1 w 1133"/>
                  <a:gd name="T75" fmla="*/ 20 h 1524"/>
                  <a:gd name="T76" fmla="*/ 1 w 1133"/>
                  <a:gd name="T77" fmla="*/ 21 h 1524"/>
                  <a:gd name="T78" fmla="*/ 1 w 1133"/>
                  <a:gd name="T79" fmla="*/ 21 h 1524"/>
                  <a:gd name="T80" fmla="*/ 5 w 1133"/>
                  <a:gd name="T81" fmla="*/ 21 h 152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133" h="1524">
                    <a:moveTo>
                      <a:pt x="956" y="1524"/>
                    </a:moveTo>
                    <a:lnTo>
                      <a:pt x="991" y="1524"/>
                    </a:lnTo>
                    <a:lnTo>
                      <a:pt x="1018" y="1515"/>
                    </a:lnTo>
                    <a:lnTo>
                      <a:pt x="1044" y="1497"/>
                    </a:lnTo>
                    <a:lnTo>
                      <a:pt x="1071" y="1471"/>
                    </a:lnTo>
                    <a:lnTo>
                      <a:pt x="1089" y="1453"/>
                    </a:lnTo>
                    <a:lnTo>
                      <a:pt x="1106" y="1418"/>
                    </a:lnTo>
                    <a:lnTo>
                      <a:pt x="1115" y="1391"/>
                    </a:lnTo>
                    <a:lnTo>
                      <a:pt x="1124" y="1356"/>
                    </a:lnTo>
                    <a:lnTo>
                      <a:pt x="1124" y="1276"/>
                    </a:lnTo>
                    <a:lnTo>
                      <a:pt x="1133" y="1196"/>
                    </a:lnTo>
                    <a:lnTo>
                      <a:pt x="1133" y="1099"/>
                    </a:lnTo>
                    <a:lnTo>
                      <a:pt x="1124" y="992"/>
                    </a:lnTo>
                    <a:lnTo>
                      <a:pt x="1124" y="895"/>
                    </a:lnTo>
                    <a:lnTo>
                      <a:pt x="1115" y="780"/>
                    </a:lnTo>
                    <a:lnTo>
                      <a:pt x="1106" y="673"/>
                    </a:lnTo>
                    <a:lnTo>
                      <a:pt x="1097" y="576"/>
                    </a:lnTo>
                    <a:lnTo>
                      <a:pt x="1089" y="469"/>
                    </a:lnTo>
                    <a:lnTo>
                      <a:pt x="1071" y="381"/>
                    </a:lnTo>
                    <a:lnTo>
                      <a:pt x="1053" y="292"/>
                    </a:lnTo>
                    <a:lnTo>
                      <a:pt x="1035" y="212"/>
                    </a:lnTo>
                    <a:lnTo>
                      <a:pt x="1018" y="150"/>
                    </a:lnTo>
                    <a:lnTo>
                      <a:pt x="991" y="97"/>
                    </a:lnTo>
                    <a:lnTo>
                      <a:pt x="965" y="62"/>
                    </a:lnTo>
                    <a:lnTo>
                      <a:pt x="938" y="44"/>
                    </a:lnTo>
                    <a:lnTo>
                      <a:pt x="929" y="44"/>
                    </a:lnTo>
                    <a:lnTo>
                      <a:pt x="929" y="35"/>
                    </a:lnTo>
                    <a:lnTo>
                      <a:pt x="920" y="35"/>
                    </a:lnTo>
                    <a:lnTo>
                      <a:pt x="912" y="35"/>
                    </a:lnTo>
                    <a:lnTo>
                      <a:pt x="903" y="26"/>
                    </a:lnTo>
                    <a:lnTo>
                      <a:pt x="885" y="26"/>
                    </a:lnTo>
                    <a:lnTo>
                      <a:pt x="867" y="18"/>
                    </a:lnTo>
                    <a:lnTo>
                      <a:pt x="850" y="18"/>
                    </a:lnTo>
                    <a:lnTo>
                      <a:pt x="823" y="18"/>
                    </a:lnTo>
                    <a:lnTo>
                      <a:pt x="796" y="9"/>
                    </a:lnTo>
                    <a:lnTo>
                      <a:pt x="761" y="9"/>
                    </a:lnTo>
                    <a:lnTo>
                      <a:pt x="717" y="9"/>
                    </a:lnTo>
                    <a:lnTo>
                      <a:pt x="673" y="0"/>
                    </a:lnTo>
                    <a:lnTo>
                      <a:pt x="628" y="0"/>
                    </a:lnTo>
                    <a:lnTo>
                      <a:pt x="566" y="0"/>
                    </a:lnTo>
                    <a:lnTo>
                      <a:pt x="513" y="0"/>
                    </a:lnTo>
                    <a:lnTo>
                      <a:pt x="460" y="0"/>
                    </a:lnTo>
                    <a:lnTo>
                      <a:pt x="416" y="9"/>
                    </a:lnTo>
                    <a:lnTo>
                      <a:pt x="372" y="9"/>
                    </a:lnTo>
                    <a:lnTo>
                      <a:pt x="345" y="9"/>
                    </a:lnTo>
                    <a:lnTo>
                      <a:pt x="310" y="18"/>
                    </a:lnTo>
                    <a:lnTo>
                      <a:pt x="283" y="18"/>
                    </a:lnTo>
                    <a:lnTo>
                      <a:pt x="265" y="18"/>
                    </a:lnTo>
                    <a:lnTo>
                      <a:pt x="248" y="26"/>
                    </a:lnTo>
                    <a:lnTo>
                      <a:pt x="230" y="26"/>
                    </a:lnTo>
                    <a:lnTo>
                      <a:pt x="221" y="35"/>
                    </a:lnTo>
                    <a:lnTo>
                      <a:pt x="212" y="35"/>
                    </a:lnTo>
                    <a:lnTo>
                      <a:pt x="203" y="35"/>
                    </a:lnTo>
                    <a:lnTo>
                      <a:pt x="203" y="44"/>
                    </a:lnTo>
                    <a:lnTo>
                      <a:pt x="195" y="44"/>
                    </a:lnTo>
                    <a:lnTo>
                      <a:pt x="168" y="62"/>
                    </a:lnTo>
                    <a:lnTo>
                      <a:pt x="142" y="97"/>
                    </a:lnTo>
                    <a:lnTo>
                      <a:pt x="124" y="150"/>
                    </a:lnTo>
                    <a:lnTo>
                      <a:pt x="97" y="212"/>
                    </a:lnTo>
                    <a:lnTo>
                      <a:pt x="80" y="292"/>
                    </a:lnTo>
                    <a:lnTo>
                      <a:pt x="62" y="381"/>
                    </a:lnTo>
                    <a:lnTo>
                      <a:pt x="44" y="469"/>
                    </a:lnTo>
                    <a:lnTo>
                      <a:pt x="35" y="576"/>
                    </a:lnTo>
                    <a:lnTo>
                      <a:pt x="26" y="673"/>
                    </a:lnTo>
                    <a:lnTo>
                      <a:pt x="18" y="780"/>
                    </a:lnTo>
                    <a:lnTo>
                      <a:pt x="9" y="895"/>
                    </a:lnTo>
                    <a:lnTo>
                      <a:pt x="9" y="992"/>
                    </a:lnTo>
                    <a:lnTo>
                      <a:pt x="0" y="1099"/>
                    </a:lnTo>
                    <a:lnTo>
                      <a:pt x="0" y="1196"/>
                    </a:lnTo>
                    <a:lnTo>
                      <a:pt x="9" y="1276"/>
                    </a:lnTo>
                    <a:lnTo>
                      <a:pt x="18" y="1356"/>
                    </a:lnTo>
                    <a:lnTo>
                      <a:pt x="18" y="1391"/>
                    </a:lnTo>
                    <a:lnTo>
                      <a:pt x="26" y="1418"/>
                    </a:lnTo>
                    <a:lnTo>
                      <a:pt x="44" y="1453"/>
                    </a:lnTo>
                    <a:lnTo>
                      <a:pt x="62" y="1471"/>
                    </a:lnTo>
                    <a:lnTo>
                      <a:pt x="88" y="1497"/>
                    </a:lnTo>
                    <a:lnTo>
                      <a:pt x="115" y="1515"/>
                    </a:lnTo>
                    <a:lnTo>
                      <a:pt x="142" y="1524"/>
                    </a:lnTo>
                    <a:lnTo>
                      <a:pt x="177" y="1524"/>
                    </a:lnTo>
                    <a:lnTo>
                      <a:pt x="956" y="1524"/>
                    </a:lnTo>
                    <a:close/>
                  </a:path>
                </a:pathLst>
              </a:custGeom>
              <a:solidFill>
                <a:srgbClr val="CC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2" name="Freeform 4"/>
              <p:cNvSpPr>
                <a:spLocks/>
              </p:cNvSpPr>
              <p:nvPr/>
            </p:nvSpPr>
            <p:spPr bwMode="auto">
              <a:xfrm>
                <a:off x="2288" y="2612"/>
                <a:ext cx="118" cy="133"/>
              </a:xfrm>
              <a:custGeom>
                <a:avLst/>
                <a:gdLst>
                  <a:gd name="T0" fmla="*/ 1 w 168"/>
                  <a:gd name="T1" fmla="*/ 0 h 177"/>
                  <a:gd name="T2" fmla="*/ 1 w 168"/>
                  <a:gd name="T3" fmla="*/ 0 h 177"/>
                  <a:gd name="T4" fmla="*/ 1 w 168"/>
                  <a:gd name="T5" fmla="*/ 2 h 177"/>
                  <a:gd name="T6" fmla="*/ 1 w 168"/>
                  <a:gd name="T7" fmla="*/ 2 h 177"/>
                  <a:gd name="T8" fmla="*/ 1 w 168"/>
                  <a:gd name="T9" fmla="*/ 2 h 177"/>
                  <a:gd name="T10" fmla="*/ 1 w 168"/>
                  <a:gd name="T11" fmla="*/ 2 h 177"/>
                  <a:gd name="T12" fmla="*/ 1 w 168"/>
                  <a:gd name="T13" fmla="*/ 2 h 177"/>
                  <a:gd name="T14" fmla="*/ 1 w 168"/>
                  <a:gd name="T15" fmla="*/ 2 h 177"/>
                  <a:gd name="T16" fmla="*/ 1 w 168"/>
                  <a:gd name="T17" fmla="*/ 3 h 177"/>
                  <a:gd name="T18" fmla="*/ 0 w 168"/>
                  <a:gd name="T19" fmla="*/ 3 h 177"/>
                  <a:gd name="T20" fmla="*/ 0 w 168"/>
                  <a:gd name="T21" fmla="*/ 3 h 177"/>
                  <a:gd name="T22" fmla="*/ 1 w 168"/>
                  <a:gd name="T23" fmla="*/ 3 h 177"/>
                  <a:gd name="T24" fmla="*/ 1 w 168"/>
                  <a:gd name="T25" fmla="*/ 3 h 177"/>
                  <a:gd name="T26" fmla="*/ 1 w 168"/>
                  <a:gd name="T27" fmla="*/ 2 h 177"/>
                  <a:gd name="T28" fmla="*/ 1 w 168"/>
                  <a:gd name="T29" fmla="*/ 2 h 177"/>
                  <a:gd name="T30" fmla="*/ 1 w 168"/>
                  <a:gd name="T31" fmla="*/ 2 h 177"/>
                  <a:gd name="T32" fmla="*/ 1 w 168"/>
                  <a:gd name="T33" fmla="*/ 2 h 177"/>
                  <a:gd name="T34" fmla="*/ 1 w 168"/>
                  <a:gd name="T35" fmla="*/ 2 h 177"/>
                  <a:gd name="T36" fmla="*/ 1 w 168"/>
                  <a:gd name="T37" fmla="*/ 0 h 177"/>
                  <a:gd name="T38" fmla="*/ 1 w 168"/>
                  <a:gd name="T39" fmla="*/ 0 h 177"/>
                  <a:gd name="T40" fmla="*/ 1 w 168"/>
                  <a:gd name="T41" fmla="*/ 0 h 17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8" h="177">
                    <a:moveTo>
                      <a:pt x="159" y="0"/>
                    </a:moveTo>
                    <a:lnTo>
                      <a:pt x="159" y="0"/>
                    </a:lnTo>
                    <a:lnTo>
                      <a:pt x="150" y="35"/>
                    </a:lnTo>
                    <a:lnTo>
                      <a:pt x="141" y="62"/>
                    </a:lnTo>
                    <a:lnTo>
                      <a:pt x="133" y="88"/>
                    </a:lnTo>
                    <a:lnTo>
                      <a:pt x="115" y="115"/>
                    </a:lnTo>
                    <a:lnTo>
                      <a:pt x="88" y="133"/>
                    </a:lnTo>
                    <a:lnTo>
                      <a:pt x="62" y="150"/>
                    </a:lnTo>
                    <a:lnTo>
                      <a:pt x="35" y="159"/>
                    </a:lnTo>
                    <a:lnTo>
                      <a:pt x="0" y="159"/>
                    </a:lnTo>
                    <a:lnTo>
                      <a:pt x="0" y="177"/>
                    </a:lnTo>
                    <a:lnTo>
                      <a:pt x="35" y="168"/>
                    </a:lnTo>
                    <a:lnTo>
                      <a:pt x="62" y="159"/>
                    </a:lnTo>
                    <a:lnTo>
                      <a:pt x="97" y="141"/>
                    </a:lnTo>
                    <a:lnTo>
                      <a:pt x="124" y="124"/>
                    </a:lnTo>
                    <a:lnTo>
                      <a:pt x="141" y="97"/>
                    </a:lnTo>
                    <a:lnTo>
                      <a:pt x="159" y="71"/>
                    </a:lnTo>
                    <a:lnTo>
                      <a:pt x="168" y="35"/>
                    </a:lnTo>
                    <a:lnTo>
                      <a:pt x="168" y="0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3" name="Freeform 5"/>
              <p:cNvSpPr>
                <a:spLocks/>
              </p:cNvSpPr>
              <p:nvPr/>
            </p:nvSpPr>
            <p:spPr bwMode="auto">
              <a:xfrm>
                <a:off x="2269" y="1620"/>
                <a:ext cx="150" cy="992"/>
              </a:xfrm>
              <a:custGeom>
                <a:avLst/>
                <a:gdLst>
                  <a:gd name="T0" fmla="*/ 0 w 213"/>
                  <a:gd name="T1" fmla="*/ 2 h 1321"/>
                  <a:gd name="T2" fmla="*/ 1 w 213"/>
                  <a:gd name="T3" fmla="*/ 2 h 1321"/>
                  <a:gd name="T4" fmla="*/ 1 w 213"/>
                  <a:gd name="T5" fmla="*/ 2 h 1321"/>
                  <a:gd name="T6" fmla="*/ 1 w 213"/>
                  <a:gd name="T7" fmla="*/ 2 h 1321"/>
                  <a:gd name="T8" fmla="*/ 1 w 213"/>
                  <a:gd name="T9" fmla="*/ 2 h 1321"/>
                  <a:gd name="T10" fmla="*/ 1 w 213"/>
                  <a:gd name="T11" fmla="*/ 3 h 1321"/>
                  <a:gd name="T12" fmla="*/ 1 w 213"/>
                  <a:gd name="T13" fmla="*/ 4 h 1321"/>
                  <a:gd name="T14" fmla="*/ 1 w 213"/>
                  <a:gd name="T15" fmla="*/ 5 h 1321"/>
                  <a:gd name="T16" fmla="*/ 1 w 213"/>
                  <a:gd name="T17" fmla="*/ 6 h 1321"/>
                  <a:gd name="T18" fmla="*/ 1 w 213"/>
                  <a:gd name="T19" fmla="*/ 8 h 1321"/>
                  <a:gd name="T20" fmla="*/ 1 w 213"/>
                  <a:gd name="T21" fmla="*/ 9 h 1321"/>
                  <a:gd name="T22" fmla="*/ 1 w 213"/>
                  <a:gd name="T23" fmla="*/ 11 h 1321"/>
                  <a:gd name="T24" fmla="*/ 1 w 213"/>
                  <a:gd name="T25" fmla="*/ 12 h 1321"/>
                  <a:gd name="T26" fmla="*/ 1 w 213"/>
                  <a:gd name="T27" fmla="*/ 13 h 1321"/>
                  <a:gd name="T28" fmla="*/ 1 w 213"/>
                  <a:gd name="T29" fmla="*/ 15 h 1321"/>
                  <a:gd name="T30" fmla="*/ 1 w 213"/>
                  <a:gd name="T31" fmla="*/ 17 h 1321"/>
                  <a:gd name="T32" fmla="*/ 1 w 213"/>
                  <a:gd name="T33" fmla="*/ 17 h 1321"/>
                  <a:gd name="T34" fmla="*/ 1 w 213"/>
                  <a:gd name="T35" fmla="*/ 18 h 1321"/>
                  <a:gd name="T36" fmla="*/ 1 w 213"/>
                  <a:gd name="T37" fmla="*/ 18 h 1321"/>
                  <a:gd name="T38" fmla="*/ 1 w 213"/>
                  <a:gd name="T39" fmla="*/ 17 h 1321"/>
                  <a:gd name="T40" fmla="*/ 1 w 213"/>
                  <a:gd name="T41" fmla="*/ 17 h 1321"/>
                  <a:gd name="T42" fmla="*/ 1 w 213"/>
                  <a:gd name="T43" fmla="*/ 15 h 1321"/>
                  <a:gd name="T44" fmla="*/ 1 w 213"/>
                  <a:gd name="T45" fmla="*/ 13 h 1321"/>
                  <a:gd name="T46" fmla="*/ 1 w 213"/>
                  <a:gd name="T47" fmla="*/ 12 h 1321"/>
                  <a:gd name="T48" fmla="*/ 1 w 213"/>
                  <a:gd name="T49" fmla="*/ 11 h 1321"/>
                  <a:gd name="T50" fmla="*/ 1 w 213"/>
                  <a:gd name="T51" fmla="*/ 9 h 1321"/>
                  <a:gd name="T52" fmla="*/ 1 w 213"/>
                  <a:gd name="T53" fmla="*/ 8 h 1321"/>
                  <a:gd name="T54" fmla="*/ 1 w 213"/>
                  <a:gd name="T55" fmla="*/ 6 h 1321"/>
                  <a:gd name="T56" fmla="*/ 1 w 213"/>
                  <a:gd name="T57" fmla="*/ 5 h 1321"/>
                  <a:gd name="T58" fmla="*/ 1 w 213"/>
                  <a:gd name="T59" fmla="*/ 4 h 1321"/>
                  <a:gd name="T60" fmla="*/ 1 w 213"/>
                  <a:gd name="T61" fmla="*/ 3 h 1321"/>
                  <a:gd name="T62" fmla="*/ 1 w 213"/>
                  <a:gd name="T63" fmla="*/ 2 h 1321"/>
                  <a:gd name="T64" fmla="*/ 1 w 213"/>
                  <a:gd name="T65" fmla="*/ 2 h 1321"/>
                  <a:gd name="T66" fmla="*/ 1 w 213"/>
                  <a:gd name="T67" fmla="*/ 2 h 1321"/>
                  <a:gd name="T68" fmla="*/ 1 w 213"/>
                  <a:gd name="T69" fmla="*/ 0 h 1321"/>
                  <a:gd name="T70" fmla="*/ 1 w 213"/>
                  <a:gd name="T71" fmla="*/ 0 h 1321"/>
                  <a:gd name="T72" fmla="*/ 0 w 213"/>
                  <a:gd name="T73" fmla="*/ 2 h 1321"/>
                  <a:gd name="T74" fmla="*/ 0 w 213"/>
                  <a:gd name="T75" fmla="*/ 2 h 1321"/>
                  <a:gd name="T76" fmla="*/ 1 w 213"/>
                  <a:gd name="T77" fmla="*/ 2 h 1321"/>
                  <a:gd name="T78" fmla="*/ 0 w 213"/>
                  <a:gd name="T79" fmla="*/ 2 h 132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13" h="1321">
                    <a:moveTo>
                      <a:pt x="0" y="9"/>
                    </a:moveTo>
                    <a:lnTo>
                      <a:pt x="9" y="18"/>
                    </a:lnTo>
                    <a:lnTo>
                      <a:pt x="27" y="27"/>
                    </a:lnTo>
                    <a:lnTo>
                      <a:pt x="53" y="62"/>
                    </a:lnTo>
                    <a:lnTo>
                      <a:pt x="80" y="115"/>
                    </a:lnTo>
                    <a:lnTo>
                      <a:pt x="98" y="177"/>
                    </a:lnTo>
                    <a:lnTo>
                      <a:pt x="115" y="257"/>
                    </a:lnTo>
                    <a:lnTo>
                      <a:pt x="133" y="346"/>
                    </a:lnTo>
                    <a:lnTo>
                      <a:pt x="151" y="434"/>
                    </a:lnTo>
                    <a:lnTo>
                      <a:pt x="168" y="541"/>
                    </a:lnTo>
                    <a:lnTo>
                      <a:pt x="177" y="638"/>
                    </a:lnTo>
                    <a:lnTo>
                      <a:pt x="186" y="745"/>
                    </a:lnTo>
                    <a:lnTo>
                      <a:pt x="186" y="860"/>
                    </a:lnTo>
                    <a:lnTo>
                      <a:pt x="195" y="957"/>
                    </a:lnTo>
                    <a:lnTo>
                      <a:pt x="195" y="1064"/>
                    </a:lnTo>
                    <a:lnTo>
                      <a:pt x="195" y="1161"/>
                    </a:lnTo>
                    <a:lnTo>
                      <a:pt x="186" y="1241"/>
                    </a:lnTo>
                    <a:lnTo>
                      <a:pt x="186" y="1321"/>
                    </a:lnTo>
                    <a:lnTo>
                      <a:pt x="195" y="1321"/>
                    </a:lnTo>
                    <a:lnTo>
                      <a:pt x="204" y="1241"/>
                    </a:lnTo>
                    <a:lnTo>
                      <a:pt x="204" y="1161"/>
                    </a:lnTo>
                    <a:lnTo>
                      <a:pt x="213" y="1064"/>
                    </a:lnTo>
                    <a:lnTo>
                      <a:pt x="204" y="957"/>
                    </a:lnTo>
                    <a:lnTo>
                      <a:pt x="204" y="860"/>
                    </a:lnTo>
                    <a:lnTo>
                      <a:pt x="195" y="745"/>
                    </a:lnTo>
                    <a:lnTo>
                      <a:pt x="186" y="638"/>
                    </a:lnTo>
                    <a:lnTo>
                      <a:pt x="177" y="541"/>
                    </a:lnTo>
                    <a:lnTo>
                      <a:pt x="168" y="434"/>
                    </a:lnTo>
                    <a:lnTo>
                      <a:pt x="151" y="337"/>
                    </a:lnTo>
                    <a:lnTo>
                      <a:pt x="133" y="257"/>
                    </a:lnTo>
                    <a:lnTo>
                      <a:pt x="115" y="177"/>
                    </a:lnTo>
                    <a:lnTo>
                      <a:pt x="89" y="115"/>
                    </a:lnTo>
                    <a:lnTo>
                      <a:pt x="71" y="62"/>
                    </a:lnTo>
                    <a:lnTo>
                      <a:pt x="36" y="18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0" y="18"/>
                    </a:lnTo>
                    <a:lnTo>
                      <a:pt x="9" y="18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4" name="Freeform 6"/>
              <p:cNvSpPr>
                <a:spLocks/>
              </p:cNvSpPr>
              <p:nvPr/>
            </p:nvSpPr>
            <p:spPr bwMode="auto">
              <a:xfrm>
                <a:off x="2014" y="1587"/>
                <a:ext cx="262" cy="39"/>
              </a:xfrm>
              <a:custGeom>
                <a:avLst/>
                <a:gdLst>
                  <a:gd name="T0" fmla="*/ 0 w 372"/>
                  <a:gd name="T1" fmla="*/ 1 h 53"/>
                  <a:gd name="T2" fmla="*/ 0 w 372"/>
                  <a:gd name="T3" fmla="*/ 1 h 53"/>
                  <a:gd name="T4" fmla="*/ 1 w 372"/>
                  <a:gd name="T5" fmla="*/ 1 h 53"/>
                  <a:gd name="T6" fmla="*/ 1 w 372"/>
                  <a:gd name="T7" fmla="*/ 1 h 53"/>
                  <a:gd name="T8" fmla="*/ 1 w 372"/>
                  <a:gd name="T9" fmla="*/ 1 h 53"/>
                  <a:gd name="T10" fmla="*/ 1 w 372"/>
                  <a:gd name="T11" fmla="*/ 1 h 53"/>
                  <a:gd name="T12" fmla="*/ 1 w 372"/>
                  <a:gd name="T13" fmla="*/ 1 h 53"/>
                  <a:gd name="T14" fmla="*/ 1 w 372"/>
                  <a:gd name="T15" fmla="*/ 1 h 53"/>
                  <a:gd name="T16" fmla="*/ 1 w 372"/>
                  <a:gd name="T17" fmla="*/ 1 h 53"/>
                  <a:gd name="T18" fmla="*/ 1 w 372"/>
                  <a:gd name="T19" fmla="*/ 1 h 53"/>
                  <a:gd name="T20" fmla="*/ 1 w 372"/>
                  <a:gd name="T21" fmla="*/ 1 h 53"/>
                  <a:gd name="T22" fmla="*/ 2 w 372"/>
                  <a:gd name="T23" fmla="*/ 1 h 53"/>
                  <a:gd name="T24" fmla="*/ 2 w 372"/>
                  <a:gd name="T25" fmla="*/ 1 h 53"/>
                  <a:gd name="T26" fmla="*/ 2 w 372"/>
                  <a:gd name="T27" fmla="*/ 1 h 53"/>
                  <a:gd name="T28" fmla="*/ 2 w 372"/>
                  <a:gd name="T29" fmla="*/ 1 h 53"/>
                  <a:gd name="T30" fmla="*/ 2 w 372"/>
                  <a:gd name="T31" fmla="*/ 1 h 53"/>
                  <a:gd name="T32" fmla="*/ 2 w 372"/>
                  <a:gd name="T33" fmla="*/ 1 h 53"/>
                  <a:gd name="T34" fmla="*/ 2 w 372"/>
                  <a:gd name="T35" fmla="*/ 1 h 53"/>
                  <a:gd name="T36" fmla="*/ 2 w 372"/>
                  <a:gd name="T37" fmla="*/ 1 h 53"/>
                  <a:gd name="T38" fmla="*/ 2 w 372"/>
                  <a:gd name="T39" fmla="*/ 1 h 53"/>
                  <a:gd name="T40" fmla="*/ 2 w 372"/>
                  <a:gd name="T41" fmla="*/ 1 h 53"/>
                  <a:gd name="T42" fmla="*/ 2 w 372"/>
                  <a:gd name="T43" fmla="*/ 1 h 53"/>
                  <a:gd name="T44" fmla="*/ 2 w 372"/>
                  <a:gd name="T45" fmla="*/ 1 h 53"/>
                  <a:gd name="T46" fmla="*/ 2 w 372"/>
                  <a:gd name="T47" fmla="*/ 1 h 53"/>
                  <a:gd name="T48" fmla="*/ 2 w 372"/>
                  <a:gd name="T49" fmla="*/ 1 h 53"/>
                  <a:gd name="T50" fmla="*/ 1 w 372"/>
                  <a:gd name="T51" fmla="*/ 1 h 53"/>
                  <a:gd name="T52" fmla="*/ 1 w 372"/>
                  <a:gd name="T53" fmla="*/ 1 h 53"/>
                  <a:gd name="T54" fmla="*/ 1 w 372"/>
                  <a:gd name="T55" fmla="*/ 1 h 53"/>
                  <a:gd name="T56" fmla="*/ 1 w 372"/>
                  <a:gd name="T57" fmla="*/ 1 h 53"/>
                  <a:gd name="T58" fmla="*/ 1 w 372"/>
                  <a:gd name="T59" fmla="*/ 1 h 53"/>
                  <a:gd name="T60" fmla="*/ 1 w 372"/>
                  <a:gd name="T61" fmla="*/ 1 h 53"/>
                  <a:gd name="T62" fmla="*/ 1 w 372"/>
                  <a:gd name="T63" fmla="*/ 1 h 53"/>
                  <a:gd name="T64" fmla="*/ 1 w 372"/>
                  <a:gd name="T65" fmla="*/ 1 h 53"/>
                  <a:gd name="T66" fmla="*/ 1 w 372"/>
                  <a:gd name="T67" fmla="*/ 0 h 53"/>
                  <a:gd name="T68" fmla="*/ 0 w 372"/>
                  <a:gd name="T69" fmla="*/ 0 h 53"/>
                  <a:gd name="T70" fmla="*/ 0 w 372"/>
                  <a:gd name="T71" fmla="*/ 0 h 53"/>
                  <a:gd name="T72" fmla="*/ 0 w 372"/>
                  <a:gd name="T73" fmla="*/ 1 h 5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72" h="53">
                    <a:moveTo>
                      <a:pt x="0" y="18"/>
                    </a:moveTo>
                    <a:lnTo>
                      <a:pt x="0" y="18"/>
                    </a:lnTo>
                    <a:lnTo>
                      <a:pt x="62" y="18"/>
                    </a:lnTo>
                    <a:lnTo>
                      <a:pt x="107" y="18"/>
                    </a:lnTo>
                    <a:lnTo>
                      <a:pt x="151" y="18"/>
                    </a:lnTo>
                    <a:lnTo>
                      <a:pt x="195" y="27"/>
                    </a:lnTo>
                    <a:lnTo>
                      <a:pt x="230" y="27"/>
                    </a:lnTo>
                    <a:lnTo>
                      <a:pt x="257" y="27"/>
                    </a:lnTo>
                    <a:lnTo>
                      <a:pt x="284" y="35"/>
                    </a:lnTo>
                    <a:lnTo>
                      <a:pt x="301" y="35"/>
                    </a:lnTo>
                    <a:lnTo>
                      <a:pt x="319" y="44"/>
                    </a:lnTo>
                    <a:lnTo>
                      <a:pt x="337" y="44"/>
                    </a:lnTo>
                    <a:lnTo>
                      <a:pt x="346" y="53"/>
                    </a:lnTo>
                    <a:lnTo>
                      <a:pt x="354" y="53"/>
                    </a:lnTo>
                    <a:lnTo>
                      <a:pt x="363" y="53"/>
                    </a:lnTo>
                    <a:lnTo>
                      <a:pt x="372" y="44"/>
                    </a:lnTo>
                    <a:lnTo>
                      <a:pt x="363" y="44"/>
                    </a:lnTo>
                    <a:lnTo>
                      <a:pt x="363" y="35"/>
                    </a:lnTo>
                    <a:lnTo>
                      <a:pt x="354" y="35"/>
                    </a:lnTo>
                    <a:lnTo>
                      <a:pt x="337" y="35"/>
                    </a:lnTo>
                    <a:lnTo>
                      <a:pt x="319" y="27"/>
                    </a:lnTo>
                    <a:lnTo>
                      <a:pt x="301" y="27"/>
                    </a:lnTo>
                    <a:lnTo>
                      <a:pt x="284" y="18"/>
                    </a:lnTo>
                    <a:lnTo>
                      <a:pt x="257" y="18"/>
                    </a:lnTo>
                    <a:lnTo>
                      <a:pt x="230" y="18"/>
                    </a:lnTo>
                    <a:lnTo>
                      <a:pt x="195" y="9"/>
                    </a:lnTo>
                    <a:lnTo>
                      <a:pt x="151" y="9"/>
                    </a:lnTo>
                    <a:lnTo>
                      <a:pt x="107" y="9"/>
                    </a:lnTo>
                    <a:lnTo>
                      <a:pt x="62" y="0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5" name="Freeform 7"/>
              <p:cNvSpPr>
                <a:spLocks/>
              </p:cNvSpPr>
              <p:nvPr/>
            </p:nvSpPr>
            <p:spPr bwMode="auto">
              <a:xfrm>
                <a:off x="1754" y="1587"/>
                <a:ext cx="260" cy="46"/>
              </a:xfrm>
              <a:custGeom>
                <a:avLst/>
                <a:gdLst>
                  <a:gd name="T0" fmla="*/ 0 w 371"/>
                  <a:gd name="T1" fmla="*/ 1 h 62"/>
                  <a:gd name="T2" fmla="*/ 1 w 371"/>
                  <a:gd name="T3" fmla="*/ 1 h 62"/>
                  <a:gd name="T4" fmla="*/ 1 w 371"/>
                  <a:gd name="T5" fmla="*/ 1 h 62"/>
                  <a:gd name="T6" fmla="*/ 1 w 371"/>
                  <a:gd name="T7" fmla="*/ 1 h 62"/>
                  <a:gd name="T8" fmla="*/ 1 w 371"/>
                  <a:gd name="T9" fmla="*/ 1 h 62"/>
                  <a:gd name="T10" fmla="*/ 1 w 371"/>
                  <a:gd name="T11" fmla="*/ 1 h 62"/>
                  <a:gd name="T12" fmla="*/ 1 w 371"/>
                  <a:gd name="T13" fmla="*/ 1 h 62"/>
                  <a:gd name="T14" fmla="*/ 1 w 371"/>
                  <a:gd name="T15" fmla="*/ 1 h 62"/>
                  <a:gd name="T16" fmla="*/ 1 w 371"/>
                  <a:gd name="T17" fmla="*/ 1 h 62"/>
                  <a:gd name="T18" fmla="*/ 1 w 371"/>
                  <a:gd name="T19" fmla="*/ 1 h 62"/>
                  <a:gd name="T20" fmla="*/ 1 w 371"/>
                  <a:gd name="T21" fmla="*/ 1 h 62"/>
                  <a:gd name="T22" fmla="*/ 1 w 371"/>
                  <a:gd name="T23" fmla="*/ 1 h 62"/>
                  <a:gd name="T24" fmla="*/ 1 w 371"/>
                  <a:gd name="T25" fmla="*/ 1 h 62"/>
                  <a:gd name="T26" fmla="*/ 1 w 371"/>
                  <a:gd name="T27" fmla="*/ 1 h 62"/>
                  <a:gd name="T28" fmla="*/ 1 w 371"/>
                  <a:gd name="T29" fmla="*/ 1 h 62"/>
                  <a:gd name="T30" fmla="*/ 1 w 371"/>
                  <a:gd name="T31" fmla="*/ 1 h 62"/>
                  <a:gd name="T32" fmla="*/ 1 w 371"/>
                  <a:gd name="T33" fmla="*/ 1 h 62"/>
                  <a:gd name="T34" fmla="*/ 2 w 371"/>
                  <a:gd name="T35" fmla="*/ 1 h 62"/>
                  <a:gd name="T36" fmla="*/ 2 w 371"/>
                  <a:gd name="T37" fmla="*/ 0 h 62"/>
                  <a:gd name="T38" fmla="*/ 1 w 371"/>
                  <a:gd name="T39" fmla="*/ 0 h 62"/>
                  <a:gd name="T40" fmla="*/ 1 w 371"/>
                  <a:gd name="T41" fmla="*/ 1 h 62"/>
                  <a:gd name="T42" fmla="*/ 1 w 371"/>
                  <a:gd name="T43" fmla="*/ 1 h 62"/>
                  <a:gd name="T44" fmla="*/ 1 w 371"/>
                  <a:gd name="T45" fmla="*/ 1 h 62"/>
                  <a:gd name="T46" fmla="*/ 1 w 371"/>
                  <a:gd name="T47" fmla="*/ 1 h 62"/>
                  <a:gd name="T48" fmla="*/ 1 w 371"/>
                  <a:gd name="T49" fmla="*/ 1 h 62"/>
                  <a:gd name="T50" fmla="*/ 1 w 371"/>
                  <a:gd name="T51" fmla="*/ 1 h 62"/>
                  <a:gd name="T52" fmla="*/ 1 w 371"/>
                  <a:gd name="T53" fmla="*/ 1 h 62"/>
                  <a:gd name="T54" fmla="*/ 1 w 371"/>
                  <a:gd name="T55" fmla="*/ 1 h 62"/>
                  <a:gd name="T56" fmla="*/ 1 w 371"/>
                  <a:gd name="T57" fmla="*/ 1 h 62"/>
                  <a:gd name="T58" fmla="*/ 1 w 371"/>
                  <a:gd name="T59" fmla="*/ 1 h 62"/>
                  <a:gd name="T60" fmla="*/ 1 w 371"/>
                  <a:gd name="T61" fmla="*/ 1 h 62"/>
                  <a:gd name="T62" fmla="*/ 1 w 371"/>
                  <a:gd name="T63" fmla="*/ 1 h 62"/>
                  <a:gd name="T64" fmla="*/ 0 w 371"/>
                  <a:gd name="T65" fmla="*/ 1 h 62"/>
                  <a:gd name="T66" fmla="*/ 0 w 371"/>
                  <a:gd name="T67" fmla="*/ 1 h 62"/>
                  <a:gd name="T68" fmla="*/ 0 w 371"/>
                  <a:gd name="T69" fmla="*/ 1 h 62"/>
                  <a:gd name="T70" fmla="*/ 0 w 371"/>
                  <a:gd name="T71" fmla="*/ 1 h 62"/>
                  <a:gd name="T72" fmla="*/ 0 w 371"/>
                  <a:gd name="T73" fmla="*/ 1 h 62"/>
                  <a:gd name="T74" fmla="*/ 1 w 371"/>
                  <a:gd name="T75" fmla="*/ 1 h 62"/>
                  <a:gd name="T76" fmla="*/ 1 w 371"/>
                  <a:gd name="T77" fmla="*/ 1 h 62"/>
                  <a:gd name="T78" fmla="*/ 0 w 371"/>
                  <a:gd name="T79" fmla="*/ 1 h 6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71" h="62">
                    <a:moveTo>
                      <a:pt x="0" y="62"/>
                    </a:moveTo>
                    <a:lnTo>
                      <a:pt x="8" y="53"/>
                    </a:lnTo>
                    <a:lnTo>
                      <a:pt x="17" y="53"/>
                    </a:lnTo>
                    <a:lnTo>
                      <a:pt x="26" y="53"/>
                    </a:lnTo>
                    <a:lnTo>
                      <a:pt x="35" y="44"/>
                    </a:lnTo>
                    <a:lnTo>
                      <a:pt x="53" y="44"/>
                    </a:lnTo>
                    <a:lnTo>
                      <a:pt x="70" y="35"/>
                    </a:lnTo>
                    <a:lnTo>
                      <a:pt x="88" y="35"/>
                    </a:lnTo>
                    <a:lnTo>
                      <a:pt x="115" y="27"/>
                    </a:lnTo>
                    <a:lnTo>
                      <a:pt x="150" y="27"/>
                    </a:lnTo>
                    <a:lnTo>
                      <a:pt x="177" y="27"/>
                    </a:lnTo>
                    <a:lnTo>
                      <a:pt x="221" y="18"/>
                    </a:lnTo>
                    <a:lnTo>
                      <a:pt x="265" y="18"/>
                    </a:lnTo>
                    <a:lnTo>
                      <a:pt x="318" y="18"/>
                    </a:lnTo>
                    <a:lnTo>
                      <a:pt x="371" y="18"/>
                    </a:lnTo>
                    <a:lnTo>
                      <a:pt x="371" y="0"/>
                    </a:lnTo>
                    <a:lnTo>
                      <a:pt x="318" y="0"/>
                    </a:lnTo>
                    <a:lnTo>
                      <a:pt x="265" y="9"/>
                    </a:lnTo>
                    <a:lnTo>
                      <a:pt x="221" y="9"/>
                    </a:lnTo>
                    <a:lnTo>
                      <a:pt x="177" y="9"/>
                    </a:lnTo>
                    <a:lnTo>
                      <a:pt x="150" y="18"/>
                    </a:lnTo>
                    <a:lnTo>
                      <a:pt x="115" y="18"/>
                    </a:lnTo>
                    <a:lnTo>
                      <a:pt x="88" y="18"/>
                    </a:lnTo>
                    <a:lnTo>
                      <a:pt x="70" y="27"/>
                    </a:lnTo>
                    <a:lnTo>
                      <a:pt x="53" y="27"/>
                    </a:lnTo>
                    <a:lnTo>
                      <a:pt x="35" y="35"/>
                    </a:lnTo>
                    <a:lnTo>
                      <a:pt x="17" y="35"/>
                    </a:lnTo>
                    <a:lnTo>
                      <a:pt x="8" y="44"/>
                    </a:lnTo>
                    <a:lnTo>
                      <a:pt x="0" y="44"/>
                    </a:lnTo>
                    <a:lnTo>
                      <a:pt x="0" y="62"/>
                    </a:lnTo>
                    <a:lnTo>
                      <a:pt x="8" y="62"/>
                    </a:lnTo>
                    <a:lnTo>
                      <a:pt x="8" y="53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6" name="Freeform 8"/>
              <p:cNvSpPr>
                <a:spLocks/>
              </p:cNvSpPr>
              <p:nvPr/>
            </p:nvSpPr>
            <p:spPr bwMode="auto">
              <a:xfrm>
                <a:off x="1610" y="1620"/>
                <a:ext cx="144" cy="992"/>
              </a:xfrm>
              <a:custGeom>
                <a:avLst/>
                <a:gdLst>
                  <a:gd name="T0" fmla="*/ 1 w 204"/>
                  <a:gd name="T1" fmla="*/ 18 h 1321"/>
                  <a:gd name="T2" fmla="*/ 1 w 204"/>
                  <a:gd name="T3" fmla="*/ 18 h 1321"/>
                  <a:gd name="T4" fmla="*/ 1 w 204"/>
                  <a:gd name="T5" fmla="*/ 17 h 1321"/>
                  <a:gd name="T6" fmla="*/ 1 w 204"/>
                  <a:gd name="T7" fmla="*/ 17 h 1321"/>
                  <a:gd name="T8" fmla="*/ 1 w 204"/>
                  <a:gd name="T9" fmla="*/ 15 h 1321"/>
                  <a:gd name="T10" fmla="*/ 1 w 204"/>
                  <a:gd name="T11" fmla="*/ 13 h 1321"/>
                  <a:gd name="T12" fmla="*/ 1 w 204"/>
                  <a:gd name="T13" fmla="*/ 12 h 1321"/>
                  <a:gd name="T14" fmla="*/ 1 w 204"/>
                  <a:gd name="T15" fmla="*/ 11 h 1321"/>
                  <a:gd name="T16" fmla="*/ 1 w 204"/>
                  <a:gd name="T17" fmla="*/ 9 h 1321"/>
                  <a:gd name="T18" fmla="*/ 1 w 204"/>
                  <a:gd name="T19" fmla="*/ 8 h 1321"/>
                  <a:gd name="T20" fmla="*/ 1 w 204"/>
                  <a:gd name="T21" fmla="*/ 6 h 1321"/>
                  <a:gd name="T22" fmla="*/ 1 w 204"/>
                  <a:gd name="T23" fmla="*/ 5 h 1321"/>
                  <a:gd name="T24" fmla="*/ 1 w 204"/>
                  <a:gd name="T25" fmla="*/ 4 h 1321"/>
                  <a:gd name="T26" fmla="*/ 1 w 204"/>
                  <a:gd name="T27" fmla="*/ 3 h 1321"/>
                  <a:gd name="T28" fmla="*/ 1 w 204"/>
                  <a:gd name="T29" fmla="*/ 2 h 1321"/>
                  <a:gd name="T30" fmla="*/ 1 w 204"/>
                  <a:gd name="T31" fmla="*/ 2 h 1321"/>
                  <a:gd name="T32" fmla="*/ 1 w 204"/>
                  <a:gd name="T33" fmla="*/ 2 h 1321"/>
                  <a:gd name="T34" fmla="*/ 1 w 204"/>
                  <a:gd name="T35" fmla="*/ 2 h 1321"/>
                  <a:gd name="T36" fmla="*/ 1 w 204"/>
                  <a:gd name="T37" fmla="*/ 0 h 1321"/>
                  <a:gd name="T38" fmla="*/ 1 w 204"/>
                  <a:gd name="T39" fmla="*/ 2 h 1321"/>
                  <a:gd name="T40" fmla="*/ 1 w 204"/>
                  <a:gd name="T41" fmla="*/ 2 h 1321"/>
                  <a:gd name="T42" fmla="*/ 1 w 204"/>
                  <a:gd name="T43" fmla="*/ 2 h 1321"/>
                  <a:gd name="T44" fmla="*/ 1 w 204"/>
                  <a:gd name="T45" fmla="*/ 3 h 1321"/>
                  <a:gd name="T46" fmla="*/ 1 w 204"/>
                  <a:gd name="T47" fmla="*/ 4 h 1321"/>
                  <a:gd name="T48" fmla="*/ 1 w 204"/>
                  <a:gd name="T49" fmla="*/ 5 h 1321"/>
                  <a:gd name="T50" fmla="*/ 1 w 204"/>
                  <a:gd name="T51" fmla="*/ 6 h 1321"/>
                  <a:gd name="T52" fmla="*/ 1 w 204"/>
                  <a:gd name="T53" fmla="*/ 8 h 1321"/>
                  <a:gd name="T54" fmla="*/ 1 w 204"/>
                  <a:gd name="T55" fmla="*/ 9 h 1321"/>
                  <a:gd name="T56" fmla="*/ 1 w 204"/>
                  <a:gd name="T57" fmla="*/ 11 h 1321"/>
                  <a:gd name="T58" fmla="*/ 1 w 204"/>
                  <a:gd name="T59" fmla="*/ 12 h 1321"/>
                  <a:gd name="T60" fmla="*/ 1 w 204"/>
                  <a:gd name="T61" fmla="*/ 13 h 1321"/>
                  <a:gd name="T62" fmla="*/ 0 w 204"/>
                  <a:gd name="T63" fmla="*/ 15 h 1321"/>
                  <a:gd name="T64" fmla="*/ 1 w 204"/>
                  <a:gd name="T65" fmla="*/ 17 h 1321"/>
                  <a:gd name="T66" fmla="*/ 1 w 204"/>
                  <a:gd name="T67" fmla="*/ 17 h 1321"/>
                  <a:gd name="T68" fmla="*/ 1 w 204"/>
                  <a:gd name="T69" fmla="*/ 18 h 1321"/>
                  <a:gd name="T70" fmla="*/ 1 w 204"/>
                  <a:gd name="T71" fmla="*/ 18 h 1321"/>
                  <a:gd name="T72" fmla="*/ 1 w 204"/>
                  <a:gd name="T73" fmla="*/ 18 h 132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04" h="1321">
                    <a:moveTo>
                      <a:pt x="27" y="1321"/>
                    </a:moveTo>
                    <a:lnTo>
                      <a:pt x="27" y="1321"/>
                    </a:lnTo>
                    <a:lnTo>
                      <a:pt x="27" y="1241"/>
                    </a:lnTo>
                    <a:lnTo>
                      <a:pt x="18" y="1161"/>
                    </a:lnTo>
                    <a:lnTo>
                      <a:pt x="18" y="1064"/>
                    </a:lnTo>
                    <a:lnTo>
                      <a:pt x="18" y="957"/>
                    </a:lnTo>
                    <a:lnTo>
                      <a:pt x="27" y="860"/>
                    </a:lnTo>
                    <a:lnTo>
                      <a:pt x="27" y="745"/>
                    </a:lnTo>
                    <a:lnTo>
                      <a:pt x="35" y="638"/>
                    </a:lnTo>
                    <a:lnTo>
                      <a:pt x="53" y="541"/>
                    </a:lnTo>
                    <a:lnTo>
                      <a:pt x="62" y="434"/>
                    </a:lnTo>
                    <a:lnTo>
                      <a:pt x="80" y="346"/>
                    </a:lnTo>
                    <a:lnTo>
                      <a:pt x="97" y="257"/>
                    </a:lnTo>
                    <a:lnTo>
                      <a:pt x="115" y="177"/>
                    </a:lnTo>
                    <a:lnTo>
                      <a:pt x="133" y="115"/>
                    </a:lnTo>
                    <a:lnTo>
                      <a:pt x="159" y="62"/>
                    </a:lnTo>
                    <a:lnTo>
                      <a:pt x="186" y="27"/>
                    </a:lnTo>
                    <a:lnTo>
                      <a:pt x="204" y="18"/>
                    </a:lnTo>
                    <a:lnTo>
                      <a:pt x="204" y="0"/>
                    </a:lnTo>
                    <a:lnTo>
                      <a:pt x="177" y="18"/>
                    </a:lnTo>
                    <a:lnTo>
                      <a:pt x="142" y="62"/>
                    </a:lnTo>
                    <a:lnTo>
                      <a:pt x="124" y="115"/>
                    </a:lnTo>
                    <a:lnTo>
                      <a:pt x="97" y="177"/>
                    </a:lnTo>
                    <a:lnTo>
                      <a:pt x="80" y="257"/>
                    </a:lnTo>
                    <a:lnTo>
                      <a:pt x="62" y="337"/>
                    </a:lnTo>
                    <a:lnTo>
                      <a:pt x="53" y="434"/>
                    </a:lnTo>
                    <a:lnTo>
                      <a:pt x="35" y="541"/>
                    </a:lnTo>
                    <a:lnTo>
                      <a:pt x="27" y="638"/>
                    </a:lnTo>
                    <a:lnTo>
                      <a:pt x="18" y="745"/>
                    </a:lnTo>
                    <a:lnTo>
                      <a:pt x="9" y="860"/>
                    </a:lnTo>
                    <a:lnTo>
                      <a:pt x="9" y="957"/>
                    </a:lnTo>
                    <a:lnTo>
                      <a:pt x="0" y="1064"/>
                    </a:lnTo>
                    <a:lnTo>
                      <a:pt x="9" y="1161"/>
                    </a:lnTo>
                    <a:lnTo>
                      <a:pt x="9" y="1241"/>
                    </a:lnTo>
                    <a:lnTo>
                      <a:pt x="18" y="1321"/>
                    </a:lnTo>
                    <a:lnTo>
                      <a:pt x="27" y="13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7" name="Freeform 9"/>
              <p:cNvSpPr>
                <a:spLocks/>
              </p:cNvSpPr>
              <p:nvPr/>
            </p:nvSpPr>
            <p:spPr bwMode="auto">
              <a:xfrm>
                <a:off x="1623" y="2612"/>
                <a:ext cx="118" cy="133"/>
              </a:xfrm>
              <a:custGeom>
                <a:avLst/>
                <a:gdLst>
                  <a:gd name="T0" fmla="*/ 1 w 168"/>
                  <a:gd name="T1" fmla="*/ 3 h 177"/>
                  <a:gd name="T2" fmla="*/ 1 w 168"/>
                  <a:gd name="T3" fmla="*/ 3 h 177"/>
                  <a:gd name="T4" fmla="*/ 1 w 168"/>
                  <a:gd name="T5" fmla="*/ 3 h 177"/>
                  <a:gd name="T6" fmla="*/ 1 w 168"/>
                  <a:gd name="T7" fmla="*/ 2 h 177"/>
                  <a:gd name="T8" fmla="*/ 1 w 168"/>
                  <a:gd name="T9" fmla="*/ 2 h 177"/>
                  <a:gd name="T10" fmla="*/ 1 w 168"/>
                  <a:gd name="T11" fmla="*/ 2 h 177"/>
                  <a:gd name="T12" fmla="*/ 1 w 168"/>
                  <a:gd name="T13" fmla="*/ 2 h 177"/>
                  <a:gd name="T14" fmla="*/ 1 w 168"/>
                  <a:gd name="T15" fmla="*/ 2 h 177"/>
                  <a:gd name="T16" fmla="*/ 1 w 168"/>
                  <a:gd name="T17" fmla="*/ 2 h 177"/>
                  <a:gd name="T18" fmla="*/ 1 w 168"/>
                  <a:gd name="T19" fmla="*/ 0 h 177"/>
                  <a:gd name="T20" fmla="*/ 0 w 168"/>
                  <a:gd name="T21" fmla="*/ 0 h 177"/>
                  <a:gd name="T22" fmla="*/ 0 w 168"/>
                  <a:gd name="T23" fmla="*/ 2 h 177"/>
                  <a:gd name="T24" fmla="*/ 1 w 168"/>
                  <a:gd name="T25" fmla="*/ 2 h 177"/>
                  <a:gd name="T26" fmla="*/ 1 w 168"/>
                  <a:gd name="T27" fmla="*/ 2 h 177"/>
                  <a:gd name="T28" fmla="*/ 1 w 168"/>
                  <a:gd name="T29" fmla="*/ 2 h 177"/>
                  <a:gd name="T30" fmla="*/ 1 w 168"/>
                  <a:gd name="T31" fmla="*/ 2 h 177"/>
                  <a:gd name="T32" fmla="*/ 1 w 168"/>
                  <a:gd name="T33" fmla="*/ 3 h 177"/>
                  <a:gd name="T34" fmla="*/ 1 w 168"/>
                  <a:gd name="T35" fmla="*/ 3 h 177"/>
                  <a:gd name="T36" fmla="*/ 1 w 168"/>
                  <a:gd name="T37" fmla="*/ 3 h 177"/>
                  <a:gd name="T38" fmla="*/ 1 w 168"/>
                  <a:gd name="T39" fmla="*/ 3 h 177"/>
                  <a:gd name="T40" fmla="*/ 1 w 168"/>
                  <a:gd name="T41" fmla="*/ 3 h 17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8" h="177">
                    <a:moveTo>
                      <a:pt x="168" y="159"/>
                    </a:moveTo>
                    <a:lnTo>
                      <a:pt x="168" y="159"/>
                    </a:lnTo>
                    <a:lnTo>
                      <a:pt x="141" y="159"/>
                    </a:lnTo>
                    <a:lnTo>
                      <a:pt x="106" y="150"/>
                    </a:lnTo>
                    <a:lnTo>
                      <a:pt x="79" y="133"/>
                    </a:lnTo>
                    <a:lnTo>
                      <a:pt x="62" y="115"/>
                    </a:lnTo>
                    <a:lnTo>
                      <a:pt x="35" y="88"/>
                    </a:lnTo>
                    <a:lnTo>
                      <a:pt x="26" y="62"/>
                    </a:lnTo>
                    <a:lnTo>
                      <a:pt x="17" y="35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35"/>
                    </a:lnTo>
                    <a:lnTo>
                      <a:pt x="9" y="71"/>
                    </a:lnTo>
                    <a:lnTo>
                      <a:pt x="26" y="97"/>
                    </a:lnTo>
                    <a:lnTo>
                      <a:pt x="44" y="124"/>
                    </a:lnTo>
                    <a:lnTo>
                      <a:pt x="71" y="141"/>
                    </a:lnTo>
                    <a:lnTo>
                      <a:pt x="106" y="159"/>
                    </a:lnTo>
                    <a:lnTo>
                      <a:pt x="133" y="168"/>
                    </a:lnTo>
                    <a:lnTo>
                      <a:pt x="168" y="177"/>
                    </a:lnTo>
                    <a:lnTo>
                      <a:pt x="168" y="1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8" name="Freeform 10"/>
              <p:cNvSpPr>
                <a:spLocks/>
              </p:cNvSpPr>
              <p:nvPr/>
            </p:nvSpPr>
            <p:spPr bwMode="auto">
              <a:xfrm>
                <a:off x="1741" y="2731"/>
                <a:ext cx="547" cy="14"/>
              </a:xfrm>
              <a:custGeom>
                <a:avLst/>
                <a:gdLst>
                  <a:gd name="T0" fmla="*/ 4 w 779"/>
                  <a:gd name="T1" fmla="*/ 0 h 18"/>
                  <a:gd name="T2" fmla="*/ 4 w 779"/>
                  <a:gd name="T3" fmla="*/ 0 h 18"/>
                  <a:gd name="T4" fmla="*/ 0 w 779"/>
                  <a:gd name="T5" fmla="*/ 0 h 18"/>
                  <a:gd name="T6" fmla="*/ 0 w 779"/>
                  <a:gd name="T7" fmla="*/ 2 h 18"/>
                  <a:gd name="T8" fmla="*/ 4 w 779"/>
                  <a:gd name="T9" fmla="*/ 2 h 18"/>
                  <a:gd name="T10" fmla="*/ 4 w 779"/>
                  <a:gd name="T11" fmla="*/ 2 h 18"/>
                  <a:gd name="T12" fmla="*/ 4 w 779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79" h="18">
                    <a:moveTo>
                      <a:pt x="779" y="0"/>
                    </a:moveTo>
                    <a:lnTo>
                      <a:pt x="779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779" y="18"/>
                    </a:lnTo>
                    <a:lnTo>
                      <a:pt x="77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9" name="Freeform 11"/>
              <p:cNvSpPr>
                <a:spLocks/>
              </p:cNvSpPr>
              <p:nvPr/>
            </p:nvSpPr>
            <p:spPr bwMode="auto">
              <a:xfrm>
                <a:off x="1772" y="1913"/>
                <a:ext cx="497" cy="752"/>
              </a:xfrm>
              <a:custGeom>
                <a:avLst/>
                <a:gdLst>
                  <a:gd name="T0" fmla="*/ 3 w 708"/>
                  <a:gd name="T1" fmla="*/ 14 h 1002"/>
                  <a:gd name="T2" fmla="*/ 3 w 708"/>
                  <a:gd name="T3" fmla="*/ 14 h 1002"/>
                  <a:gd name="T4" fmla="*/ 3 w 708"/>
                  <a:gd name="T5" fmla="*/ 14 h 1002"/>
                  <a:gd name="T6" fmla="*/ 3 w 708"/>
                  <a:gd name="T7" fmla="*/ 13 h 1002"/>
                  <a:gd name="T8" fmla="*/ 3 w 708"/>
                  <a:gd name="T9" fmla="*/ 13 h 1002"/>
                  <a:gd name="T10" fmla="*/ 4 w 708"/>
                  <a:gd name="T11" fmla="*/ 13 h 1002"/>
                  <a:gd name="T12" fmla="*/ 4 w 708"/>
                  <a:gd name="T13" fmla="*/ 13 h 1002"/>
                  <a:gd name="T14" fmla="*/ 4 w 708"/>
                  <a:gd name="T15" fmla="*/ 11 h 1002"/>
                  <a:gd name="T16" fmla="*/ 4 w 708"/>
                  <a:gd name="T17" fmla="*/ 3 h 1002"/>
                  <a:gd name="T18" fmla="*/ 4 w 708"/>
                  <a:gd name="T19" fmla="*/ 2 h 1002"/>
                  <a:gd name="T20" fmla="*/ 4 w 708"/>
                  <a:gd name="T21" fmla="*/ 2 h 1002"/>
                  <a:gd name="T22" fmla="*/ 3 w 708"/>
                  <a:gd name="T23" fmla="*/ 2 h 1002"/>
                  <a:gd name="T24" fmla="*/ 3 w 708"/>
                  <a:gd name="T25" fmla="*/ 2 h 1002"/>
                  <a:gd name="T26" fmla="*/ 3 w 708"/>
                  <a:gd name="T27" fmla="*/ 2 h 1002"/>
                  <a:gd name="T28" fmla="*/ 3 w 708"/>
                  <a:gd name="T29" fmla="*/ 2 h 1002"/>
                  <a:gd name="T30" fmla="*/ 3 w 708"/>
                  <a:gd name="T31" fmla="*/ 0 h 1002"/>
                  <a:gd name="T32" fmla="*/ 3 w 708"/>
                  <a:gd name="T33" fmla="*/ 0 h 1002"/>
                  <a:gd name="T34" fmla="*/ 1 w 708"/>
                  <a:gd name="T35" fmla="*/ 0 h 1002"/>
                  <a:gd name="T36" fmla="*/ 1 w 708"/>
                  <a:gd name="T37" fmla="*/ 2 h 1002"/>
                  <a:gd name="T38" fmla="*/ 1 w 708"/>
                  <a:gd name="T39" fmla="*/ 2 h 1002"/>
                  <a:gd name="T40" fmla="*/ 1 w 708"/>
                  <a:gd name="T41" fmla="*/ 2 h 1002"/>
                  <a:gd name="T42" fmla="*/ 1 w 708"/>
                  <a:gd name="T43" fmla="*/ 2 h 1002"/>
                  <a:gd name="T44" fmla="*/ 1 w 708"/>
                  <a:gd name="T45" fmla="*/ 2 h 1002"/>
                  <a:gd name="T46" fmla="*/ 1 w 708"/>
                  <a:gd name="T47" fmla="*/ 2 h 1002"/>
                  <a:gd name="T48" fmla="*/ 0 w 708"/>
                  <a:gd name="T49" fmla="*/ 3 h 1002"/>
                  <a:gd name="T50" fmla="*/ 0 w 708"/>
                  <a:gd name="T51" fmla="*/ 11 h 1002"/>
                  <a:gd name="T52" fmla="*/ 0 w 708"/>
                  <a:gd name="T53" fmla="*/ 12 h 1002"/>
                  <a:gd name="T54" fmla="*/ 1 w 708"/>
                  <a:gd name="T55" fmla="*/ 13 h 1002"/>
                  <a:gd name="T56" fmla="*/ 1 w 708"/>
                  <a:gd name="T57" fmla="*/ 13 h 1002"/>
                  <a:gd name="T58" fmla="*/ 1 w 708"/>
                  <a:gd name="T59" fmla="*/ 13 h 1002"/>
                  <a:gd name="T60" fmla="*/ 1 w 708"/>
                  <a:gd name="T61" fmla="*/ 14 h 1002"/>
                  <a:gd name="T62" fmla="*/ 1 w 708"/>
                  <a:gd name="T63" fmla="*/ 14 h 1002"/>
                  <a:gd name="T64" fmla="*/ 1 w 708"/>
                  <a:gd name="T65" fmla="*/ 14 h 1002"/>
                  <a:gd name="T66" fmla="*/ 1 w 708"/>
                  <a:gd name="T67" fmla="*/ 14 h 100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708" h="1002">
                    <a:moveTo>
                      <a:pt x="531" y="1002"/>
                    </a:moveTo>
                    <a:lnTo>
                      <a:pt x="549" y="1002"/>
                    </a:lnTo>
                    <a:lnTo>
                      <a:pt x="567" y="993"/>
                    </a:lnTo>
                    <a:lnTo>
                      <a:pt x="584" y="993"/>
                    </a:lnTo>
                    <a:lnTo>
                      <a:pt x="602" y="984"/>
                    </a:lnTo>
                    <a:lnTo>
                      <a:pt x="611" y="975"/>
                    </a:lnTo>
                    <a:lnTo>
                      <a:pt x="629" y="966"/>
                    </a:lnTo>
                    <a:lnTo>
                      <a:pt x="646" y="957"/>
                    </a:lnTo>
                    <a:lnTo>
                      <a:pt x="655" y="948"/>
                    </a:lnTo>
                    <a:lnTo>
                      <a:pt x="664" y="931"/>
                    </a:lnTo>
                    <a:lnTo>
                      <a:pt x="673" y="922"/>
                    </a:lnTo>
                    <a:lnTo>
                      <a:pt x="682" y="904"/>
                    </a:lnTo>
                    <a:lnTo>
                      <a:pt x="691" y="886"/>
                    </a:lnTo>
                    <a:lnTo>
                      <a:pt x="699" y="877"/>
                    </a:lnTo>
                    <a:lnTo>
                      <a:pt x="708" y="860"/>
                    </a:lnTo>
                    <a:lnTo>
                      <a:pt x="708" y="842"/>
                    </a:lnTo>
                    <a:lnTo>
                      <a:pt x="708" y="824"/>
                    </a:lnTo>
                    <a:lnTo>
                      <a:pt x="708" y="177"/>
                    </a:lnTo>
                    <a:lnTo>
                      <a:pt x="708" y="160"/>
                    </a:lnTo>
                    <a:lnTo>
                      <a:pt x="708" y="142"/>
                    </a:lnTo>
                    <a:lnTo>
                      <a:pt x="699" y="124"/>
                    </a:lnTo>
                    <a:lnTo>
                      <a:pt x="691" y="107"/>
                    </a:lnTo>
                    <a:lnTo>
                      <a:pt x="682" y="89"/>
                    </a:lnTo>
                    <a:lnTo>
                      <a:pt x="673" y="71"/>
                    </a:lnTo>
                    <a:lnTo>
                      <a:pt x="664" y="62"/>
                    </a:lnTo>
                    <a:lnTo>
                      <a:pt x="655" y="44"/>
                    </a:lnTo>
                    <a:lnTo>
                      <a:pt x="646" y="36"/>
                    </a:lnTo>
                    <a:lnTo>
                      <a:pt x="629" y="27"/>
                    </a:lnTo>
                    <a:lnTo>
                      <a:pt x="611" y="18"/>
                    </a:lnTo>
                    <a:lnTo>
                      <a:pt x="602" y="9"/>
                    </a:lnTo>
                    <a:lnTo>
                      <a:pt x="584" y="9"/>
                    </a:lnTo>
                    <a:lnTo>
                      <a:pt x="567" y="0"/>
                    </a:lnTo>
                    <a:lnTo>
                      <a:pt x="549" y="0"/>
                    </a:lnTo>
                    <a:lnTo>
                      <a:pt x="531" y="0"/>
                    </a:lnTo>
                    <a:lnTo>
                      <a:pt x="177" y="0"/>
                    </a:lnTo>
                    <a:lnTo>
                      <a:pt x="159" y="0"/>
                    </a:lnTo>
                    <a:lnTo>
                      <a:pt x="142" y="0"/>
                    </a:lnTo>
                    <a:lnTo>
                      <a:pt x="124" y="9"/>
                    </a:lnTo>
                    <a:lnTo>
                      <a:pt x="106" y="9"/>
                    </a:lnTo>
                    <a:lnTo>
                      <a:pt x="89" y="18"/>
                    </a:lnTo>
                    <a:lnTo>
                      <a:pt x="80" y="27"/>
                    </a:lnTo>
                    <a:lnTo>
                      <a:pt x="62" y="36"/>
                    </a:lnTo>
                    <a:lnTo>
                      <a:pt x="53" y="44"/>
                    </a:lnTo>
                    <a:lnTo>
                      <a:pt x="36" y="62"/>
                    </a:lnTo>
                    <a:lnTo>
                      <a:pt x="27" y="71"/>
                    </a:lnTo>
                    <a:lnTo>
                      <a:pt x="18" y="89"/>
                    </a:lnTo>
                    <a:lnTo>
                      <a:pt x="9" y="107"/>
                    </a:lnTo>
                    <a:lnTo>
                      <a:pt x="9" y="124"/>
                    </a:lnTo>
                    <a:lnTo>
                      <a:pt x="0" y="142"/>
                    </a:lnTo>
                    <a:lnTo>
                      <a:pt x="0" y="160"/>
                    </a:lnTo>
                    <a:lnTo>
                      <a:pt x="0" y="177"/>
                    </a:lnTo>
                    <a:lnTo>
                      <a:pt x="0" y="824"/>
                    </a:lnTo>
                    <a:lnTo>
                      <a:pt x="0" y="842"/>
                    </a:lnTo>
                    <a:lnTo>
                      <a:pt x="0" y="860"/>
                    </a:lnTo>
                    <a:lnTo>
                      <a:pt x="9" y="877"/>
                    </a:lnTo>
                    <a:lnTo>
                      <a:pt x="9" y="886"/>
                    </a:lnTo>
                    <a:lnTo>
                      <a:pt x="18" y="904"/>
                    </a:lnTo>
                    <a:lnTo>
                      <a:pt x="27" y="922"/>
                    </a:lnTo>
                    <a:lnTo>
                      <a:pt x="36" y="931"/>
                    </a:lnTo>
                    <a:lnTo>
                      <a:pt x="53" y="948"/>
                    </a:lnTo>
                    <a:lnTo>
                      <a:pt x="62" y="957"/>
                    </a:lnTo>
                    <a:lnTo>
                      <a:pt x="80" y="966"/>
                    </a:lnTo>
                    <a:lnTo>
                      <a:pt x="89" y="975"/>
                    </a:lnTo>
                    <a:lnTo>
                      <a:pt x="106" y="984"/>
                    </a:lnTo>
                    <a:lnTo>
                      <a:pt x="124" y="993"/>
                    </a:lnTo>
                    <a:lnTo>
                      <a:pt x="142" y="993"/>
                    </a:lnTo>
                    <a:lnTo>
                      <a:pt x="159" y="1002"/>
                    </a:lnTo>
                    <a:lnTo>
                      <a:pt x="177" y="1002"/>
                    </a:lnTo>
                    <a:lnTo>
                      <a:pt x="531" y="1002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0" name="Freeform 12"/>
              <p:cNvSpPr>
                <a:spLocks/>
              </p:cNvSpPr>
              <p:nvPr/>
            </p:nvSpPr>
            <p:spPr bwMode="auto">
              <a:xfrm>
                <a:off x="2145" y="2532"/>
                <a:ext cx="131" cy="133"/>
              </a:xfrm>
              <a:custGeom>
                <a:avLst/>
                <a:gdLst>
                  <a:gd name="T0" fmla="*/ 1 w 186"/>
                  <a:gd name="T1" fmla="*/ 0 h 178"/>
                  <a:gd name="T2" fmla="*/ 1 w 186"/>
                  <a:gd name="T3" fmla="*/ 0 h 178"/>
                  <a:gd name="T4" fmla="*/ 1 w 186"/>
                  <a:gd name="T5" fmla="*/ 1 h 178"/>
                  <a:gd name="T6" fmla="*/ 1 w 186"/>
                  <a:gd name="T7" fmla="*/ 1 h 178"/>
                  <a:gd name="T8" fmla="*/ 1 w 186"/>
                  <a:gd name="T9" fmla="*/ 1 h 178"/>
                  <a:gd name="T10" fmla="*/ 1 w 186"/>
                  <a:gd name="T11" fmla="*/ 1 h 178"/>
                  <a:gd name="T12" fmla="*/ 1 w 186"/>
                  <a:gd name="T13" fmla="*/ 1 h 178"/>
                  <a:gd name="T14" fmla="*/ 1 w 186"/>
                  <a:gd name="T15" fmla="*/ 1 h 178"/>
                  <a:gd name="T16" fmla="*/ 1 w 186"/>
                  <a:gd name="T17" fmla="*/ 1 h 178"/>
                  <a:gd name="T18" fmla="*/ 1 w 186"/>
                  <a:gd name="T19" fmla="*/ 1 h 178"/>
                  <a:gd name="T20" fmla="*/ 1 w 186"/>
                  <a:gd name="T21" fmla="*/ 1 h 178"/>
                  <a:gd name="T22" fmla="*/ 1 w 186"/>
                  <a:gd name="T23" fmla="*/ 1 h 178"/>
                  <a:gd name="T24" fmla="*/ 1 w 186"/>
                  <a:gd name="T25" fmla="*/ 1 h 178"/>
                  <a:gd name="T26" fmla="*/ 1 w 186"/>
                  <a:gd name="T27" fmla="*/ 1 h 178"/>
                  <a:gd name="T28" fmla="*/ 1 w 186"/>
                  <a:gd name="T29" fmla="*/ 2 h 178"/>
                  <a:gd name="T30" fmla="*/ 1 w 186"/>
                  <a:gd name="T31" fmla="*/ 2 h 178"/>
                  <a:gd name="T32" fmla="*/ 1 w 186"/>
                  <a:gd name="T33" fmla="*/ 2 h 178"/>
                  <a:gd name="T34" fmla="*/ 0 w 186"/>
                  <a:gd name="T35" fmla="*/ 2 h 178"/>
                  <a:gd name="T36" fmla="*/ 0 w 186"/>
                  <a:gd name="T37" fmla="*/ 2 h 178"/>
                  <a:gd name="T38" fmla="*/ 1 w 186"/>
                  <a:gd name="T39" fmla="*/ 2 h 178"/>
                  <a:gd name="T40" fmla="*/ 1 w 186"/>
                  <a:gd name="T41" fmla="*/ 2 h 178"/>
                  <a:gd name="T42" fmla="*/ 1 w 186"/>
                  <a:gd name="T43" fmla="*/ 2 h 178"/>
                  <a:gd name="T44" fmla="*/ 1 w 186"/>
                  <a:gd name="T45" fmla="*/ 2 h 178"/>
                  <a:gd name="T46" fmla="*/ 1 w 186"/>
                  <a:gd name="T47" fmla="*/ 2 h 178"/>
                  <a:gd name="T48" fmla="*/ 1 w 186"/>
                  <a:gd name="T49" fmla="*/ 1 h 178"/>
                  <a:gd name="T50" fmla="*/ 1 w 186"/>
                  <a:gd name="T51" fmla="*/ 1 h 178"/>
                  <a:gd name="T52" fmla="*/ 1 w 186"/>
                  <a:gd name="T53" fmla="*/ 1 h 178"/>
                  <a:gd name="T54" fmla="*/ 1 w 186"/>
                  <a:gd name="T55" fmla="*/ 1 h 178"/>
                  <a:gd name="T56" fmla="*/ 1 w 186"/>
                  <a:gd name="T57" fmla="*/ 1 h 178"/>
                  <a:gd name="T58" fmla="*/ 1 w 186"/>
                  <a:gd name="T59" fmla="*/ 1 h 178"/>
                  <a:gd name="T60" fmla="*/ 1 w 186"/>
                  <a:gd name="T61" fmla="*/ 1 h 178"/>
                  <a:gd name="T62" fmla="*/ 1 w 186"/>
                  <a:gd name="T63" fmla="*/ 1 h 178"/>
                  <a:gd name="T64" fmla="*/ 1 w 186"/>
                  <a:gd name="T65" fmla="*/ 1 h 178"/>
                  <a:gd name="T66" fmla="*/ 1 w 186"/>
                  <a:gd name="T67" fmla="*/ 1 h 178"/>
                  <a:gd name="T68" fmla="*/ 1 w 186"/>
                  <a:gd name="T69" fmla="*/ 0 h 178"/>
                  <a:gd name="T70" fmla="*/ 1 w 186"/>
                  <a:gd name="T71" fmla="*/ 0 h 178"/>
                  <a:gd name="T72" fmla="*/ 1 w 186"/>
                  <a:gd name="T73" fmla="*/ 0 h 17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6" h="178">
                    <a:moveTo>
                      <a:pt x="168" y="0"/>
                    </a:moveTo>
                    <a:lnTo>
                      <a:pt x="168" y="0"/>
                    </a:lnTo>
                    <a:lnTo>
                      <a:pt x="168" y="18"/>
                    </a:lnTo>
                    <a:lnTo>
                      <a:pt x="168" y="36"/>
                    </a:lnTo>
                    <a:lnTo>
                      <a:pt x="160" y="45"/>
                    </a:lnTo>
                    <a:lnTo>
                      <a:pt x="160" y="62"/>
                    </a:lnTo>
                    <a:lnTo>
                      <a:pt x="151" y="80"/>
                    </a:lnTo>
                    <a:lnTo>
                      <a:pt x="142" y="89"/>
                    </a:lnTo>
                    <a:lnTo>
                      <a:pt x="133" y="107"/>
                    </a:lnTo>
                    <a:lnTo>
                      <a:pt x="124" y="115"/>
                    </a:lnTo>
                    <a:lnTo>
                      <a:pt x="106" y="124"/>
                    </a:lnTo>
                    <a:lnTo>
                      <a:pt x="98" y="142"/>
                    </a:lnTo>
                    <a:lnTo>
                      <a:pt x="80" y="151"/>
                    </a:lnTo>
                    <a:lnTo>
                      <a:pt x="62" y="151"/>
                    </a:lnTo>
                    <a:lnTo>
                      <a:pt x="53" y="160"/>
                    </a:lnTo>
                    <a:lnTo>
                      <a:pt x="36" y="169"/>
                    </a:lnTo>
                    <a:lnTo>
                      <a:pt x="18" y="169"/>
                    </a:lnTo>
                    <a:lnTo>
                      <a:pt x="0" y="169"/>
                    </a:lnTo>
                    <a:lnTo>
                      <a:pt x="0" y="178"/>
                    </a:lnTo>
                    <a:lnTo>
                      <a:pt x="18" y="178"/>
                    </a:lnTo>
                    <a:lnTo>
                      <a:pt x="36" y="178"/>
                    </a:lnTo>
                    <a:lnTo>
                      <a:pt x="53" y="169"/>
                    </a:lnTo>
                    <a:lnTo>
                      <a:pt x="71" y="169"/>
                    </a:lnTo>
                    <a:lnTo>
                      <a:pt x="89" y="160"/>
                    </a:lnTo>
                    <a:lnTo>
                      <a:pt x="98" y="151"/>
                    </a:lnTo>
                    <a:lnTo>
                      <a:pt x="115" y="142"/>
                    </a:lnTo>
                    <a:lnTo>
                      <a:pt x="124" y="124"/>
                    </a:lnTo>
                    <a:lnTo>
                      <a:pt x="142" y="115"/>
                    </a:lnTo>
                    <a:lnTo>
                      <a:pt x="151" y="98"/>
                    </a:lnTo>
                    <a:lnTo>
                      <a:pt x="160" y="80"/>
                    </a:lnTo>
                    <a:lnTo>
                      <a:pt x="168" y="71"/>
                    </a:lnTo>
                    <a:lnTo>
                      <a:pt x="177" y="53"/>
                    </a:lnTo>
                    <a:lnTo>
                      <a:pt x="177" y="36"/>
                    </a:lnTo>
                    <a:lnTo>
                      <a:pt x="177" y="18"/>
                    </a:lnTo>
                    <a:lnTo>
                      <a:pt x="186" y="0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1" name="Freeform 13"/>
              <p:cNvSpPr>
                <a:spLocks/>
              </p:cNvSpPr>
              <p:nvPr/>
            </p:nvSpPr>
            <p:spPr bwMode="auto">
              <a:xfrm>
                <a:off x="2263" y="2046"/>
                <a:ext cx="13" cy="486"/>
              </a:xfrm>
              <a:custGeom>
                <a:avLst/>
                <a:gdLst>
                  <a:gd name="T0" fmla="*/ 0 w 18"/>
                  <a:gd name="T1" fmla="*/ 0 h 647"/>
                  <a:gd name="T2" fmla="*/ 0 w 18"/>
                  <a:gd name="T3" fmla="*/ 0 h 647"/>
                  <a:gd name="T4" fmla="*/ 0 w 18"/>
                  <a:gd name="T5" fmla="*/ 9 h 647"/>
                  <a:gd name="T6" fmla="*/ 1 w 18"/>
                  <a:gd name="T7" fmla="*/ 9 h 647"/>
                  <a:gd name="T8" fmla="*/ 1 w 18"/>
                  <a:gd name="T9" fmla="*/ 0 h 647"/>
                  <a:gd name="T10" fmla="*/ 1 w 18"/>
                  <a:gd name="T11" fmla="*/ 0 h 647"/>
                  <a:gd name="T12" fmla="*/ 0 w 18"/>
                  <a:gd name="T13" fmla="*/ 0 h 6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" h="647">
                    <a:moveTo>
                      <a:pt x="0" y="0"/>
                    </a:moveTo>
                    <a:lnTo>
                      <a:pt x="0" y="0"/>
                    </a:lnTo>
                    <a:lnTo>
                      <a:pt x="0" y="647"/>
                    </a:lnTo>
                    <a:lnTo>
                      <a:pt x="18" y="647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2" name="Freeform 14"/>
              <p:cNvSpPr>
                <a:spLocks/>
              </p:cNvSpPr>
              <p:nvPr/>
            </p:nvSpPr>
            <p:spPr bwMode="auto">
              <a:xfrm>
                <a:off x="2145" y="1906"/>
                <a:ext cx="131" cy="140"/>
              </a:xfrm>
              <a:custGeom>
                <a:avLst/>
                <a:gdLst>
                  <a:gd name="T0" fmla="*/ 0 w 186"/>
                  <a:gd name="T1" fmla="*/ 2 h 186"/>
                  <a:gd name="T2" fmla="*/ 0 w 186"/>
                  <a:gd name="T3" fmla="*/ 2 h 186"/>
                  <a:gd name="T4" fmla="*/ 1 w 186"/>
                  <a:gd name="T5" fmla="*/ 2 h 186"/>
                  <a:gd name="T6" fmla="*/ 1 w 186"/>
                  <a:gd name="T7" fmla="*/ 2 h 186"/>
                  <a:gd name="T8" fmla="*/ 1 w 186"/>
                  <a:gd name="T9" fmla="*/ 2 h 186"/>
                  <a:gd name="T10" fmla="*/ 1 w 186"/>
                  <a:gd name="T11" fmla="*/ 2 h 186"/>
                  <a:gd name="T12" fmla="*/ 1 w 186"/>
                  <a:gd name="T13" fmla="*/ 2 h 186"/>
                  <a:gd name="T14" fmla="*/ 1 w 186"/>
                  <a:gd name="T15" fmla="*/ 2 h 186"/>
                  <a:gd name="T16" fmla="*/ 1 w 186"/>
                  <a:gd name="T17" fmla="*/ 2 h 186"/>
                  <a:gd name="T18" fmla="*/ 1 w 186"/>
                  <a:gd name="T19" fmla="*/ 2 h 186"/>
                  <a:gd name="T20" fmla="*/ 1 w 186"/>
                  <a:gd name="T21" fmla="*/ 2 h 186"/>
                  <a:gd name="T22" fmla="*/ 1 w 186"/>
                  <a:gd name="T23" fmla="*/ 2 h 186"/>
                  <a:gd name="T24" fmla="*/ 1 w 186"/>
                  <a:gd name="T25" fmla="*/ 2 h 186"/>
                  <a:gd name="T26" fmla="*/ 1 w 186"/>
                  <a:gd name="T27" fmla="*/ 2 h 186"/>
                  <a:gd name="T28" fmla="*/ 1 w 186"/>
                  <a:gd name="T29" fmla="*/ 2 h 186"/>
                  <a:gd name="T30" fmla="*/ 1 w 186"/>
                  <a:gd name="T31" fmla="*/ 2 h 186"/>
                  <a:gd name="T32" fmla="*/ 1 w 186"/>
                  <a:gd name="T33" fmla="*/ 3 h 186"/>
                  <a:gd name="T34" fmla="*/ 1 w 186"/>
                  <a:gd name="T35" fmla="*/ 3 h 186"/>
                  <a:gd name="T36" fmla="*/ 1 w 186"/>
                  <a:gd name="T37" fmla="*/ 3 h 186"/>
                  <a:gd name="T38" fmla="*/ 1 w 186"/>
                  <a:gd name="T39" fmla="*/ 3 h 186"/>
                  <a:gd name="T40" fmla="*/ 1 w 186"/>
                  <a:gd name="T41" fmla="*/ 2 h 186"/>
                  <a:gd name="T42" fmla="*/ 1 w 186"/>
                  <a:gd name="T43" fmla="*/ 2 h 186"/>
                  <a:gd name="T44" fmla="*/ 1 w 186"/>
                  <a:gd name="T45" fmla="*/ 2 h 186"/>
                  <a:gd name="T46" fmla="*/ 1 w 186"/>
                  <a:gd name="T47" fmla="*/ 2 h 186"/>
                  <a:gd name="T48" fmla="*/ 1 w 186"/>
                  <a:gd name="T49" fmla="*/ 2 h 186"/>
                  <a:gd name="T50" fmla="*/ 1 w 186"/>
                  <a:gd name="T51" fmla="*/ 2 h 186"/>
                  <a:gd name="T52" fmla="*/ 1 w 186"/>
                  <a:gd name="T53" fmla="*/ 2 h 186"/>
                  <a:gd name="T54" fmla="*/ 1 w 186"/>
                  <a:gd name="T55" fmla="*/ 2 h 186"/>
                  <a:gd name="T56" fmla="*/ 1 w 186"/>
                  <a:gd name="T57" fmla="*/ 2 h 186"/>
                  <a:gd name="T58" fmla="*/ 1 w 186"/>
                  <a:gd name="T59" fmla="*/ 2 h 186"/>
                  <a:gd name="T60" fmla="*/ 1 w 186"/>
                  <a:gd name="T61" fmla="*/ 2 h 186"/>
                  <a:gd name="T62" fmla="*/ 1 w 186"/>
                  <a:gd name="T63" fmla="*/ 2 h 186"/>
                  <a:gd name="T64" fmla="*/ 1 w 186"/>
                  <a:gd name="T65" fmla="*/ 0 h 186"/>
                  <a:gd name="T66" fmla="*/ 1 w 186"/>
                  <a:gd name="T67" fmla="*/ 0 h 186"/>
                  <a:gd name="T68" fmla="*/ 0 w 186"/>
                  <a:gd name="T69" fmla="*/ 0 h 186"/>
                  <a:gd name="T70" fmla="*/ 0 w 186"/>
                  <a:gd name="T71" fmla="*/ 0 h 186"/>
                  <a:gd name="T72" fmla="*/ 0 w 186"/>
                  <a:gd name="T73" fmla="*/ 2 h 18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6" h="186">
                    <a:moveTo>
                      <a:pt x="0" y="9"/>
                    </a:moveTo>
                    <a:lnTo>
                      <a:pt x="0" y="9"/>
                    </a:lnTo>
                    <a:lnTo>
                      <a:pt x="18" y="9"/>
                    </a:lnTo>
                    <a:lnTo>
                      <a:pt x="36" y="18"/>
                    </a:lnTo>
                    <a:lnTo>
                      <a:pt x="53" y="18"/>
                    </a:lnTo>
                    <a:lnTo>
                      <a:pt x="62" y="27"/>
                    </a:lnTo>
                    <a:lnTo>
                      <a:pt x="80" y="36"/>
                    </a:lnTo>
                    <a:lnTo>
                      <a:pt x="98" y="45"/>
                    </a:lnTo>
                    <a:lnTo>
                      <a:pt x="106" y="53"/>
                    </a:lnTo>
                    <a:lnTo>
                      <a:pt x="124" y="62"/>
                    </a:lnTo>
                    <a:lnTo>
                      <a:pt x="133" y="71"/>
                    </a:lnTo>
                    <a:lnTo>
                      <a:pt x="142" y="89"/>
                    </a:lnTo>
                    <a:lnTo>
                      <a:pt x="151" y="107"/>
                    </a:lnTo>
                    <a:lnTo>
                      <a:pt x="160" y="116"/>
                    </a:lnTo>
                    <a:lnTo>
                      <a:pt x="160" y="133"/>
                    </a:lnTo>
                    <a:lnTo>
                      <a:pt x="168" y="151"/>
                    </a:lnTo>
                    <a:lnTo>
                      <a:pt x="168" y="169"/>
                    </a:lnTo>
                    <a:lnTo>
                      <a:pt x="168" y="186"/>
                    </a:lnTo>
                    <a:lnTo>
                      <a:pt x="186" y="186"/>
                    </a:lnTo>
                    <a:lnTo>
                      <a:pt x="177" y="169"/>
                    </a:lnTo>
                    <a:lnTo>
                      <a:pt x="177" y="142"/>
                    </a:lnTo>
                    <a:lnTo>
                      <a:pt x="177" y="124"/>
                    </a:lnTo>
                    <a:lnTo>
                      <a:pt x="168" y="116"/>
                    </a:lnTo>
                    <a:lnTo>
                      <a:pt x="160" y="98"/>
                    </a:lnTo>
                    <a:lnTo>
                      <a:pt x="151" y="80"/>
                    </a:lnTo>
                    <a:lnTo>
                      <a:pt x="142" y="62"/>
                    </a:lnTo>
                    <a:lnTo>
                      <a:pt x="124" y="53"/>
                    </a:lnTo>
                    <a:lnTo>
                      <a:pt x="115" y="45"/>
                    </a:lnTo>
                    <a:lnTo>
                      <a:pt x="98" y="27"/>
                    </a:lnTo>
                    <a:lnTo>
                      <a:pt x="89" y="18"/>
                    </a:lnTo>
                    <a:lnTo>
                      <a:pt x="71" y="9"/>
                    </a:lnTo>
                    <a:lnTo>
                      <a:pt x="53" y="9"/>
                    </a:lnTo>
                    <a:lnTo>
                      <a:pt x="36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3" name="Freeform 15"/>
              <p:cNvSpPr>
                <a:spLocks/>
              </p:cNvSpPr>
              <p:nvPr/>
            </p:nvSpPr>
            <p:spPr bwMode="auto">
              <a:xfrm>
                <a:off x="1896" y="1906"/>
                <a:ext cx="249" cy="7"/>
              </a:xfrm>
              <a:custGeom>
                <a:avLst/>
                <a:gdLst>
                  <a:gd name="T0" fmla="*/ 0 w 354"/>
                  <a:gd name="T1" fmla="*/ 2 h 9"/>
                  <a:gd name="T2" fmla="*/ 0 w 354"/>
                  <a:gd name="T3" fmla="*/ 2 h 9"/>
                  <a:gd name="T4" fmla="*/ 2 w 354"/>
                  <a:gd name="T5" fmla="*/ 2 h 9"/>
                  <a:gd name="T6" fmla="*/ 2 w 354"/>
                  <a:gd name="T7" fmla="*/ 0 h 9"/>
                  <a:gd name="T8" fmla="*/ 0 w 354"/>
                  <a:gd name="T9" fmla="*/ 0 h 9"/>
                  <a:gd name="T10" fmla="*/ 0 w 354"/>
                  <a:gd name="T11" fmla="*/ 0 h 9"/>
                  <a:gd name="T12" fmla="*/ 0 w 354"/>
                  <a:gd name="T13" fmla="*/ 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54" h="9">
                    <a:moveTo>
                      <a:pt x="0" y="9"/>
                    </a:moveTo>
                    <a:lnTo>
                      <a:pt x="0" y="9"/>
                    </a:lnTo>
                    <a:lnTo>
                      <a:pt x="354" y="9"/>
                    </a:lnTo>
                    <a:lnTo>
                      <a:pt x="354" y="0"/>
                    </a:lnTo>
                    <a:lnTo>
                      <a:pt x="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4" name="Freeform 16"/>
              <p:cNvSpPr>
                <a:spLocks/>
              </p:cNvSpPr>
              <p:nvPr/>
            </p:nvSpPr>
            <p:spPr bwMode="auto">
              <a:xfrm>
                <a:off x="1766" y="1906"/>
                <a:ext cx="130" cy="140"/>
              </a:xfrm>
              <a:custGeom>
                <a:avLst/>
                <a:gdLst>
                  <a:gd name="T0" fmla="*/ 1 w 186"/>
                  <a:gd name="T1" fmla="*/ 3 h 186"/>
                  <a:gd name="T2" fmla="*/ 1 w 186"/>
                  <a:gd name="T3" fmla="*/ 3 h 186"/>
                  <a:gd name="T4" fmla="*/ 1 w 186"/>
                  <a:gd name="T5" fmla="*/ 3 h 186"/>
                  <a:gd name="T6" fmla="*/ 1 w 186"/>
                  <a:gd name="T7" fmla="*/ 2 h 186"/>
                  <a:gd name="T8" fmla="*/ 1 w 186"/>
                  <a:gd name="T9" fmla="*/ 2 h 186"/>
                  <a:gd name="T10" fmla="*/ 1 w 186"/>
                  <a:gd name="T11" fmla="*/ 2 h 186"/>
                  <a:gd name="T12" fmla="*/ 1 w 186"/>
                  <a:gd name="T13" fmla="*/ 2 h 186"/>
                  <a:gd name="T14" fmla="*/ 1 w 186"/>
                  <a:gd name="T15" fmla="*/ 2 h 186"/>
                  <a:gd name="T16" fmla="*/ 1 w 186"/>
                  <a:gd name="T17" fmla="*/ 2 h 186"/>
                  <a:gd name="T18" fmla="*/ 1 w 186"/>
                  <a:gd name="T19" fmla="*/ 2 h 186"/>
                  <a:gd name="T20" fmla="*/ 1 w 186"/>
                  <a:gd name="T21" fmla="*/ 2 h 186"/>
                  <a:gd name="T22" fmla="*/ 1 w 186"/>
                  <a:gd name="T23" fmla="*/ 2 h 186"/>
                  <a:gd name="T24" fmla="*/ 1 w 186"/>
                  <a:gd name="T25" fmla="*/ 2 h 186"/>
                  <a:gd name="T26" fmla="*/ 1 w 186"/>
                  <a:gd name="T27" fmla="*/ 2 h 186"/>
                  <a:gd name="T28" fmla="*/ 1 w 186"/>
                  <a:gd name="T29" fmla="*/ 2 h 186"/>
                  <a:gd name="T30" fmla="*/ 1 w 186"/>
                  <a:gd name="T31" fmla="*/ 2 h 186"/>
                  <a:gd name="T32" fmla="*/ 1 w 186"/>
                  <a:gd name="T33" fmla="*/ 2 h 186"/>
                  <a:gd name="T34" fmla="*/ 1 w 186"/>
                  <a:gd name="T35" fmla="*/ 2 h 186"/>
                  <a:gd name="T36" fmla="*/ 1 w 186"/>
                  <a:gd name="T37" fmla="*/ 0 h 186"/>
                  <a:gd name="T38" fmla="*/ 1 w 186"/>
                  <a:gd name="T39" fmla="*/ 0 h 186"/>
                  <a:gd name="T40" fmla="*/ 1 w 186"/>
                  <a:gd name="T41" fmla="*/ 0 h 186"/>
                  <a:gd name="T42" fmla="*/ 1 w 186"/>
                  <a:gd name="T43" fmla="*/ 2 h 186"/>
                  <a:gd name="T44" fmla="*/ 1 w 186"/>
                  <a:gd name="T45" fmla="*/ 2 h 186"/>
                  <a:gd name="T46" fmla="*/ 1 w 186"/>
                  <a:gd name="T47" fmla="*/ 2 h 186"/>
                  <a:gd name="T48" fmla="*/ 1 w 186"/>
                  <a:gd name="T49" fmla="*/ 2 h 186"/>
                  <a:gd name="T50" fmla="*/ 1 w 186"/>
                  <a:gd name="T51" fmla="*/ 2 h 186"/>
                  <a:gd name="T52" fmla="*/ 1 w 186"/>
                  <a:gd name="T53" fmla="*/ 2 h 186"/>
                  <a:gd name="T54" fmla="*/ 1 w 186"/>
                  <a:gd name="T55" fmla="*/ 2 h 186"/>
                  <a:gd name="T56" fmla="*/ 1 w 186"/>
                  <a:gd name="T57" fmla="*/ 2 h 186"/>
                  <a:gd name="T58" fmla="*/ 1 w 186"/>
                  <a:gd name="T59" fmla="*/ 2 h 186"/>
                  <a:gd name="T60" fmla="*/ 1 w 186"/>
                  <a:gd name="T61" fmla="*/ 2 h 186"/>
                  <a:gd name="T62" fmla="*/ 1 w 186"/>
                  <a:gd name="T63" fmla="*/ 2 h 186"/>
                  <a:gd name="T64" fmla="*/ 0 w 186"/>
                  <a:gd name="T65" fmla="*/ 2 h 186"/>
                  <a:gd name="T66" fmla="*/ 0 w 186"/>
                  <a:gd name="T67" fmla="*/ 3 h 186"/>
                  <a:gd name="T68" fmla="*/ 0 w 186"/>
                  <a:gd name="T69" fmla="*/ 3 h 186"/>
                  <a:gd name="T70" fmla="*/ 0 w 186"/>
                  <a:gd name="T71" fmla="*/ 3 h 186"/>
                  <a:gd name="T72" fmla="*/ 1 w 186"/>
                  <a:gd name="T73" fmla="*/ 3 h 18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6" h="186">
                    <a:moveTo>
                      <a:pt x="18" y="186"/>
                    </a:moveTo>
                    <a:lnTo>
                      <a:pt x="18" y="186"/>
                    </a:lnTo>
                    <a:lnTo>
                      <a:pt x="18" y="169"/>
                    </a:lnTo>
                    <a:lnTo>
                      <a:pt x="18" y="151"/>
                    </a:lnTo>
                    <a:lnTo>
                      <a:pt x="27" y="133"/>
                    </a:lnTo>
                    <a:lnTo>
                      <a:pt x="27" y="116"/>
                    </a:lnTo>
                    <a:lnTo>
                      <a:pt x="36" y="107"/>
                    </a:lnTo>
                    <a:lnTo>
                      <a:pt x="45" y="89"/>
                    </a:lnTo>
                    <a:lnTo>
                      <a:pt x="53" y="71"/>
                    </a:lnTo>
                    <a:lnTo>
                      <a:pt x="62" y="62"/>
                    </a:lnTo>
                    <a:lnTo>
                      <a:pt x="80" y="53"/>
                    </a:lnTo>
                    <a:lnTo>
                      <a:pt x="89" y="45"/>
                    </a:lnTo>
                    <a:lnTo>
                      <a:pt x="107" y="36"/>
                    </a:lnTo>
                    <a:lnTo>
                      <a:pt x="115" y="27"/>
                    </a:lnTo>
                    <a:lnTo>
                      <a:pt x="133" y="18"/>
                    </a:lnTo>
                    <a:lnTo>
                      <a:pt x="151" y="18"/>
                    </a:lnTo>
                    <a:lnTo>
                      <a:pt x="168" y="9"/>
                    </a:lnTo>
                    <a:lnTo>
                      <a:pt x="186" y="9"/>
                    </a:lnTo>
                    <a:lnTo>
                      <a:pt x="186" y="0"/>
                    </a:lnTo>
                    <a:lnTo>
                      <a:pt x="168" y="0"/>
                    </a:lnTo>
                    <a:lnTo>
                      <a:pt x="151" y="0"/>
                    </a:lnTo>
                    <a:lnTo>
                      <a:pt x="133" y="9"/>
                    </a:lnTo>
                    <a:lnTo>
                      <a:pt x="115" y="9"/>
                    </a:lnTo>
                    <a:lnTo>
                      <a:pt x="98" y="18"/>
                    </a:lnTo>
                    <a:lnTo>
                      <a:pt x="80" y="27"/>
                    </a:lnTo>
                    <a:lnTo>
                      <a:pt x="71" y="45"/>
                    </a:lnTo>
                    <a:lnTo>
                      <a:pt x="53" y="53"/>
                    </a:lnTo>
                    <a:lnTo>
                      <a:pt x="45" y="62"/>
                    </a:lnTo>
                    <a:lnTo>
                      <a:pt x="36" y="80"/>
                    </a:lnTo>
                    <a:lnTo>
                      <a:pt x="27" y="98"/>
                    </a:lnTo>
                    <a:lnTo>
                      <a:pt x="18" y="116"/>
                    </a:lnTo>
                    <a:lnTo>
                      <a:pt x="9" y="124"/>
                    </a:lnTo>
                    <a:lnTo>
                      <a:pt x="0" y="142"/>
                    </a:lnTo>
                    <a:lnTo>
                      <a:pt x="0" y="169"/>
                    </a:lnTo>
                    <a:lnTo>
                      <a:pt x="0" y="186"/>
                    </a:lnTo>
                    <a:lnTo>
                      <a:pt x="18" y="1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5" name="Freeform 17"/>
              <p:cNvSpPr>
                <a:spLocks/>
              </p:cNvSpPr>
              <p:nvPr/>
            </p:nvSpPr>
            <p:spPr bwMode="auto">
              <a:xfrm>
                <a:off x="1766" y="2046"/>
                <a:ext cx="12" cy="486"/>
              </a:xfrm>
              <a:custGeom>
                <a:avLst/>
                <a:gdLst>
                  <a:gd name="T0" fmla="*/ 1 w 18"/>
                  <a:gd name="T1" fmla="*/ 9 h 647"/>
                  <a:gd name="T2" fmla="*/ 1 w 18"/>
                  <a:gd name="T3" fmla="*/ 9 h 647"/>
                  <a:gd name="T4" fmla="*/ 1 w 18"/>
                  <a:gd name="T5" fmla="*/ 0 h 647"/>
                  <a:gd name="T6" fmla="*/ 0 w 18"/>
                  <a:gd name="T7" fmla="*/ 0 h 647"/>
                  <a:gd name="T8" fmla="*/ 0 w 18"/>
                  <a:gd name="T9" fmla="*/ 9 h 647"/>
                  <a:gd name="T10" fmla="*/ 0 w 18"/>
                  <a:gd name="T11" fmla="*/ 9 h 647"/>
                  <a:gd name="T12" fmla="*/ 1 w 18"/>
                  <a:gd name="T13" fmla="*/ 9 h 6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" h="647">
                    <a:moveTo>
                      <a:pt x="18" y="647"/>
                    </a:moveTo>
                    <a:lnTo>
                      <a:pt x="18" y="647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647"/>
                    </a:lnTo>
                    <a:lnTo>
                      <a:pt x="18" y="6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6" name="Freeform 18"/>
              <p:cNvSpPr>
                <a:spLocks/>
              </p:cNvSpPr>
              <p:nvPr/>
            </p:nvSpPr>
            <p:spPr bwMode="auto">
              <a:xfrm>
                <a:off x="1766" y="2532"/>
                <a:ext cx="130" cy="133"/>
              </a:xfrm>
              <a:custGeom>
                <a:avLst/>
                <a:gdLst>
                  <a:gd name="T0" fmla="*/ 1 w 186"/>
                  <a:gd name="T1" fmla="*/ 2 h 178"/>
                  <a:gd name="T2" fmla="*/ 1 w 186"/>
                  <a:gd name="T3" fmla="*/ 2 h 178"/>
                  <a:gd name="T4" fmla="*/ 1 w 186"/>
                  <a:gd name="T5" fmla="*/ 2 h 178"/>
                  <a:gd name="T6" fmla="*/ 1 w 186"/>
                  <a:gd name="T7" fmla="*/ 2 h 178"/>
                  <a:gd name="T8" fmla="*/ 1 w 186"/>
                  <a:gd name="T9" fmla="*/ 2 h 178"/>
                  <a:gd name="T10" fmla="*/ 1 w 186"/>
                  <a:gd name="T11" fmla="*/ 1 h 178"/>
                  <a:gd name="T12" fmla="*/ 1 w 186"/>
                  <a:gd name="T13" fmla="*/ 1 h 178"/>
                  <a:gd name="T14" fmla="*/ 1 w 186"/>
                  <a:gd name="T15" fmla="*/ 1 h 178"/>
                  <a:gd name="T16" fmla="*/ 1 w 186"/>
                  <a:gd name="T17" fmla="*/ 1 h 178"/>
                  <a:gd name="T18" fmla="*/ 1 w 186"/>
                  <a:gd name="T19" fmla="*/ 1 h 178"/>
                  <a:gd name="T20" fmla="*/ 1 w 186"/>
                  <a:gd name="T21" fmla="*/ 1 h 178"/>
                  <a:gd name="T22" fmla="*/ 1 w 186"/>
                  <a:gd name="T23" fmla="*/ 1 h 178"/>
                  <a:gd name="T24" fmla="*/ 1 w 186"/>
                  <a:gd name="T25" fmla="*/ 1 h 178"/>
                  <a:gd name="T26" fmla="*/ 1 w 186"/>
                  <a:gd name="T27" fmla="*/ 1 h 178"/>
                  <a:gd name="T28" fmla="*/ 1 w 186"/>
                  <a:gd name="T29" fmla="*/ 1 h 178"/>
                  <a:gd name="T30" fmla="*/ 1 w 186"/>
                  <a:gd name="T31" fmla="*/ 1 h 178"/>
                  <a:gd name="T32" fmla="*/ 1 w 186"/>
                  <a:gd name="T33" fmla="*/ 1 h 178"/>
                  <a:gd name="T34" fmla="*/ 1 w 186"/>
                  <a:gd name="T35" fmla="*/ 0 h 178"/>
                  <a:gd name="T36" fmla="*/ 0 w 186"/>
                  <a:gd name="T37" fmla="*/ 0 h 178"/>
                  <a:gd name="T38" fmla="*/ 0 w 186"/>
                  <a:gd name="T39" fmla="*/ 1 h 178"/>
                  <a:gd name="T40" fmla="*/ 0 w 186"/>
                  <a:gd name="T41" fmla="*/ 1 h 178"/>
                  <a:gd name="T42" fmla="*/ 1 w 186"/>
                  <a:gd name="T43" fmla="*/ 1 h 178"/>
                  <a:gd name="T44" fmla="*/ 1 w 186"/>
                  <a:gd name="T45" fmla="*/ 1 h 178"/>
                  <a:gd name="T46" fmla="*/ 1 w 186"/>
                  <a:gd name="T47" fmla="*/ 1 h 178"/>
                  <a:gd name="T48" fmla="*/ 1 w 186"/>
                  <a:gd name="T49" fmla="*/ 1 h 178"/>
                  <a:gd name="T50" fmla="*/ 1 w 186"/>
                  <a:gd name="T51" fmla="*/ 1 h 178"/>
                  <a:gd name="T52" fmla="*/ 1 w 186"/>
                  <a:gd name="T53" fmla="*/ 1 h 178"/>
                  <a:gd name="T54" fmla="*/ 1 w 186"/>
                  <a:gd name="T55" fmla="*/ 1 h 178"/>
                  <a:gd name="T56" fmla="*/ 1 w 186"/>
                  <a:gd name="T57" fmla="*/ 1 h 178"/>
                  <a:gd name="T58" fmla="*/ 1 w 186"/>
                  <a:gd name="T59" fmla="*/ 2 h 178"/>
                  <a:gd name="T60" fmla="*/ 1 w 186"/>
                  <a:gd name="T61" fmla="*/ 2 h 178"/>
                  <a:gd name="T62" fmla="*/ 1 w 186"/>
                  <a:gd name="T63" fmla="*/ 2 h 178"/>
                  <a:gd name="T64" fmla="*/ 1 w 186"/>
                  <a:gd name="T65" fmla="*/ 2 h 178"/>
                  <a:gd name="T66" fmla="*/ 1 w 186"/>
                  <a:gd name="T67" fmla="*/ 2 h 178"/>
                  <a:gd name="T68" fmla="*/ 1 w 186"/>
                  <a:gd name="T69" fmla="*/ 2 h 178"/>
                  <a:gd name="T70" fmla="*/ 1 w 186"/>
                  <a:gd name="T71" fmla="*/ 2 h 178"/>
                  <a:gd name="T72" fmla="*/ 1 w 186"/>
                  <a:gd name="T73" fmla="*/ 2 h 17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6" h="178">
                    <a:moveTo>
                      <a:pt x="186" y="169"/>
                    </a:moveTo>
                    <a:lnTo>
                      <a:pt x="186" y="169"/>
                    </a:lnTo>
                    <a:lnTo>
                      <a:pt x="168" y="169"/>
                    </a:lnTo>
                    <a:lnTo>
                      <a:pt x="151" y="169"/>
                    </a:lnTo>
                    <a:lnTo>
                      <a:pt x="133" y="160"/>
                    </a:lnTo>
                    <a:lnTo>
                      <a:pt x="115" y="151"/>
                    </a:lnTo>
                    <a:lnTo>
                      <a:pt x="107" y="151"/>
                    </a:lnTo>
                    <a:lnTo>
                      <a:pt x="89" y="142"/>
                    </a:lnTo>
                    <a:lnTo>
                      <a:pt x="80" y="124"/>
                    </a:lnTo>
                    <a:lnTo>
                      <a:pt x="62" y="115"/>
                    </a:lnTo>
                    <a:lnTo>
                      <a:pt x="53" y="107"/>
                    </a:lnTo>
                    <a:lnTo>
                      <a:pt x="45" y="89"/>
                    </a:lnTo>
                    <a:lnTo>
                      <a:pt x="36" y="80"/>
                    </a:lnTo>
                    <a:lnTo>
                      <a:pt x="27" y="62"/>
                    </a:lnTo>
                    <a:lnTo>
                      <a:pt x="27" y="45"/>
                    </a:lnTo>
                    <a:lnTo>
                      <a:pt x="18" y="36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9" y="53"/>
                    </a:lnTo>
                    <a:lnTo>
                      <a:pt x="18" y="71"/>
                    </a:lnTo>
                    <a:lnTo>
                      <a:pt x="27" y="80"/>
                    </a:lnTo>
                    <a:lnTo>
                      <a:pt x="36" y="98"/>
                    </a:lnTo>
                    <a:lnTo>
                      <a:pt x="45" y="115"/>
                    </a:lnTo>
                    <a:lnTo>
                      <a:pt x="53" y="124"/>
                    </a:lnTo>
                    <a:lnTo>
                      <a:pt x="71" y="142"/>
                    </a:lnTo>
                    <a:lnTo>
                      <a:pt x="80" y="151"/>
                    </a:lnTo>
                    <a:lnTo>
                      <a:pt x="98" y="160"/>
                    </a:lnTo>
                    <a:lnTo>
                      <a:pt x="115" y="169"/>
                    </a:lnTo>
                    <a:lnTo>
                      <a:pt x="133" y="169"/>
                    </a:lnTo>
                    <a:lnTo>
                      <a:pt x="151" y="178"/>
                    </a:lnTo>
                    <a:lnTo>
                      <a:pt x="168" y="178"/>
                    </a:lnTo>
                    <a:lnTo>
                      <a:pt x="186" y="178"/>
                    </a:lnTo>
                    <a:lnTo>
                      <a:pt x="186" y="1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7" name="Freeform 19"/>
              <p:cNvSpPr>
                <a:spLocks/>
              </p:cNvSpPr>
              <p:nvPr/>
            </p:nvSpPr>
            <p:spPr bwMode="auto">
              <a:xfrm>
                <a:off x="1896" y="2659"/>
                <a:ext cx="249" cy="6"/>
              </a:xfrm>
              <a:custGeom>
                <a:avLst/>
                <a:gdLst>
                  <a:gd name="T0" fmla="*/ 2 w 354"/>
                  <a:gd name="T1" fmla="*/ 0 h 9"/>
                  <a:gd name="T2" fmla="*/ 2 w 354"/>
                  <a:gd name="T3" fmla="*/ 0 h 9"/>
                  <a:gd name="T4" fmla="*/ 0 w 354"/>
                  <a:gd name="T5" fmla="*/ 0 h 9"/>
                  <a:gd name="T6" fmla="*/ 0 w 354"/>
                  <a:gd name="T7" fmla="*/ 1 h 9"/>
                  <a:gd name="T8" fmla="*/ 2 w 354"/>
                  <a:gd name="T9" fmla="*/ 1 h 9"/>
                  <a:gd name="T10" fmla="*/ 2 w 354"/>
                  <a:gd name="T11" fmla="*/ 1 h 9"/>
                  <a:gd name="T12" fmla="*/ 2 w 354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54" h="9">
                    <a:moveTo>
                      <a:pt x="354" y="0"/>
                    </a:moveTo>
                    <a:lnTo>
                      <a:pt x="354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354" y="9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8" name="Freeform 20"/>
              <p:cNvSpPr>
                <a:spLocks/>
              </p:cNvSpPr>
              <p:nvPr/>
            </p:nvSpPr>
            <p:spPr bwMode="auto">
              <a:xfrm>
                <a:off x="1835" y="1946"/>
                <a:ext cx="397" cy="659"/>
              </a:xfrm>
              <a:custGeom>
                <a:avLst/>
                <a:gdLst>
                  <a:gd name="T0" fmla="*/ 1 w 566"/>
                  <a:gd name="T1" fmla="*/ 13 h 878"/>
                  <a:gd name="T2" fmla="*/ 2 w 566"/>
                  <a:gd name="T3" fmla="*/ 12 h 878"/>
                  <a:gd name="T4" fmla="*/ 2 w 566"/>
                  <a:gd name="T5" fmla="*/ 11 h 878"/>
                  <a:gd name="T6" fmla="*/ 2 w 566"/>
                  <a:gd name="T7" fmla="*/ 11 h 878"/>
                  <a:gd name="T8" fmla="*/ 3 w 566"/>
                  <a:gd name="T9" fmla="*/ 10 h 878"/>
                  <a:gd name="T10" fmla="*/ 3 w 566"/>
                  <a:gd name="T11" fmla="*/ 9 h 878"/>
                  <a:gd name="T12" fmla="*/ 3 w 566"/>
                  <a:gd name="T13" fmla="*/ 8 h 878"/>
                  <a:gd name="T14" fmla="*/ 3 w 566"/>
                  <a:gd name="T15" fmla="*/ 7 h 878"/>
                  <a:gd name="T16" fmla="*/ 3 w 566"/>
                  <a:gd name="T17" fmla="*/ 6 h 878"/>
                  <a:gd name="T18" fmla="*/ 3 w 566"/>
                  <a:gd name="T19" fmla="*/ 5 h 878"/>
                  <a:gd name="T20" fmla="*/ 3 w 566"/>
                  <a:gd name="T21" fmla="*/ 4 h 878"/>
                  <a:gd name="T22" fmla="*/ 3 w 566"/>
                  <a:gd name="T23" fmla="*/ 3 h 878"/>
                  <a:gd name="T24" fmla="*/ 2 w 566"/>
                  <a:gd name="T25" fmla="*/ 2 h 878"/>
                  <a:gd name="T26" fmla="*/ 2 w 566"/>
                  <a:gd name="T27" fmla="*/ 2 h 878"/>
                  <a:gd name="T28" fmla="*/ 2 w 566"/>
                  <a:gd name="T29" fmla="*/ 2 h 878"/>
                  <a:gd name="T30" fmla="*/ 1 w 566"/>
                  <a:gd name="T31" fmla="*/ 0 h 878"/>
                  <a:gd name="T32" fmla="*/ 1 w 566"/>
                  <a:gd name="T33" fmla="*/ 0 h 878"/>
                  <a:gd name="T34" fmla="*/ 1 w 566"/>
                  <a:gd name="T35" fmla="*/ 2 h 878"/>
                  <a:gd name="T36" fmla="*/ 1 w 566"/>
                  <a:gd name="T37" fmla="*/ 2 h 878"/>
                  <a:gd name="T38" fmla="*/ 1 w 566"/>
                  <a:gd name="T39" fmla="*/ 2 h 878"/>
                  <a:gd name="T40" fmla="*/ 1 w 566"/>
                  <a:gd name="T41" fmla="*/ 3 h 878"/>
                  <a:gd name="T42" fmla="*/ 1 w 566"/>
                  <a:gd name="T43" fmla="*/ 4 h 878"/>
                  <a:gd name="T44" fmla="*/ 1 w 566"/>
                  <a:gd name="T45" fmla="*/ 5 h 878"/>
                  <a:gd name="T46" fmla="*/ 0 w 566"/>
                  <a:gd name="T47" fmla="*/ 6 h 878"/>
                  <a:gd name="T48" fmla="*/ 0 w 566"/>
                  <a:gd name="T49" fmla="*/ 7 h 878"/>
                  <a:gd name="T50" fmla="*/ 1 w 566"/>
                  <a:gd name="T51" fmla="*/ 8 h 878"/>
                  <a:gd name="T52" fmla="*/ 1 w 566"/>
                  <a:gd name="T53" fmla="*/ 9 h 878"/>
                  <a:gd name="T54" fmla="*/ 1 w 566"/>
                  <a:gd name="T55" fmla="*/ 10 h 878"/>
                  <a:gd name="T56" fmla="*/ 1 w 566"/>
                  <a:gd name="T57" fmla="*/ 11 h 878"/>
                  <a:gd name="T58" fmla="*/ 1 w 566"/>
                  <a:gd name="T59" fmla="*/ 11 h 878"/>
                  <a:gd name="T60" fmla="*/ 1 w 566"/>
                  <a:gd name="T61" fmla="*/ 12 h 878"/>
                  <a:gd name="T62" fmla="*/ 1 w 566"/>
                  <a:gd name="T63" fmla="*/ 13 h 87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66" h="878">
                    <a:moveTo>
                      <a:pt x="283" y="878"/>
                    </a:moveTo>
                    <a:lnTo>
                      <a:pt x="309" y="878"/>
                    </a:lnTo>
                    <a:lnTo>
                      <a:pt x="345" y="869"/>
                    </a:lnTo>
                    <a:lnTo>
                      <a:pt x="371" y="851"/>
                    </a:lnTo>
                    <a:lnTo>
                      <a:pt x="398" y="842"/>
                    </a:lnTo>
                    <a:lnTo>
                      <a:pt x="416" y="825"/>
                    </a:lnTo>
                    <a:lnTo>
                      <a:pt x="442" y="798"/>
                    </a:lnTo>
                    <a:lnTo>
                      <a:pt x="469" y="780"/>
                    </a:lnTo>
                    <a:lnTo>
                      <a:pt x="486" y="745"/>
                    </a:lnTo>
                    <a:lnTo>
                      <a:pt x="504" y="718"/>
                    </a:lnTo>
                    <a:lnTo>
                      <a:pt x="522" y="683"/>
                    </a:lnTo>
                    <a:lnTo>
                      <a:pt x="540" y="647"/>
                    </a:lnTo>
                    <a:lnTo>
                      <a:pt x="548" y="612"/>
                    </a:lnTo>
                    <a:lnTo>
                      <a:pt x="557" y="568"/>
                    </a:lnTo>
                    <a:lnTo>
                      <a:pt x="566" y="523"/>
                    </a:lnTo>
                    <a:lnTo>
                      <a:pt x="566" y="479"/>
                    </a:lnTo>
                    <a:lnTo>
                      <a:pt x="566" y="435"/>
                    </a:lnTo>
                    <a:lnTo>
                      <a:pt x="566" y="390"/>
                    </a:lnTo>
                    <a:lnTo>
                      <a:pt x="566" y="346"/>
                    </a:lnTo>
                    <a:lnTo>
                      <a:pt x="557" y="311"/>
                    </a:lnTo>
                    <a:lnTo>
                      <a:pt x="548" y="266"/>
                    </a:lnTo>
                    <a:lnTo>
                      <a:pt x="540" y="231"/>
                    </a:lnTo>
                    <a:lnTo>
                      <a:pt x="522" y="195"/>
                    </a:lnTo>
                    <a:lnTo>
                      <a:pt x="504" y="160"/>
                    </a:lnTo>
                    <a:lnTo>
                      <a:pt x="486" y="133"/>
                    </a:lnTo>
                    <a:lnTo>
                      <a:pt x="469" y="98"/>
                    </a:lnTo>
                    <a:lnTo>
                      <a:pt x="442" y="80"/>
                    </a:lnTo>
                    <a:lnTo>
                      <a:pt x="416" y="54"/>
                    </a:lnTo>
                    <a:lnTo>
                      <a:pt x="398" y="36"/>
                    </a:lnTo>
                    <a:lnTo>
                      <a:pt x="371" y="18"/>
                    </a:lnTo>
                    <a:lnTo>
                      <a:pt x="345" y="9"/>
                    </a:lnTo>
                    <a:lnTo>
                      <a:pt x="309" y="0"/>
                    </a:lnTo>
                    <a:lnTo>
                      <a:pt x="283" y="0"/>
                    </a:lnTo>
                    <a:lnTo>
                      <a:pt x="256" y="0"/>
                    </a:lnTo>
                    <a:lnTo>
                      <a:pt x="230" y="9"/>
                    </a:lnTo>
                    <a:lnTo>
                      <a:pt x="194" y="18"/>
                    </a:lnTo>
                    <a:lnTo>
                      <a:pt x="168" y="36"/>
                    </a:lnTo>
                    <a:lnTo>
                      <a:pt x="150" y="54"/>
                    </a:lnTo>
                    <a:lnTo>
                      <a:pt x="124" y="80"/>
                    </a:lnTo>
                    <a:lnTo>
                      <a:pt x="97" y="98"/>
                    </a:lnTo>
                    <a:lnTo>
                      <a:pt x="79" y="133"/>
                    </a:lnTo>
                    <a:lnTo>
                      <a:pt x="62" y="160"/>
                    </a:lnTo>
                    <a:lnTo>
                      <a:pt x="44" y="195"/>
                    </a:lnTo>
                    <a:lnTo>
                      <a:pt x="35" y="231"/>
                    </a:lnTo>
                    <a:lnTo>
                      <a:pt x="17" y="266"/>
                    </a:lnTo>
                    <a:lnTo>
                      <a:pt x="9" y="311"/>
                    </a:lnTo>
                    <a:lnTo>
                      <a:pt x="0" y="346"/>
                    </a:lnTo>
                    <a:lnTo>
                      <a:pt x="0" y="390"/>
                    </a:lnTo>
                    <a:lnTo>
                      <a:pt x="0" y="435"/>
                    </a:lnTo>
                    <a:lnTo>
                      <a:pt x="0" y="479"/>
                    </a:lnTo>
                    <a:lnTo>
                      <a:pt x="0" y="523"/>
                    </a:lnTo>
                    <a:lnTo>
                      <a:pt x="9" y="568"/>
                    </a:lnTo>
                    <a:lnTo>
                      <a:pt x="17" y="612"/>
                    </a:lnTo>
                    <a:lnTo>
                      <a:pt x="35" y="647"/>
                    </a:lnTo>
                    <a:lnTo>
                      <a:pt x="44" y="683"/>
                    </a:lnTo>
                    <a:lnTo>
                      <a:pt x="62" y="718"/>
                    </a:lnTo>
                    <a:lnTo>
                      <a:pt x="79" y="745"/>
                    </a:lnTo>
                    <a:lnTo>
                      <a:pt x="97" y="780"/>
                    </a:lnTo>
                    <a:lnTo>
                      <a:pt x="124" y="798"/>
                    </a:lnTo>
                    <a:lnTo>
                      <a:pt x="150" y="825"/>
                    </a:lnTo>
                    <a:lnTo>
                      <a:pt x="168" y="842"/>
                    </a:lnTo>
                    <a:lnTo>
                      <a:pt x="194" y="851"/>
                    </a:lnTo>
                    <a:lnTo>
                      <a:pt x="230" y="869"/>
                    </a:lnTo>
                    <a:lnTo>
                      <a:pt x="256" y="878"/>
                    </a:lnTo>
                    <a:lnTo>
                      <a:pt x="283" y="878"/>
                    </a:lnTo>
                    <a:close/>
                  </a:path>
                </a:pathLst>
              </a:custGeom>
              <a:solidFill>
                <a:srgbClr val="FF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" name="Freeform 21"/>
              <p:cNvSpPr>
                <a:spLocks/>
              </p:cNvSpPr>
              <p:nvPr/>
            </p:nvSpPr>
            <p:spPr bwMode="auto">
              <a:xfrm>
                <a:off x="2033" y="2272"/>
                <a:ext cx="205" cy="340"/>
              </a:xfrm>
              <a:custGeom>
                <a:avLst/>
                <a:gdLst>
                  <a:gd name="T0" fmla="*/ 1 w 292"/>
                  <a:gd name="T1" fmla="*/ 0 h 452"/>
                  <a:gd name="T2" fmla="*/ 1 w 292"/>
                  <a:gd name="T3" fmla="*/ 0 h 452"/>
                  <a:gd name="T4" fmla="*/ 1 w 292"/>
                  <a:gd name="T5" fmla="*/ 2 h 452"/>
                  <a:gd name="T6" fmla="*/ 1 w 292"/>
                  <a:gd name="T7" fmla="*/ 2 h 452"/>
                  <a:gd name="T8" fmla="*/ 1 w 292"/>
                  <a:gd name="T9" fmla="*/ 2 h 452"/>
                  <a:gd name="T10" fmla="*/ 1 w 292"/>
                  <a:gd name="T11" fmla="*/ 3 h 452"/>
                  <a:gd name="T12" fmla="*/ 1 w 292"/>
                  <a:gd name="T13" fmla="*/ 4 h 452"/>
                  <a:gd name="T14" fmla="*/ 1 w 292"/>
                  <a:gd name="T15" fmla="*/ 4 h 452"/>
                  <a:gd name="T16" fmla="*/ 1 w 292"/>
                  <a:gd name="T17" fmla="*/ 5 h 452"/>
                  <a:gd name="T18" fmla="*/ 1 w 292"/>
                  <a:gd name="T19" fmla="*/ 5 h 452"/>
                  <a:gd name="T20" fmla="*/ 1 w 292"/>
                  <a:gd name="T21" fmla="*/ 5 h 452"/>
                  <a:gd name="T22" fmla="*/ 1 w 292"/>
                  <a:gd name="T23" fmla="*/ 5 h 452"/>
                  <a:gd name="T24" fmla="*/ 1 w 292"/>
                  <a:gd name="T25" fmla="*/ 6 h 452"/>
                  <a:gd name="T26" fmla="*/ 1 w 292"/>
                  <a:gd name="T27" fmla="*/ 6 h 452"/>
                  <a:gd name="T28" fmla="*/ 1 w 292"/>
                  <a:gd name="T29" fmla="*/ 6 h 452"/>
                  <a:gd name="T30" fmla="*/ 1 w 292"/>
                  <a:gd name="T31" fmla="*/ 6 h 452"/>
                  <a:gd name="T32" fmla="*/ 1 w 292"/>
                  <a:gd name="T33" fmla="*/ 6 h 452"/>
                  <a:gd name="T34" fmla="*/ 0 w 292"/>
                  <a:gd name="T35" fmla="*/ 6 h 452"/>
                  <a:gd name="T36" fmla="*/ 0 w 292"/>
                  <a:gd name="T37" fmla="*/ 6 h 452"/>
                  <a:gd name="T38" fmla="*/ 1 w 292"/>
                  <a:gd name="T39" fmla="*/ 6 h 452"/>
                  <a:gd name="T40" fmla="*/ 1 w 292"/>
                  <a:gd name="T41" fmla="*/ 6 h 452"/>
                  <a:gd name="T42" fmla="*/ 1 w 292"/>
                  <a:gd name="T43" fmla="*/ 6 h 452"/>
                  <a:gd name="T44" fmla="*/ 1 w 292"/>
                  <a:gd name="T45" fmla="*/ 6 h 452"/>
                  <a:gd name="T46" fmla="*/ 1 w 292"/>
                  <a:gd name="T47" fmla="*/ 6 h 452"/>
                  <a:gd name="T48" fmla="*/ 1 w 292"/>
                  <a:gd name="T49" fmla="*/ 6 h 452"/>
                  <a:gd name="T50" fmla="*/ 1 w 292"/>
                  <a:gd name="T51" fmla="*/ 5 h 452"/>
                  <a:gd name="T52" fmla="*/ 1 w 292"/>
                  <a:gd name="T53" fmla="*/ 5 h 452"/>
                  <a:gd name="T54" fmla="*/ 1 w 292"/>
                  <a:gd name="T55" fmla="*/ 5 h 452"/>
                  <a:gd name="T56" fmla="*/ 1 w 292"/>
                  <a:gd name="T57" fmla="*/ 4 h 452"/>
                  <a:gd name="T58" fmla="*/ 1 w 292"/>
                  <a:gd name="T59" fmla="*/ 4 h 452"/>
                  <a:gd name="T60" fmla="*/ 1 w 292"/>
                  <a:gd name="T61" fmla="*/ 3 h 452"/>
                  <a:gd name="T62" fmla="*/ 1 w 292"/>
                  <a:gd name="T63" fmla="*/ 2 h 452"/>
                  <a:gd name="T64" fmla="*/ 1 w 292"/>
                  <a:gd name="T65" fmla="*/ 2 h 452"/>
                  <a:gd name="T66" fmla="*/ 1 w 292"/>
                  <a:gd name="T67" fmla="*/ 2 h 452"/>
                  <a:gd name="T68" fmla="*/ 1 w 292"/>
                  <a:gd name="T69" fmla="*/ 0 h 452"/>
                  <a:gd name="T70" fmla="*/ 1 w 292"/>
                  <a:gd name="T71" fmla="*/ 0 h 452"/>
                  <a:gd name="T72" fmla="*/ 1 w 292"/>
                  <a:gd name="T73" fmla="*/ 0 h 45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92" h="452">
                    <a:moveTo>
                      <a:pt x="283" y="0"/>
                    </a:moveTo>
                    <a:lnTo>
                      <a:pt x="283" y="0"/>
                    </a:lnTo>
                    <a:lnTo>
                      <a:pt x="283" y="44"/>
                    </a:lnTo>
                    <a:lnTo>
                      <a:pt x="274" y="88"/>
                    </a:lnTo>
                    <a:lnTo>
                      <a:pt x="265" y="133"/>
                    </a:lnTo>
                    <a:lnTo>
                      <a:pt x="257" y="168"/>
                    </a:lnTo>
                    <a:lnTo>
                      <a:pt x="248" y="212"/>
                    </a:lnTo>
                    <a:lnTo>
                      <a:pt x="230" y="248"/>
                    </a:lnTo>
                    <a:lnTo>
                      <a:pt x="212" y="274"/>
                    </a:lnTo>
                    <a:lnTo>
                      <a:pt x="195" y="310"/>
                    </a:lnTo>
                    <a:lnTo>
                      <a:pt x="177" y="336"/>
                    </a:lnTo>
                    <a:lnTo>
                      <a:pt x="159" y="363"/>
                    </a:lnTo>
                    <a:lnTo>
                      <a:pt x="133" y="381"/>
                    </a:lnTo>
                    <a:lnTo>
                      <a:pt x="106" y="398"/>
                    </a:lnTo>
                    <a:lnTo>
                      <a:pt x="80" y="416"/>
                    </a:lnTo>
                    <a:lnTo>
                      <a:pt x="53" y="425"/>
                    </a:lnTo>
                    <a:lnTo>
                      <a:pt x="26" y="434"/>
                    </a:lnTo>
                    <a:lnTo>
                      <a:pt x="0" y="434"/>
                    </a:lnTo>
                    <a:lnTo>
                      <a:pt x="0" y="452"/>
                    </a:lnTo>
                    <a:lnTo>
                      <a:pt x="35" y="443"/>
                    </a:lnTo>
                    <a:lnTo>
                      <a:pt x="62" y="443"/>
                    </a:lnTo>
                    <a:lnTo>
                      <a:pt x="88" y="425"/>
                    </a:lnTo>
                    <a:lnTo>
                      <a:pt x="115" y="416"/>
                    </a:lnTo>
                    <a:lnTo>
                      <a:pt x="142" y="390"/>
                    </a:lnTo>
                    <a:lnTo>
                      <a:pt x="168" y="372"/>
                    </a:lnTo>
                    <a:lnTo>
                      <a:pt x="186" y="345"/>
                    </a:lnTo>
                    <a:lnTo>
                      <a:pt x="203" y="319"/>
                    </a:lnTo>
                    <a:lnTo>
                      <a:pt x="230" y="283"/>
                    </a:lnTo>
                    <a:lnTo>
                      <a:pt x="248" y="248"/>
                    </a:lnTo>
                    <a:lnTo>
                      <a:pt x="257" y="212"/>
                    </a:lnTo>
                    <a:lnTo>
                      <a:pt x="274" y="177"/>
                    </a:lnTo>
                    <a:lnTo>
                      <a:pt x="283" y="133"/>
                    </a:lnTo>
                    <a:lnTo>
                      <a:pt x="283" y="88"/>
                    </a:lnTo>
                    <a:lnTo>
                      <a:pt x="292" y="44"/>
                    </a:lnTo>
                    <a:lnTo>
                      <a:pt x="292" y="0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" name="Freeform 22"/>
              <p:cNvSpPr>
                <a:spLocks/>
              </p:cNvSpPr>
              <p:nvPr/>
            </p:nvSpPr>
            <p:spPr bwMode="auto">
              <a:xfrm>
                <a:off x="2033" y="1940"/>
                <a:ext cx="205" cy="332"/>
              </a:xfrm>
              <a:custGeom>
                <a:avLst/>
                <a:gdLst>
                  <a:gd name="T0" fmla="*/ 0 w 292"/>
                  <a:gd name="T1" fmla="*/ 1 h 443"/>
                  <a:gd name="T2" fmla="*/ 0 w 292"/>
                  <a:gd name="T3" fmla="*/ 1 h 443"/>
                  <a:gd name="T4" fmla="*/ 1 w 292"/>
                  <a:gd name="T5" fmla="*/ 1 h 443"/>
                  <a:gd name="T6" fmla="*/ 1 w 292"/>
                  <a:gd name="T7" fmla="*/ 1 h 443"/>
                  <a:gd name="T8" fmla="*/ 1 w 292"/>
                  <a:gd name="T9" fmla="*/ 1 h 443"/>
                  <a:gd name="T10" fmla="*/ 1 w 292"/>
                  <a:gd name="T11" fmla="*/ 1 h 443"/>
                  <a:gd name="T12" fmla="*/ 1 w 292"/>
                  <a:gd name="T13" fmla="*/ 1 h 443"/>
                  <a:gd name="T14" fmla="*/ 1 w 292"/>
                  <a:gd name="T15" fmla="*/ 1 h 443"/>
                  <a:gd name="T16" fmla="*/ 1 w 292"/>
                  <a:gd name="T17" fmla="*/ 1 h 443"/>
                  <a:gd name="T18" fmla="*/ 1 w 292"/>
                  <a:gd name="T19" fmla="*/ 1 h 443"/>
                  <a:gd name="T20" fmla="*/ 1 w 292"/>
                  <a:gd name="T21" fmla="*/ 2 h 443"/>
                  <a:gd name="T22" fmla="*/ 1 w 292"/>
                  <a:gd name="T23" fmla="*/ 2 h 443"/>
                  <a:gd name="T24" fmla="*/ 1 w 292"/>
                  <a:gd name="T25" fmla="*/ 3 h 443"/>
                  <a:gd name="T26" fmla="*/ 1 w 292"/>
                  <a:gd name="T27" fmla="*/ 3 h 443"/>
                  <a:gd name="T28" fmla="*/ 1 w 292"/>
                  <a:gd name="T29" fmla="*/ 4 h 443"/>
                  <a:gd name="T30" fmla="*/ 1 w 292"/>
                  <a:gd name="T31" fmla="*/ 4 h 443"/>
                  <a:gd name="T32" fmla="*/ 1 w 292"/>
                  <a:gd name="T33" fmla="*/ 5 h 443"/>
                  <a:gd name="T34" fmla="*/ 1 w 292"/>
                  <a:gd name="T35" fmla="*/ 5 h 443"/>
                  <a:gd name="T36" fmla="*/ 1 w 292"/>
                  <a:gd name="T37" fmla="*/ 5 h 443"/>
                  <a:gd name="T38" fmla="*/ 1 w 292"/>
                  <a:gd name="T39" fmla="*/ 5 h 443"/>
                  <a:gd name="T40" fmla="*/ 1 w 292"/>
                  <a:gd name="T41" fmla="*/ 4 h 443"/>
                  <a:gd name="T42" fmla="*/ 1 w 292"/>
                  <a:gd name="T43" fmla="*/ 4 h 443"/>
                  <a:gd name="T44" fmla="*/ 1 w 292"/>
                  <a:gd name="T45" fmla="*/ 3 h 443"/>
                  <a:gd name="T46" fmla="*/ 1 w 292"/>
                  <a:gd name="T47" fmla="*/ 3 h 443"/>
                  <a:gd name="T48" fmla="*/ 1 w 292"/>
                  <a:gd name="T49" fmla="*/ 2 h 443"/>
                  <a:gd name="T50" fmla="*/ 1 w 292"/>
                  <a:gd name="T51" fmla="*/ 2 h 443"/>
                  <a:gd name="T52" fmla="*/ 1 w 292"/>
                  <a:gd name="T53" fmla="*/ 1 h 443"/>
                  <a:gd name="T54" fmla="*/ 1 w 292"/>
                  <a:gd name="T55" fmla="*/ 1 h 443"/>
                  <a:gd name="T56" fmla="*/ 1 w 292"/>
                  <a:gd name="T57" fmla="*/ 1 h 443"/>
                  <a:gd name="T58" fmla="*/ 1 w 292"/>
                  <a:gd name="T59" fmla="*/ 1 h 443"/>
                  <a:gd name="T60" fmla="*/ 1 w 292"/>
                  <a:gd name="T61" fmla="*/ 1 h 443"/>
                  <a:gd name="T62" fmla="*/ 1 w 292"/>
                  <a:gd name="T63" fmla="*/ 1 h 443"/>
                  <a:gd name="T64" fmla="*/ 1 w 292"/>
                  <a:gd name="T65" fmla="*/ 1 h 443"/>
                  <a:gd name="T66" fmla="*/ 1 w 292"/>
                  <a:gd name="T67" fmla="*/ 1 h 443"/>
                  <a:gd name="T68" fmla="*/ 0 w 292"/>
                  <a:gd name="T69" fmla="*/ 0 h 443"/>
                  <a:gd name="T70" fmla="*/ 0 w 292"/>
                  <a:gd name="T71" fmla="*/ 0 h 443"/>
                  <a:gd name="T72" fmla="*/ 0 w 292"/>
                  <a:gd name="T73" fmla="*/ 1 h 44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92" h="443">
                    <a:moveTo>
                      <a:pt x="0" y="17"/>
                    </a:moveTo>
                    <a:lnTo>
                      <a:pt x="0" y="17"/>
                    </a:lnTo>
                    <a:lnTo>
                      <a:pt x="26" y="17"/>
                    </a:lnTo>
                    <a:lnTo>
                      <a:pt x="53" y="26"/>
                    </a:lnTo>
                    <a:lnTo>
                      <a:pt x="80" y="35"/>
                    </a:lnTo>
                    <a:lnTo>
                      <a:pt x="106" y="53"/>
                    </a:lnTo>
                    <a:lnTo>
                      <a:pt x="133" y="71"/>
                    </a:lnTo>
                    <a:lnTo>
                      <a:pt x="159" y="88"/>
                    </a:lnTo>
                    <a:lnTo>
                      <a:pt x="177" y="115"/>
                    </a:lnTo>
                    <a:lnTo>
                      <a:pt x="195" y="141"/>
                    </a:lnTo>
                    <a:lnTo>
                      <a:pt x="212" y="168"/>
                    </a:lnTo>
                    <a:lnTo>
                      <a:pt x="230" y="203"/>
                    </a:lnTo>
                    <a:lnTo>
                      <a:pt x="248" y="239"/>
                    </a:lnTo>
                    <a:lnTo>
                      <a:pt x="257" y="274"/>
                    </a:lnTo>
                    <a:lnTo>
                      <a:pt x="265" y="319"/>
                    </a:lnTo>
                    <a:lnTo>
                      <a:pt x="274" y="354"/>
                    </a:lnTo>
                    <a:lnTo>
                      <a:pt x="283" y="398"/>
                    </a:lnTo>
                    <a:lnTo>
                      <a:pt x="283" y="443"/>
                    </a:lnTo>
                    <a:lnTo>
                      <a:pt x="292" y="443"/>
                    </a:lnTo>
                    <a:lnTo>
                      <a:pt x="292" y="398"/>
                    </a:lnTo>
                    <a:lnTo>
                      <a:pt x="283" y="354"/>
                    </a:lnTo>
                    <a:lnTo>
                      <a:pt x="283" y="319"/>
                    </a:lnTo>
                    <a:lnTo>
                      <a:pt x="274" y="274"/>
                    </a:lnTo>
                    <a:lnTo>
                      <a:pt x="257" y="239"/>
                    </a:lnTo>
                    <a:lnTo>
                      <a:pt x="248" y="203"/>
                    </a:lnTo>
                    <a:lnTo>
                      <a:pt x="230" y="168"/>
                    </a:lnTo>
                    <a:lnTo>
                      <a:pt x="203" y="133"/>
                    </a:lnTo>
                    <a:lnTo>
                      <a:pt x="186" y="106"/>
                    </a:lnTo>
                    <a:lnTo>
                      <a:pt x="168" y="79"/>
                    </a:lnTo>
                    <a:lnTo>
                      <a:pt x="142" y="62"/>
                    </a:lnTo>
                    <a:lnTo>
                      <a:pt x="115" y="35"/>
                    </a:lnTo>
                    <a:lnTo>
                      <a:pt x="88" y="26"/>
                    </a:lnTo>
                    <a:lnTo>
                      <a:pt x="62" y="8"/>
                    </a:lnTo>
                    <a:lnTo>
                      <a:pt x="35" y="8"/>
                    </a:lnTo>
                    <a:lnTo>
                      <a:pt x="0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" name="Freeform 23"/>
              <p:cNvSpPr>
                <a:spLocks/>
              </p:cNvSpPr>
              <p:nvPr/>
            </p:nvSpPr>
            <p:spPr bwMode="auto">
              <a:xfrm>
                <a:off x="1828" y="1940"/>
                <a:ext cx="205" cy="332"/>
              </a:xfrm>
              <a:custGeom>
                <a:avLst/>
                <a:gdLst>
                  <a:gd name="T0" fmla="*/ 1 w 292"/>
                  <a:gd name="T1" fmla="*/ 5 h 443"/>
                  <a:gd name="T2" fmla="*/ 1 w 292"/>
                  <a:gd name="T3" fmla="*/ 5 h 443"/>
                  <a:gd name="T4" fmla="*/ 1 w 292"/>
                  <a:gd name="T5" fmla="*/ 5 h 443"/>
                  <a:gd name="T6" fmla="*/ 1 w 292"/>
                  <a:gd name="T7" fmla="*/ 4 h 443"/>
                  <a:gd name="T8" fmla="*/ 1 w 292"/>
                  <a:gd name="T9" fmla="*/ 4 h 443"/>
                  <a:gd name="T10" fmla="*/ 1 w 292"/>
                  <a:gd name="T11" fmla="*/ 3 h 443"/>
                  <a:gd name="T12" fmla="*/ 1 w 292"/>
                  <a:gd name="T13" fmla="*/ 3 h 443"/>
                  <a:gd name="T14" fmla="*/ 1 w 292"/>
                  <a:gd name="T15" fmla="*/ 2 h 443"/>
                  <a:gd name="T16" fmla="*/ 1 w 292"/>
                  <a:gd name="T17" fmla="*/ 2 h 443"/>
                  <a:gd name="T18" fmla="*/ 1 w 292"/>
                  <a:gd name="T19" fmla="*/ 1 h 443"/>
                  <a:gd name="T20" fmla="*/ 1 w 292"/>
                  <a:gd name="T21" fmla="*/ 1 h 443"/>
                  <a:gd name="T22" fmla="*/ 1 w 292"/>
                  <a:gd name="T23" fmla="*/ 1 h 443"/>
                  <a:gd name="T24" fmla="*/ 1 w 292"/>
                  <a:gd name="T25" fmla="*/ 1 h 443"/>
                  <a:gd name="T26" fmla="*/ 1 w 292"/>
                  <a:gd name="T27" fmla="*/ 1 h 443"/>
                  <a:gd name="T28" fmla="*/ 1 w 292"/>
                  <a:gd name="T29" fmla="*/ 1 h 443"/>
                  <a:gd name="T30" fmla="*/ 1 w 292"/>
                  <a:gd name="T31" fmla="*/ 1 h 443"/>
                  <a:gd name="T32" fmla="*/ 1 w 292"/>
                  <a:gd name="T33" fmla="*/ 1 h 443"/>
                  <a:gd name="T34" fmla="*/ 1 w 292"/>
                  <a:gd name="T35" fmla="*/ 1 h 443"/>
                  <a:gd name="T36" fmla="*/ 1 w 292"/>
                  <a:gd name="T37" fmla="*/ 0 h 443"/>
                  <a:gd name="T38" fmla="*/ 1 w 292"/>
                  <a:gd name="T39" fmla="*/ 1 h 443"/>
                  <a:gd name="T40" fmla="*/ 1 w 292"/>
                  <a:gd name="T41" fmla="*/ 1 h 443"/>
                  <a:gd name="T42" fmla="*/ 1 w 292"/>
                  <a:gd name="T43" fmla="*/ 1 h 443"/>
                  <a:gd name="T44" fmla="*/ 1 w 292"/>
                  <a:gd name="T45" fmla="*/ 1 h 443"/>
                  <a:gd name="T46" fmla="*/ 1 w 292"/>
                  <a:gd name="T47" fmla="*/ 1 h 443"/>
                  <a:gd name="T48" fmla="*/ 1 w 292"/>
                  <a:gd name="T49" fmla="*/ 1 h 443"/>
                  <a:gd name="T50" fmla="*/ 1 w 292"/>
                  <a:gd name="T51" fmla="*/ 1 h 443"/>
                  <a:gd name="T52" fmla="*/ 1 w 292"/>
                  <a:gd name="T53" fmla="*/ 1 h 443"/>
                  <a:gd name="T54" fmla="*/ 1 w 292"/>
                  <a:gd name="T55" fmla="*/ 2 h 443"/>
                  <a:gd name="T56" fmla="*/ 1 w 292"/>
                  <a:gd name="T57" fmla="*/ 2 h 443"/>
                  <a:gd name="T58" fmla="*/ 1 w 292"/>
                  <a:gd name="T59" fmla="*/ 3 h 443"/>
                  <a:gd name="T60" fmla="*/ 1 w 292"/>
                  <a:gd name="T61" fmla="*/ 3 h 443"/>
                  <a:gd name="T62" fmla="*/ 1 w 292"/>
                  <a:gd name="T63" fmla="*/ 4 h 443"/>
                  <a:gd name="T64" fmla="*/ 0 w 292"/>
                  <a:gd name="T65" fmla="*/ 4 h 443"/>
                  <a:gd name="T66" fmla="*/ 0 w 292"/>
                  <a:gd name="T67" fmla="*/ 5 h 443"/>
                  <a:gd name="T68" fmla="*/ 0 w 292"/>
                  <a:gd name="T69" fmla="*/ 5 h 443"/>
                  <a:gd name="T70" fmla="*/ 0 w 292"/>
                  <a:gd name="T71" fmla="*/ 5 h 443"/>
                  <a:gd name="T72" fmla="*/ 1 w 292"/>
                  <a:gd name="T73" fmla="*/ 5 h 44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92" h="443">
                    <a:moveTo>
                      <a:pt x="9" y="443"/>
                    </a:moveTo>
                    <a:lnTo>
                      <a:pt x="9" y="443"/>
                    </a:lnTo>
                    <a:lnTo>
                      <a:pt x="9" y="398"/>
                    </a:lnTo>
                    <a:lnTo>
                      <a:pt x="18" y="354"/>
                    </a:lnTo>
                    <a:lnTo>
                      <a:pt x="26" y="319"/>
                    </a:lnTo>
                    <a:lnTo>
                      <a:pt x="35" y="274"/>
                    </a:lnTo>
                    <a:lnTo>
                      <a:pt x="44" y="239"/>
                    </a:lnTo>
                    <a:lnTo>
                      <a:pt x="62" y="203"/>
                    </a:lnTo>
                    <a:lnTo>
                      <a:pt x="79" y="168"/>
                    </a:lnTo>
                    <a:lnTo>
                      <a:pt x="97" y="141"/>
                    </a:lnTo>
                    <a:lnTo>
                      <a:pt x="115" y="115"/>
                    </a:lnTo>
                    <a:lnTo>
                      <a:pt x="133" y="88"/>
                    </a:lnTo>
                    <a:lnTo>
                      <a:pt x="159" y="71"/>
                    </a:lnTo>
                    <a:lnTo>
                      <a:pt x="186" y="53"/>
                    </a:lnTo>
                    <a:lnTo>
                      <a:pt x="212" y="35"/>
                    </a:lnTo>
                    <a:lnTo>
                      <a:pt x="239" y="26"/>
                    </a:lnTo>
                    <a:lnTo>
                      <a:pt x="265" y="17"/>
                    </a:lnTo>
                    <a:lnTo>
                      <a:pt x="292" y="17"/>
                    </a:lnTo>
                    <a:lnTo>
                      <a:pt x="292" y="0"/>
                    </a:lnTo>
                    <a:lnTo>
                      <a:pt x="265" y="8"/>
                    </a:lnTo>
                    <a:lnTo>
                      <a:pt x="230" y="8"/>
                    </a:lnTo>
                    <a:lnTo>
                      <a:pt x="203" y="26"/>
                    </a:lnTo>
                    <a:lnTo>
                      <a:pt x="177" y="35"/>
                    </a:lnTo>
                    <a:lnTo>
                      <a:pt x="150" y="62"/>
                    </a:lnTo>
                    <a:lnTo>
                      <a:pt x="124" y="79"/>
                    </a:lnTo>
                    <a:lnTo>
                      <a:pt x="106" y="106"/>
                    </a:lnTo>
                    <a:lnTo>
                      <a:pt x="79" y="133"/>
                    </a:lnTo>
                    <a:lnTo>
                      <a:pt x="62" y="168"/>
                    </a:lnTo>
                    <a:lnTo>
                      <a:pt x="44" y="203"/>
                    </a:lnTo>
                    <a:lnTo>
                      <a:pt x="35" y="239"/>
                    </a:lnTo>
                    <a:lnTo>
                      <a:pt x="18" y="274"/>
                    </a:lnTo>
                    <a:lnTo>
                      <a:pt x="9" y="319"/>
                    </a:lnTo>
                    <a:lnTo>
                      <a:pt x="0" y="354"/>
                    </a:lnTo>
                    <a:lnTo>
                      <a:pt x="0" y="398"/>
                    </a:lnTo>
                    <a:lnTo>
                      <a:pt x="0" y="443"/>
                    </a:lnTo>
                    <a:lnTo>
                      <a:pt x="9" y="4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" name="Freeform 24"/>
              <p:cNvSpPr>
                <a:spLocks/>
              </p:cNvSpPr>
              <p:nvPr/>
            </p:nvSpPr>
            <p:spPr bwMode="auto">
              <a:xfrm>
                <a:off x="1828" y="2272"/>
                <a:ext cx="205" cy="340"/>
              </a:xfrm>
              <a:custGeom>
                <a:avLst/>
                <a:gdLst>
                  <a:gd name="T0" fmla="*/ 1 w 292"/>
                  <a:gd name="T1" fmla="*/ 6 h 452"/>
                  <a:gd name="T2" fmla="*/ 1 w 292"/>
                  <a:gd name="T3" fmla="*/ 6 h 452"/>
                  <a:gd name="T4" fmla="*/ 1 w 292"/>
                  <a:gd name="T5" fmla="*/ 6 h 452"/>
                  <a:gd name="T6" fmla="*/ 1 w 292"/>
                  <a:gd name="T7" fmla="*/ 6 h 452"/>
                  <a:gd name="T8" fmla="*/ 1 w 292"/>
                  <a:gd name="T9" fmla="*/ 6 h 452"/>
                  <a:gd name="T10" fmla="*/ 1 w 292"/>
                  <a:gd name="T11" fmla="*/ 6 h 452"/>
                  <a:gd name="T12" fmla="*/ 1 w 292"/>
                  <a:gd name="T13" fmla="*/ 6 h 452"/>
                  <a:gd name="T14" fmla="*/ 1 w 292"/>
                  <a:gd name="T15" fmla="*/ 5 h 452"/>
                  <a:gd name="T16" fmla="*/ 1 w 292"/>
                  <a:gd name="T17" fmla="*/ 5 h 452"/>
                  <a:gd name="T18" fmla="*/ 1 w 292"/>
                  <a:gd name="T19" fmla="*/ 5 h 452"/>
                  <a:gd name="T20" fmla="*/ 1 w 292"/>
                  <a:gd name="T21" fmla="*/ 5 h 452"/>
                  <a:gd name="T22" fmla="*/ 1 w 292"/>
                  <a:gd name="T23" fmla="*/ 4 h 452"/>
                  <a:gd name="T24" fmla="*/ 1 w 292"/>
                  <a:gd name="T25" fmla="*/ 4 h 452"/>
                  <a:gd name="T26" fmla="*/ 1 w 292"/>
                  <a:gd name="T27" fmla="*/ 3 h 452"/>
                  <a:gd name="T28" fmla="*/ 1 w 292"/>
                  <a:gd name="T29" fmla="*/ 2 h 452"/>
                  <a:gd name="T30" fmla="*/ 1 w 292"/>
                  <a:gd name="T31" fmla="*/ 2 h 452"/>
                  <a:gd name="T32" fmla="*/ 1 w 292"/>
                  <a:gd name="T33" fmla="*/ 2 h 452"/>
                  <a:gd name="T34" fmla="*/ 1 w 292"/>
                  <a:gd name="T35" fmla="*/ 0 h 452"/>
                  <a:gd name="T36" fmla="*/ 0 w 292"/>
                  <a:gd name="T37" fmla="*/ 0 h 452"/>
                  <a:gd name="T38" fmla="*/ 0 w 292"/>
                  <a:gd name="T39" fmla="*/ 2 h 452"/>
                  <a:gd name="T40" fmla="*/ 0 w 292"/>
                  <a:gd name="T41" fmla="*/ 2 h 452"/>
                  <a:gd name="T42" fmla="*/ 1 w 292"/>
                  <a:gd name="T43" fmla="*/ 2 h 452"/>
                  <a:gd name="T44" fmla="*/ 1 w 292"/>
                  <a:gd name="T45" fmla="*/ 3 h 452"/>
                  <a:gd name="T46" fmla="*/ 1 w 292"/>
                  <a:gd name="T47" fmla="*/ 4 h 452"/>
                  <a:gd name="T48" fmla="*/ 1 w 292"/>
                  <a:gd name="T49" fmla="*/ 4 h 452"/>
                  <a:gd name="T50" fmla="*/ 1 w 292"/>
                  <a:gd name="T51" fmla="*/ 5 h 452"/>
                  <a:gd name="T52" fmla="*/ 1 w 292"/>
                  <a:gd name="T53" fmla="*/ 5 h 452"/>
                  <a:gd name="T54" fmla="*/ 1 w 292"/>
                  <a:gd name="T55" fmla="*/ 5 h 452"/>
                  <a:gd name="T56" fmla="*/ 1 w 292"/>
                  <a:gd name="T57" fmla="*/ 6 h 452"/>
                  <a:gd name="T58" fmla="*/ 1 w 292"/>
                  <a:gd name="T59" fmla="*/ 6 h 452"/>
                  <a:gd name="T60" fmla="*/ 1 w 292"/>
                  <a:gd name="T61" fmla="*/ 6 h 452"/>
                  <a:gd name="T62" fmla="*/ 1 w 292"/>
                  <a:gd name="T63" fmla="*/ 6 h 452"/>
                  <a:gd name="T64" fmla="*/ 1 w 292"/>
                  <a:gd name="T65" fmla="*/ 6 h 452"/>
                  <a:gd name="T66" fmla="*/ 1 w 292"/>
                  <a:gd name="T67" fmla="*/ 6 h 452"/>
                  <a:gd name="T68" fmla="*/ 1 w 292"/>
                  <a:gd name="T69" fmla="*/ 6 h 452"/>
                  <a:gd name="T70" fmla="*/ 1 w 292"/>
                  <a:gd name="T71" fmla="*/ 6 h 452"/>
                  <a:gd name="T72" fmla="*/ 1 w 292"/>
                  <a:gd name="T73" fmla="*/ 6 h 45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92" h="452">
                    <a:moveTo>
                      <a:pt x="292" y="434"/>
                    </a:moveTo>
                    <a:lnTo>
                      <a:pt x="292" y="434"/>
                    </a:lnTo>
                    <a:lnTo>
                      <a:pt x="265" y="434"/>
                    </a:lnTo>
                    <a:lnTo>
                      <a:pt x="239" y="425"/>
                    </a:lnTo>
                    <a:lnTo>
                      <a:pt x="212" y="416"/>
                    </a:lnTo>
                    <a:lnTo>
                      <a:pt x="186" y="398"/>
                    </a:lnTo>
                    <a:lnTo>
                      <a:pt x="159" y="381"/>
                    </a:lnTo>
                    <a:lnTo>
                      <a:pt x="133" y="363"/>
                    </a:lnTo>
                    <a:lnTo>
                      <a:pt x="115" y="336"/>
                    </a:lnTo>
                    <a:lnTo>
                      <a:pt x="97" y="310"/>
                    </a:lnTo>
                    <a:lnTo>
                      <a:pt x="79" y="274"/>
                    </a:lnTo>
                    <a:lnTo>
                      <a:pt x="62" y="248"/>
                    </a:lnTo>
                    <a:lnTo>
                      <a:pt x="44" y="212"/>
                    </a:lnTo>
                    <a:lnTo>
                      <a:pt x="35" y="168"/>
                    </a:lnTo>
                    <a:lnTo>
                      <a:pt x="26" y="133"/>
                    </a:lnTo>
                    <a:lnTo>
                      <a:pt x="18" y="88"/>
                    </a:lnTo>
                    <a:lnTo>
                      <a:pt x="9" y="44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0" y="88"/>
                    </a:lnTo>
                    <a:lnTo>
                      <a:pt x="9" y="133"/>
                    </a:lnTo>
                    <a:lnTo>
                      <a:pt x="18" y="177"/>
                    </a:lnTo>
                    <a:lnTo>
                      <a:pt x="35" y="212"/>
                    </a:lnTo>
                    <a:lnTo>
                      <a:pt x="44" y="248"/>
                    </a:lnTo>
                    <a:lnTo>
                      <a:pt x="62" y="283"/>
                    </a:lnTo>
                    <a:lnTo>
                      <a:pt x="79" y="319"/>
                    </a:lnTo>
                    <a:lnTo>
                      <a:pt x="106" y="345"/>
                    </a:lnTo>
                    <a:lnTo>
                      <a:pt x="124" y="372"/>
                    </a:lnTo>
                    <a:lnTo>
                      <a:pt x="150" y="390"/>
                    </a:lnTo>
                    <a:lnTo>
                      <a:pt x="177" y="416"/>
                    </a:lnTo>
                    <a:lnTo>
                      <a:pt x="203" y="425"/>
                    </a:lnTo>
                    <a:lnTo>
                      <a:pt x="230" y="443"/>
                    </a:lnTo>
                    <a:lnTo>
                      <a:pt x="265" y="443"/>
                    </a:lnTo>
                    <a:lnTo>
                      <a:pt x="292" y="452"/>
                    </a:lnTo>
                    <a:lnTo>
                      <a:pt x="292" y="4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3" name="Freeform 25"/>
              <p:cNvSpPr>
                <a:spLocks/>
              </p:cNvSpPr>
              <p:nvPr/>
            </p:nvSpPr>
            <p:spPr bwMode="auto">
              <a:xfrm>
                <a:off x="1685" y="2159"/>
                <a:ext cx="671" cy="240"/>
              </a:xfrm>
              <a:custGeom>
                <a:avLst/>
                <a:gdLst>
                  <a:gd name="T0" fmla="*/ 0 w 956"/>
                  <a:gd name="T1" fmla="*/ 5 h 319"/>
                  <a:gd name="T2" fmla="*/ 1 w 956"/>
                  <a:gd name="T3" fmla="*/ 5 h 319"/>
                  <a:gd name="T4" fmla="*/ 1 w 956"/>
                  <a:gd name="T5" fmla="*/ 5 h 319"/>
                  <a:gd name="T6" fmla="*/ 1 w 956"/>
                  <a:gd name="T7" fmla="*/ 5 h 319"/>
                  <a:gd name="T8" fmla="*/ 1 w 956"/>
                  <a:gd name="T9" fmla="*/ 5 h 319"/>
                  <a:gd name="T10" fmla="*/ 1 w 956"/>
                  <a:gd name="T11" fmla="*/ 5 h 319"/>
                  <a:gd name="T12" fmla="*/ 1 w 956"/>
                  <a:gd name="T13" fmla="*/ 5 h 319"/>
                  <a:gd name="T14" fmla="*/ 1 w 956"/>
                  <a:gd name="T15" fmla="*/ 5 h 319"/>
                  <a:gd name="T16" fmla="*/ 2 w 956"/>
                  <a:gd name="T17" fmla="*/ 5 h 319"/>
                  <a:gd name="T18" fmla="*/ 2 w 956"/>
                  <a:gd name="T19" fmla="*/ 5 h 319"/>
                  <a:gd name="T20" fmla="*/ 3 w 956"/>
                  <a:gd name="T21" fmla="*/ 5 h 319"/>
                  <a:gd name="T22" fmla="*/ 3 w 956"/>
                  <a:gd name="T23" fmla="*/ 5 h 319"/>
                  <a:gd name="T24" fmla="*/ 3 w 956"/>
                  <a:gd name="T25" fmla="*/ 5 h 319"/>
                  <a:gd name="T26" fmla="*/ 4 w 956"/>
                  <a:gd name="T27" fmla="*/ 5 h 319"/>
                  <a:gd name="T28" fmla="*/ 4 w 956"/>
                  <a:gd name="T29" fmla="*/ 5 h 319"/>
                  <a:gd name="T30" fmla="*/ 4 w 956"/>
                  <a:gd name="T31" fmla="*/ 5 h 319"/>
                  <a:gd name="T32" fmla="*/ 4 w 956"/>
                  <a:gd name="T33" fmla="*/ 2 h 319"/>
                  <a:gd name="T34" fmla="*/ 4 w 956"/>
                  <a:gd name="T35" fmla="*/ 2 h 319"/>
                  <a:gd name="T36" fmla="*/ 4 w 956"/>
                  <a:gd name="T37" fmla="*/ 2 h 319"/>
                  <a:gd name="T38" fmla="*/ 4 w 956"/>
                  <a:gd name="T39" fmla="*/ 2 h 319"/>
                  <a:gd name="T40" fmla="*/ 3 w 956"/>
                  <a:gd name="T41" fmla="*/ 2 h 319"/>
                  <a:gd name="T42" fmla="*/ 3 w 956"/>
                  <a:gd name="T43" fmla="*/ 0 h 319"/>
                  <a:gd name="T44" fmla="*/ 2 w 956"/>
                  <a:gd name="T45" fmla="*/ 0 h 319"/>
                  <a:gd name="T46" fmla="*/ 2 w 956"/>
                  <a:gd name="T47" fmla="*/ 0 h 319"/>
                  <a:gd name="T48" fmla="*/ 1 w 956"/>
                  <a:gd name="T49" fmla="*/ 2 h 319"/>
                  <a:gd name="T50" fmla="*/ 1 w 956"/>
                  <a:gd name="T51" fmla="*/ 2 h 319"/>
                  <a:gd name="T52" fmla="*/ 1 w 956"/>
                  <a:gd name="T53" fmla="*/ 2 h 319"/>
                  <a:gd name="T54" fmla="*/ 1 w 956"/>
                  <a:gd name="T55" fmla="*/ 2 h 319"/>
                  <a:gd name="T56" fmla="*/ 1 w 956"/>
                  <a:gd name="T57" fmla="*/ 2 h 319"/>
                  <a:gd name="T58" fmla="*/ 1 w 956"/>
                  <a:gd name="T59" fmla="*/ 2 h 319"/>
                  <a:gd name="T60" fmla="*/ 1 w 956"/>
                  <a:gd name="T61" fmla="*/ 2 h 319"/>
                  <a:gd name="T62" fmla="*/ 0 w 956"/>
                  <a:gd name="T63" fmla="*/ 2 h 319"/>
                  <a:gd name="T64" fmla="*/ 0 w 956"/>
                  <a:gd name="T65" fmla="*/ 2 h 3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56" h="319">
                    <a:moveTo>
                      <a:pt x="0" y="284"/>
                    </a:moveTo>
                    <a:lnTo>
                      <a:pt x="0" y="284"/>
                    </a:lnTo>
                    <a:lnTo>
                      <a:pt x="0" y="292"/>
                    </a:lnTo>
                    <a:lnTo>
                      <a:pt x="9" y="292"/>
                    </a:lnTo>
                    <a:lnTo>
                      <a:pt x="18" y="292"/>
                    </a:lnTo>
                    <a:lnTo>
                      <a:pt x="36" y="292"/>
                    </a:lnTo>
                    <a:lnTo>
                      <a:pt x="53" y="292"/>
                    </a:lnTo>
                    <a:lnTo>
                      <a:pt x="71" y="292"/>
                    </a:lnTo>
                    <a:lnTo>
                      <a:pt x="89" y="292"/>
                    </a:lnTo>
                    <a:lnTo>
                      <a:pt x="106" y="301"/>
                    </a:lnTo>
                    <a:lnTo>
                      <a:pt x="133" y="301"/>
                    </a:lnTo>
                    <a:lnTo>
                      <a:pt x="160" y="301"/>
                    </a:lnTo>
                    <a:lnTo>
                      <a:pt x="186" y="301"/>
                    </a:lnTo>
                    <a:lnTo>
                      <a:pt x="222" y="310"/>
                    </a:lnTo>
                    <a:lnTo>
                      <a:pt x="248" y="310"/>
                    </a:lnTo>
                    <a:lnTo>
                      <a:pt x="283" y="310"/>
                    </a:lnTo>
                    <a:lnTo>
                      <a:pt x="319" y="310"/>
                    </a:lnTo>
                    <a:lnTo>
                      <a:pt x="354" y="310"/>
                    </a:lnTo>
                    <a:lnTo>
                      <a:pt x="390" y="319"/>
                    </a:lnTo>
                    <a:lnTo>
                      <a:pt x="425" y="319"/>
                    </a:lnTo>
                    <a:lnTo>
                      <a:pt x="469" y="319"/>
                    </a:lnTo>
                    <a:lnTo>
                      <a:pt x="505" y="319"/>
                    </a:lnTo>
                    <a:lnTo>
                      <a:pt x="549" y="319"/>
                    </a:lnTo>
                    <a:lnTo>
                      <a:pt x="584" y="310"/>
                    </a:lnTo>
                    <a:lnTo>
                      <a:pt x="629" y="310"/>
                    </a:lnTo>
                    <a:lnTo>
                      <a:pt x="664" y="310"/>
                    </a:lnTo>
                    <a:lnTo>
                      <a:pt x="708" y="310"/>
                    </a:lnTo>
                    <a:lnTo>
                      <a:pt x="753" y="301"/>
                    </a:lnTo>
                    <a:lnTo>
                      <a:pt x="788" y="301"/>
                    </a:lnTo>
                    <a:lnTo>
                      <a:pt x="832" y="292"/>
                    </a:lnTo>
                    <a:lnTo>
                      <a:pt x="876" y="292"/>
                    </a:lnTo>
                    <a:lnTo>
                      <a:pt x="912" y="284"/>
                    </a:lnTo>
                    <a:lnTo>
                      <a:pt x="956" y="275"/>
                    </a:lnTo>
                    <a:lnTo>
                      <a:pt x="956" y="44"/>
                    </a:lnTo>
                    <a:lnTo>
                      <a:pt x="912" y="35"/>
                    </a:lnTo>
                    <a:lnTo>
                      <a:pt x="876" y="27"/>
                    </a:lnTo>
                    <a:lnTo>
                      <a:pt x="832" y="27"/>
                    </a:lnTo>
                    <a:lnTo>
                      <a:pt x="788" y="18"/>
                    </a:lnTo>
                    <a:lnTo>
                      <a:pt x="753" y="18"/>
                    </a:lnTo>
                    <a:lnTo>
                      <a:pt x="708" y="9"/>
                    </a:lnTo>
                    <a:lnTo>
                      <a:pt x="664" y="9"/>
                    </a:lnTo>
                    <a:lnTo>
                      <a:pt x="629" y="9"/>
                    </a:lnTo>
                    <a:lnTo>
                      <a:pt x="584" y="0"/>
                    </a:lnTo>
                    <a:lnTo>
                      <a:pt x="549" y="0"/>
                    </a:lnTo>
                    <a:lnTo>
                      <a:pt x="505" y="0"/>
                    </a:lnTo>
                    <a:lnTo>
                      <a:pt x="469" y="0"/>
                    </a:lnTo>
                    <a:lnTo>
                      <a:pt x="425" y="0"/>
                    </a:lnTo>
                    <a:lnTo>
                      <a:pt x="390" y="0"/>
                    </a:lnTo>
                    <a:lnTo>
                      <a:pt x="354" y="0"/>
                    </a:lnTo>
                    <a:lnTo>
                      <a:pt x="319" y="9"/>
                    </a:lnTo>
                    <a:lnTo>
                      <a:pt x="283" y="9"/>
                    </a:lnTo>
                    <a:lnTo>
                      <a:pt x="248" y="9"/>
                    </a:lnTo>
                    <a:lnTo>
                      <a:pt x="222" y="9"/>
                    </a:lnTo>
                    <a:lnTo>
                      <a:pt x="186" y="9"/>
                    </a:lnTo>
                    <a:lnTo>
                      <a:pt x="160" y="18"/>
                    </a:lnTo>
                    <a:lnTo>
                      <a:pt x="133" y="18"/>
                    </a:lnTo>
                    <a:lnTo>
                      <a:pt x="106" y="18"/>
                    </a:lnTo>
                    <a:lnTo>
                      <a:pt x="89" y="18"/>
                    </a:lnTo>
                    <a:lnTo>
                      <a:pt x="71" y="18"/>
                    </a:lnTo>
                    <a:lnTo>
                      <a:pt x="53" y="27"/>
                    </a:lnTo>
                    <a:lnTo>
                      <a:pt x="36" y="27"/>
                    </a:lnTo>
                    <a:lnTo>
                      <a:pt x="18" y="27"/>
                    </a:lnTo>
                    <a:lnTo>
                      <a:pt x="9" y="27"/>
                    </a:lnTo>
                    <a:lnTo>
                      <a:pt x="0" y="27"/>
                    </a:lnTo>
                    <a:lnTo>
                      <a:pt x="0" y="284"/>
                    </a:lnTo>
                    <a:close/>
                  </a:path>
                </a:pathLst>
              </a:custGeom>
              <a:solidFill>
                <a:srgbClr val="FFCC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4" name="Freeform 26"/>
              <p:cNvSpPr>
                <a:spLocks/>
              </p:cNvSpPr>
              <p:nvPr/>
            </p:nvSpPr>
            <p:spPr bwMode="auto">
              <a:xfrm>
                <a:off x="1685" y="2359"/>
                <a:ext cx="678" cy="40"/>
              </a:xfrm>
              <a:custGeom>
                <a:avLst/>
                <a:gdLst>
                  <a:gd name="T0" fmla="*/ 5 w 965"/>
                  <a:gd name="T1" fmla="*/ 0 h 53"/>
                  <a:gd name="T2" fmla="*/ 4 w 965"/>
                  <a:gd name="T3" fmla="*/ 2 h 53"/>
                  <a:gd name="T4" fmla="*/ 4 w 965"/>
                  <a:gd name="T5" fmla="*/ 2 h 53"/>
                  <a:gd name="T6" fmla="*/ 4 w 965"/>
                  <a:gd name="T7" fmla="*/ 2 h 53"/>
                  <a:gd name="T8" fmla="*/ 3 w 965"/>
                  <a:gd name="T9" fmla="*/ 2 h 53"/>
                  <a:gd name="T10" fmla="*/ 3 w 965"/>
                  <a:gd name="T11" fmla="*/ 2 h 53"/>
                  <a:gd name="T12" fmla="*/ 3 w 965"/>
                  <a:gd name="T13" fmla="*/ 2 h 53"/>
                  <a:gd name="T14" fmla="*/ 2 w 965"/>
                  <a:gd name="T15" fmla="*/ 2 h 53"/>
                  <a:gd name="T16" fmla="*/ 1 w 965"/>
                  <a:gd name="T17" fmla="*/ 2 h 53"/>
                  <a:gd name="T18" fmla="*/ 1 w 965"/>
                  <a:gd name="T19" fmla="*/ 2 h 53"/>
                  <a:gd name="T20" fmla="*/ 1 w 965"/>
                  <a:gd name="T21" fmla="*/ 2 h 53"/>
                  <a:gd name="T22" fmla="*/ 1 w 965"/>
                  <a:gd name="T23" fmla="*/ 2 h 53"/>
                  <a:gd name="T24" fmla="*/ 1 w 965"/>
                  <a:gd name="T25" fmla="*/ 2 h 53"/>
                  <a:gd name="T26" fmla="*/ 1 w 965"/>
                  <a:gd name="T27" fmla="*/ 2 h 53"/>
                  <a:gd name="T28" fmla="*/ 1 w 965"/>
                  <a:gd name="T29" fmla="*/ 2 h 53"/>
                  <a:gd name="T30" fmla="*/ 1 w 965"/>
                  <a:gd name="T31" fmla="*/ 2 h 53"/>
                  <a:gd name="T32" fmla="*/ 0 w 965"/>
                  <a:gd name="T33" fmla="*/ 2 h 53"/>
                  <a:gd name="T34" fmla="*/ 0 w 965"/>
                  <a:gd name="T35" fmla="*/ 2 h 53"/>
                  <a:gd name="T36" fmla="*/ 1 w 965"/>
                  <a:gd name="T37" fmla="*/ 2 h 53"/>
                  <a:gd name="T38" fmla="*/ 1 w 965"/>
                  <a:gd name="T39" fmla="*/ 2 h 53"/>
                  <a:gd name="T40" fmla="*/ 1 w 965"/>
                  <a:gd name="T41" fmla="*/ 2 h 53"/>
                  <a:gd name="T42" fmla="*/ 1 w 965"/>
                  <a:gd name="T43" fmla="*/ 2 h 53"/>
                  <a:gd name="T44" fmla="*/ 1 w 965"/>
                  <a:gd name="T45" fmla="*/ 2 h 53"/>
                  <a:gd name="T46" fmla="*/ 1 w 965"/>
                  <a:gd name="T47" fmla="*/ 2 h 53"/>
                  <a:gd name="T48" fmla="*/ 1 w 965"/>
                  <a:gd name="T49" fmla="*/ 2 h 53"/>
                  <a:gd name="T50" fmla="*/ 2 w 965"/>
                  <a:gd name="T51" fmla="*/ 2 h 53"/>
                  <a:gd name="T52" fmla="*/ 2 w 965"/>
                  <a:gd name="T53" fmla="*/ 2 h 53"/>
                  <a:gd name="T54" fmla="*/ 3 w 965"/>
                  <a:gd name="T55" fmla="*/ 2 h 53"/>
                  <a:gd name="T56" fmla="*/ 3 w 965"/>
                  <a:gd name="T57" fmla="*/ 2 h 53"/>
                  <a:gd name="T58" fmla="*/ 3 w 965"/>
                  <a:gd name="T59" fmla="*/ 2 h 53"/>
                  <a:gd name="T60" fmla="*/ 4 w 965"/>
                  <a:gd name="T61" fmla="*/ 2 h 53"/>
                  <a:gd name="T62" fmla="*/ 4 w 965"/>
                  <a:gd name="T63" fmla="*/ 2 h 53"/>
                  <a:gd name="T64" fmla="*/ 4 w 965"/>
                  <a:gd name="T65" fmla="*/ 2 h 53"/>
                  <a:gd name="T66" fmla="*/ 5 w 965"/>
                  <a:gd name="T67" fmla="*/ 2 h 53"/>
                  <a:gd name="T68" fmla="*/ 5 w 965"/>
                  <a:gd name="T69" fmla="*/ 2 h 53"/>
                  <a:gd name="T70" fmla="*/ 4 w 965"/>
                  <a:gd name="T71" fmla="*/ 2 h 5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965" h="53">
                    <a:moveTo>
                      <a:pt x="947" y="9"/>
                    </a:moveTo>
                    <a:lnTo>
                      <a:pt x="956" y="0"/>
                    </a:lnTo>
                    <a:lnTo>
                      <a:pt x="912" y="9"/>
                    </a:lnTo>
                    <a:lnTo>
                      <a:pt x="876" y="18"/>
                    </a:lnTo>
                    <a:lnTo>
                      <a:pt x="832" y="26"/>
                    </a:lnTo>
                    <a:lnTo>
                      <a:pt x="788" y="26"/>
                    </a:lnTo>
                    <a:lnTo>
                      <a:pt x="753" y="26"/>
                    </a:lnTo>
                    <a:lnTo>
                      <a:pt x="708" y="35"/>
                    </a:lnTo>
                    <a:lnTo>
                      <a:pt x="664" y="35"/>
                    </a:lnTo>
                    <a:lnTo>
                      <a:pt x="629" y="35"/>
                    </a:lnTo>
                    <a:lnTo>
                      <a:pt x="584" y="44"/>
                    </a:lnTo>
                    <a:lnTo>
                      <a:pt x="549" y="44"/>
                    </a:lnTo>
                    <a:lnTo>
                      <a:pt x="505" y="44"/>
                    </a:lnTo>
                    <a:lnTo>
                      <a:pt x="469" y="44"/>
                    </a:lnTo>
                    <a:lnTo>
                      <a:pt x="425" y="44"/>
                    </a:lnTo>
                    <a:lnTo>
                      <a:pt x="390" y="44"/>
                    </a:lnTo>
                    <a:lnTo>
                      <a:pt x="354" y="44"/>
                    </a:lnTo>
                    <a:lnTo>
                      <a:pt x="319" y="44"/>
                    </a:lnTo>
                    <a:lnTo>
                      <a:pt x="283" y="35"/>
                    </a:lnTo>
                    <a:lnTo>
                      <a:pt x="248" y="35"/>
                    </a:lnTo>
                    <a:lnTo>
                      <a:pt x="222" y="35"/>
                    </a:lnTo>
                    <a:lnTo>
                      <a:pt x="186" y="35"/>
                    </a:lnTo>
                    <a:lnTo>
                      <a:pt x="160" y="26"/>
                    </a:lnTo>
                    <a:lnTo>
                      <a:pt x="133" y="26"/>
                    </a:lnTo>
                    <a:lnTo>
                      <a:pt x="106" y="26"/>
                    </a:lnTo>
                    <a:lnTo>
                      <a:pt x="89" y="26"/>
                    </a:lnTo>
                    <a:lnTo>
                      <a:pt x="71" y="26"/>
                    </a:lnTo>
                    <a:lnTo>
                      <a:pt x="53" y="18"/>
                    </a:lnTo>
                    <a:lnTo>
                      <a:pt x="36" y="18"/>
                    </a:lnTo>
                    <a:lnTo>
                      <a:pt x="18" y="18"/>
                    </a:lnTo>
                    <a:lnTo>
                      <a:pt x="9" y="18"/>
                    </a:lnTo>
                    <a:lnTo>
                      <a:pt x="0" y="18"/>
                    </a:lnTo>
                    <a:lnTo>
                      <a:pt x="0" y="26"/>
                    </a:lnTo>
                    <a:lnTo>
                      <a:pt x="9" y="26"/>
                    </a:lnTo>
                    <a:lnTo>
                      <a:pt x="18" y="26"/>
                    </a:lnTo>
                    <a:lnTo>
                      <a:pt x="36" y="35"/>
                    </a:lnTo>
                    <a:lnTo>
                      <a:pt x="53" y="35"/>
                    </a:lnTo>
                    <a:lnTo>
                      <a:pt x="71" y="35"/>
                    </a:lnTo>
                    <a:lnTo>
                      <a:pt x="89" y="35"/>
                    </a:lnTo>
                    <a:lnTo>
                      <a:pt x="106" y="35"/>
                    </a:lnTo>
                    <a:lnTo>
                      <a:pt x="133" y="44"/>
                    </a:lnTo>
                    <a:lnTo>
                      <a:pt x="160" y="44"/>
                    </a:lnTo>
                    <a:lnTo>
                      <a:pt x="186" y="44"/>
                    </a:lnTo>
                    <a:lnTo>
                      <a:pt x="222" y="44"/>
                    </a:lnTo>
                    <a:lnTo>
                      <a:pt x="248" y="53"/>
                    </a:lnTo>
                    <a:lnTo>
                      <a:pt x="283" y="53"/>
                    </a:lnTo>
                    <a:lnTo>
                      <a:pt x="319" y="53"/>
                    </a:lnTo>
                    <a:lnTo>
                      <a:pt x="354" y="53"/>
                    </a:lnTo>
                    <a:lnTo>
                      <a:pt x="390" y="53"/>
                    </a:lnTo>
                    <a:lnTo>
                      <a:pt x="425" y="53"/>
                    </a:lnTo>
                    <a:lnTo>
                      <a:pt x="469" y="53"/>
                    </a:lnTo>
                    <a:lnTo>
                      <a:pt x="505" y="53"/>
                    </a:lnTo>
                    <a:lnTo>
                      <a:pt x="549" y="53"/>
                    </a:lnTo>
                    <a:lnTo>
                      <a:pt x="584" y="53"/>
                    </a:lnTo>
                    <a:lnTo>
                      <a:pt x="629" y="53"/>
                    </a:lnTo>
                    <a:lnTo>
                      <a:pt x="664" y="53"/>
                    </a:lnTo>
                    <a:lnTo>
                      <a:pt x="708" y="44"/>
                    </a:lnTo>
                    <a:lnTo>
                      <a:pt x="753" y="44"/>
                    </a:lnTo>
                    <a:lnTo>
                      <a:pt x="788" y="35"/>
                    </a:lnTo>
                    <a:lnTo>
                      <a:pt x="832" y="35"/>
                    </a:lnTo>
                    <a:lnTo>
                      <a:pt x="876" y="26"/>
                    </a:lnTo>
                    <a:lnTo>
                      <a:pt x="912" y="26"/>
                    </a:lnTo>
                    <a:lnTo>
                      <a:pt x="956" y="18"/>
                    </a:lnTo>
                    <a:lnTo>
                      <a:pt x="965" y="9"/>
                    </a:lnTo>
                    <a:lnTo>
                      <a:pt x="956" y="18"/>
                    </a:lnTo>
                    <a:lnTo>
                      <a:pt x="965" y="18"/>
                    </a:lnTo>
                    <a:lnTo>
                      <a:pt x="965" y="9"/>
                    </a:lnTo>
                    <a:lnTo>
                      <a:pt x="947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5" name="Freeform 27"/>
              <p:cNvSpPr>
                <a:spLocks/>
              </p:cNvSpPr>
              <p:nvPr/>
            </p:nvSpPr>
            <p:spPr bwMode="auto">
              <a:xfrm>
                <a:off x="2350" y="2185"/>
                <a:ext cx="13" cy="181"/>
              </a:xfrm>
              <a:custGeom>
                <a:avLst/>
                <a:gdLst>
                  <a:gd name="T0" fmla="*/ 1 w 18"/>
                  <a:gd name="T1" fmla="*/ 2 h 240"/>
                  <a:gd name="T2" fmla="*/ 0 w 18"/>
                  <a:gd name="T3" fmla="*/ 2 h 240"/>
                  <a:gd name="T4" fmla="*/ 0 w 18"/>
                  <a:gd name="T5" fmla="*/ 4 h 240"/>
                  <a:gd name="T6" fmla="*/ 1 w 18"/>
                  <a:gd name="T7" fmla="*/ 4 h 240"/>
                  <a:gd name="T8" fmla="*/ 1 w 18"/>
                  <a:gd name="T9" fmla="*/ 2 h 240"/>
                  <a:gd name="T10" fmla="*/ 1 w 18"/>
                  <a:gd name="T11" fmla="*/ 0 h 240"/>
                  <a:gd name="T12" fmla="*/ 1 w 18"/>
                  <a:gd name="T13" fmla="*/ 2 h 240"/>
                  <a:gd name="T14" fmla="*/ 1 w 18"/>
                  <a:gd name="T15" fmla="*/ 0 h 240"/>
                  <a:gd name="T16" fmla="*/ 1 w 18"/>
                  <a:gd name="T17" fmla="*/ 0 h 240"/>
                  <a:gd name="T18" fmla="*/ 1 w 18"/>
                  <a:gd name="T19" fmla="*/ 2 h 2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" h="240">
                    <a:moveTo>
                      <a:pt x="9" y="18"/>
                    </a:moveTo>
                    <a:lnTo>
                      <a:pt x="0" y="9"/>
                    </a:lnTo>
                    <a:lnTo>
                      <a:pt x="0" y="240"/>
                    </a:lnTo>
                    <a:lnTo>
                      <a:pt x="18" y="240"/>
                    </a:lnTo>
                    <a:lnTo>
                      <a:pt x="18" y="9"/>
                    </a:lnTo>
                    <a:lnTo>
                      <a:pt x="9" y="0"/>
                    </a:lnTo>
                    <a:lnTo>
                      <a:pt x="18" y="9"/>
                    </a:lnTo>
                    <a:lnTo>
                      <a:pt x="18" y="0"/>
                    </a:lnTo>
                    <a:lnTo>
                      <a:pt x="9" y="0"/>
                    </a:lnTo>
                    <a:lnTo>
                      <a:pt x="9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6" name="Freeform 28"/>
              <p:cNvSpPr>
                <a:spLocks/>
              </p:cNvSpPr>
              <p:nvPr/>
            </p:nvSpPr>
            <p:spPr bwMode="auto">
              <a:xfrm>
                <a:off x="1679" y="2152"/>
                <a:ext cx="677" cy="47"/>
              </a:xfrm>
              <a:custGeom>
                <a:avLst/>
                <a:gdLst>
                  <a:gd name="T0" fmla="*/ 1 w 965"/>
                  <a:gd name="T1" fmla="*/ 2 h 62"/>
                  <a:gd name="T2" fmla="*/ 1 w 965"/>
                  <a:gd name="T3" fmla="*/ 2 h 62"/>
                  <a:gd name="T4" fmla="*/ 1 w 965"/>
                  <a:gd name="T5" fmla="*/ 2 h 62"/>
                  <a:gd name="T6" fmla="*/ 1 w 965"/>
                  <a:gd name="T7" fmla="*/ 2 h 62"/>
                  <a:gd name="T8" fmla="*/ 1 w 965"/>
                  <a:gd name="T9" fmla="*/ 2 h 62"/>
                  <a:gd name="T10" fmla="*/ 1 w 965"/>
                  <a:gd name="T11" fmla="*/ 2 h 62"/>
                  <a:gd name="T12" fmla="*/ 1 w 965"/>
                  <a:gd name="T13" fmla="*/ 2 h 62"/>
                  <a:gd name="T14" fmla="*/ 1 w 965"/>
                  <a:gd name="T15" fmla="*/ 2 h 62"/>
                  <a:gd name="T16" fmla="*/ 1 w 965"/>
                  <a:gd name="T17" fmla="*/ 2 h 62"/>
                  <a:gd name="T18" fmla="*/ 2 w 965"/>
                  <a:gd name="T19" fmla="*/ 2 h 62"/>
                  <a:gd name="T20" fmla="*/ 3 w 965"/>
                  <a:gd name="T21" fmla="*/ 2 h 62"/>
                  <a:gd name="T22" fmla="*/ 3 w 965"/>
                  <a:gd name="T23" fmla="*/ 2 h 62"/>
                  <a:gd name="T24" fmla="*/ 3 w 965"/>
                  <a:gd name="T25" fmla="*/ 2 h 62"/>
                  <a:gd name="T26" fmla="*/ 4 w 965"/>
                  <a:gd name="T27" fmla="*/ 2 h 62"/>
                  <a:gd name="T28" fmla="*/ 4 w 965"/>
                  <a:gd name="T29" fmla="*/ 2 h 62"/>
                  <a:gd name="T30" fmla="*/ 4 w 965"/>
                  <a:gd name="T31" fmla="*/ 2 h 62"/>
                  <a:gd name="T32" fmla="*/ 5 w 965"/>
                  <a:gd name="T33" fmla="*/ 2 h 62"/>
                  <a:gd name="T34" fmla="*/ 4 w 965"/>
                  <a:gd name="T35" fmla="*/ 2 h 62"/>
                  <a:gd name="T36" fmla="*/ 4 w 965"/>
                  <a:gd name="T37" fmla="*/ 2 h 62"/>
                  <a:gd name="T38" fmla="*/ 4 w 965"/>
                  <a:gd name="T39" fmla="*/ 2 h 62"/>
                  <a:gd name="T40" fmla="*/ 3 w 965"/>
                  <a:gd name="T41" fmla="*/ 2 h 62"/>
                  <a:gd name="T42" fmla="*/ 3 w 965"/>
                  <a:gd name="T43" fmla="*/ 2 h 62"/>
                  <a:gd name="T44" fmla="*/ 3 w 965"/>
                  <a:gd name="T45" fmla="*/ 0 h 62"/>
                  <a:gd name="T46" fmla="*/ 2 w 965"/>
                  <a:gd name="T47" fmla="*/ 0 h 62"/>
                  <a:gd name="T48" fmla="*/ 2 w 965"/>
                  <a:gd name="T49" fmla="*/ 2 h 62"/>
                  <a:gd name="T50" fmla="*/ 1 w 965"/>
                  <a:gd name="T51" fmla="*/ 2 h 62"/>
                  <a:gd name="T52" fmla="*/ 1 w 965"/>
                  <a:gd name="T53" fmla="*/ 2 h 62"/>
                  <a:gd name="T54" fmla="*/ 1 w 965"/>
                  <a:gd name="T55" fmla="*/ 2 h 62"/>
                  <a:gd name="T56" fmla="*/ 1 w 965"/>
                  <a:gd name="T57" fmla="*/ 2 h 62"/>
                  <a:gd name="T58" fmla="*/ 1 w 965"/>
                  <a:gd name="T59" fmla="*/ 2 h 62"/>
                  <a:gd name="T60" fmla="*/ 1 w 965"/>
                  <a:gd name="T61" fmla="*/ 2 h 62"/>
                  <a:gd name="T62" fmla="*/ 1 w 965"/>
                  <a:gd name="T63" fmla="*/ 2 h 62"/>
                  <a:gd name="T64" fmla="*/ 1 w 965"/>
                  <a:gd name="T65" fmla="*/ 2 h 62"/>
                  <a:gd name="T66" fmla="*/ 0 w 965"/>
                  <a:gd name="T67" fmla="*/ 2 h 62"/>
                  <a:gd name="T68" fmla="*/ 0 w 965"/>
                  <a:gd name="T69" fmla="*/ 2 h 62"/>
                  <a:gd name="T70" fmla="*/ 1 w 965"/>
                  <a:gd name="T71" fmla="*/ 2 h 6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965" h="62">
                    <a:moveTo>
                      <a:pt x="18" y="36"/>
                    </a:moveTo>
                    <a:lnTo>
                      <a:pt x="9" y="44"/>
                    </a:lnTo>
                    <a:lnTo>
                      <a:pt x="18" y="44"/>
                    </a:lnTo>
                    <a:lnTo>
                      <a:pt x="27" y="44"/>
                    </a:lnTo>
                    <a:lnTo>
                      <a:pt x="45" y="44"/>
                    </a:lnTo>
                    <a:lnTo>
                      <a:pt x="62" y="36"/>
                    </a:lnTo>
                    <a:lnTo>
                      <a:pt x="80" y="36"/>
                    </a:lnTo>
                    <a:lnTo>
                      <a:pt x="98" y="36"/>
                    </a:lnTo>
                    <a:lnTo>
                      <a:pt x="115" y="36"/>
                    </a:lnTo>
                    <a:lnTo>
                      <a:pt x="142" y="27"/>
                    </a:lnTo>
                    <a:lnTo>
                      <a:pt x="169" y="27"/>
                    </a:lnTo>
                    <a:lnTo>
                      <a:pt x="195" y="27"/>
                    </a:lnTo>
                    <a:lnTo>
                      <a:pt x="231" y="27"/>
                    </a:lnTo>
                    <a:lnTo>
                      <a:pt x="257" y="27"/>
                    </a:lnTo>
                    <a:lnTo>
                      <a:pt x="292" y="18"/>
                    </a:lnTo>
                    <a:lnTo>
                      <a:pt x="328" y="18"/>
                    </a:lnTo>
                    <a:lnTo>
                      <a:pt x="363" y="18"/>
                    </a:lnTo>
                    <a:lnTo>
                      <a:pt x="399" y="18"/>
                    </a:lnTo>
                    <a:lnTo>
                      <a:pt x="434" y="18"/>
                    </a:lnTo>
                    <a:lnTo>
                      <a:pt x="478" y="18"/>
                    </a:lnTo>
                    <a:lnTo>
                      <a:pt x="514" y="18"/>
                    </a:lnTo>
                    <a:lnTo>
                      <a:pt x="558" y="18"/>
                    </a:lnTo>
                    <a:lnTo>
                      <a:pt x="593" y="18"/>
                    </a:lnTo>
                    <a:lnTo>
                      <a:pt x="638" y="18"/>
                    </a:lnTo>
                    <a:lnTo>
                      <a:pt x="673" y="27"/>
                    </a:lnTo>
                    <a:lnTo>
                      <a:pt x="717" y="27"/>
                    </a:lnTo>
                    <a:lnTo>
                      <a:pt x="762" y="27"/>
                    </a:lnTo>
                    <a:lnTo>
                      <a:pt x="797" y="36"/>
                    </a:lnTo>
                    <a:lnTo>
                      <a:pt x="841" y="36"/>
                    </a:lnTo>
                    <a:lnTo>
                      <a:pt x="885" y="44"/>
                    </a:lnTo>
                    <a:lnTo>
                      <a:pt x="921" y="53"/>
                    </a:lnTo>
                    <a:lnTo>
                      <a:pt x="965" y="62"/>
                    </a:lnTo>
                    <a:lnTo>
                      <a:pt x="965" y="44"/>
                    </a:lnTo>
                    <a:lnTo>
                      <a:pt x="921" y="36"/>
                    </a:lnTo>
                    <a:lnTo>
                      <a:pt x="885" y="36"/>
                    </a:lnTo>
                    <a:lnTo>
                      <a:pt x="841" y="27"/>
                    </a:lnTo>
                    <a:lnTo>
                      <a:pt x="797" y="18"/>
                    </a:lnTo>
                    <a:lnTo>
                      <a:pt x="762" y="18"/>
                    </a:lnTo>
                    <a:lnTo>
                      <a:pt x="717" y="9"/>
                    </a:lnTo>
                    <a:lnTo>
                      <a:pt x="673" y="9"/>
                    </a:lnTo>
                    <a:lnTo>
                      <a:pt x="638" y="9"/>
                    </a:lnTo>
                    <a:lnTo>
                      <a:pt x="593" y="9"/>
                    </a:lnTo>
                    <a:lnTo>
                      <a:pt x="558" y="0"/>
                    </a:lnTo>
                    <a:lnTo>
                      <a:pt x="514" y="0"/>
                    </a:lnTo>
                    <a:lnTo>
                      <a:pt x="478" y="0"/>
                    </a:lnTo>
                    <a:lnTo>
                      <a:pt x="434" y="0"/>
                    </a:lnTo>
                    <a:lnTo>
                      <a:pt x="399" y="0"/>
                    </a:lnTo>
                    <a:lnTo>
                      <a:pt x="363" y="9"/>
                    </a:lnTo>
                    <a:lnTo>
                      <a:pt x="328" y="9"/>
                    </a:lnTo>
                    <a:lnTo>
                      <a:pt x="292" y="9"/>
                    </a:lnTo>
                    <a:lnTo>
                      <a:pt x="257" y="9"/>
                    </a:lnTo>
                    <a:lnTo>
                      <a:pt x="231" y="9"/>
                    </a:lnTo>
                    <a:lnTo>
                      <a:pt x="195" y="18"/>
                    </a:lnTo>
                    <a:lnTo>
                      <a:pt x="169" y="18"/>
                    </a:lnTo>
                    <a:lnTo>
                      <a:pt x="142" y="18"/>
                    </a:lnTo>
                    <a:lnTo>
                      <a:pt x="115" y="18"/>
                    </a:lnTo>
                    <a:lnTo>
                      <a:pt x="98" y="27"/>
                    </a:lnTo>
                    <a:lnTo>
                      <a:pt x="80" y="27"/>
                    </a:lnTo>
                    <a:lnTo>
                      <a:pt x="62" y="27"/>
                    </a:lnTo>
                    <a:lnTo>
                      <a:pt x="45" y="27"/>
                    </a:lnTo>
                    <a:lnTo>
                      <a:pt x="27" y="27"/>
                    </a:lnTo>
                    <a:lnTo>
                      <a:pt x="18" y="27"/>
                    </a:lnTo>
                    <a:lnTo>
                      <a:pt x="9" y="27"/>
                    </a:lnTo>
                    <a:lnTo>
                      <a:pt x="9" y="36"/>
                    </a:lnTo>
                    <a:lnTo>
                      <a:pt x="0" y="36"/>
                    </a:lnTo>
                    <a:lnTo>
                      <a:pt x="9" y="36"/>
                    </a:lnTo>
                    <a:lnTo>
                      <a:pt x="0" y="36"/>
                    </a:lnTo>
                    <a:lnTo>
                      <a:pt x="18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7" name="Freeform 29"/>
              <p:cNvSpPr>
                <a:spLocks/>
              </p:cNvSpPr>
              <p:nvPr/>
            </p:nvSpPr>
            <p:spPr bwMode="auto">
              <a:xfrm>
                <a:off x="1679" y="2179"/>
                <a:ext cx="12" cy="199"/>
              </a:xfrm>
              <a:custGeom>
                <a:avLst/>
                <a:gdLst>
                  <a:gd name="T0" fmla="*/ 1 w 18"/>
                  <a:gd name="T1" fmla="*/ 4 h 265"/>
                  <a:gd name="T2" fmla="*/ 1 w 18"/>
                  <a:gd name="T3" fmla="*/ 4 h 265"/>
                  <a:gd name="T4" fmla="*/ 1 w 18"/>
                  <a:gd name="T5" fmla="*/ 0 h 265"/>
                  <a:gd name="T6" fmla="*/ 0 w 18"/>
                  <a:gd name="T7" fmla="*/ 0 h 265"/>
                  <a:gd name="T8" fmla="*/ 0 w 18"/>
                  <a:gd name="T9" fmla="*/ 4 h 265"/>
                  <a:gd name="T10" fmla="*/ 1 w 18"/>
                  <a:gd name="T11" fmla="*/ 4 h 265"/>
                  <a:gd name="T12" fmla="*/ 0 w 18"/>
                  <a:gd name="T13" fmla="*/ 4 h 265"/>
                  <a:gd name="T14" fmla="*/ 0 w 18"/>
                  <a:gd name="T15" fmla="*/ 4 h 265"/>
                  <a:gd name="T16" fmla="*/ 1 w 18"/>
                  <a:gd name="T17" fmla="*/ 4 h 265"/>
                  <a:gd name="T18" fmla="*/ 1 w 18"/>
                  <a:gd name="T19" fmla="*/ 4 h 26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" h="265">
                    <a:moveTo>
                      <a:pt x="9" y="257"/>
                    </a:moveTo>
                    <a:lnTo>
                      <a:pt x="18" y="257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57"/>
                    </a:lnTo>
                    <a:lnTo>
                      <a:pt x="9" y="265"/>
                    </a:lnTo>
                    <a:lnTo>
                      <a:pt x="0" y="257"/>
                    </a:lnTo>
                    <a:lnTo>
                      <a:pt x="0" y="265"/>
                    </a:lnTo>
                    <a:lnTo>
                      <a:pt x="9" y="265"/>
                    </a:lnTo>
                    <a:lnTo>
                      <a:pt x="9" y="2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8" name="Freeform 30"/>
              <p:cNvSpPr>
                <a:spLocks/>
              </p:cNvSpPr>
              <p:nvPr/>
            </p:nvSpPr>
            <p:spPr bwMode="auto">
              <a:xfrm>
                <a:off x="1536" y="1640"/>
                <a:ext cx="211" cy="100"/>
              </a:xfrm>
              <a:custGeom>
                <a:avLst/>
                <a:gdLst>
                  <a:gd name="T0" fmla="*/ 0 w 301"/>
                  <a:gd name="T1" fmla="*/ 2 h 133"/>
                  <a:gd name="T2" fmla="*/ 0 w 301"/>
                  <a:gd name="T3" fmla="*/ 2 h 133"/>
                  <a:gd name="T4" fmla="*/ 1 w 301"/>
                  <a:gd name="T5" fmla="*/ 2 h 133"/>
                  <a:gd name="T6" fmla="*/ 1 w 301"/>
                  <a:gd name="T7" fmla="*/ 2 h 133"/>
                  <a:gd name="T8" fmla="*/ 1 w 301"/>
                  <a:gd name="T9" fmla="*/ 2 h 133"/>
                  <a:gd name="T10" fmla="*/ 1 w 301"/>
                  <a:gd name="T11" fmla="*/ 0 h 133"/>
                  <a:gd name="T12" fmla="*/ 1 w 301"/>
                  <a:gd name="T13" fmla="*/ 0 h 133"/>
                  <a:gd name="T14" fmla="*/ 1 w 301"/>
                  <a:gd name="T15" fmla="*/ 0 h 133"/>
                  <a:gd name="T16" fmla="*/ 1 w 301"/>
                  <a:gd name="T17" fmla="*/ 0 h 133"/>
                  <a:gd name="T18" fmla="*/ 1 w 301"/>
                  <a:gd name="T19" fmla="*/ 0 h 133"/>
                  <a:gd name="T20" fmla="*/ 1 w 301"/>
                  <a:gd name="T21" fmla="*/ 0 h 133"/>
                  <a:gd name="T22" fmla="*/ 1 w 301"/>
                  <a:gd name="T23" fmla="*/ 0 h 133"/>
                  <a:gd name="T24" fmla="*/ 1 w 301"/>
                  <a:gd name="T25" fmla="*/ 0 h 133"/>
                  <a:gd name="T26" fmla="*/ 1 w 301"/>
                  <a:gd name="T27" fmla="*/ 0 h 133"/>
                  <a:gd name="T28" fmla="*/ 1 w 301"/>
                  <a:gd name="T29" fmla="*/ 0 h 133"/>
                  <a:gd name="T30" fmla="*/ 1 w 301"/>
                  <a:gd name="T31" fmla="*/ 0 h 133"/>
                  <a:gd name="T32" fmla="*/ 1 w 301"/>
                  <a:gd name="T33" fmla="*/ 0 h 133"/>
                  <a:gd name="T34" fmla="*/ 1 w 301"/>
                  <a:gd name="T35" fmla="*/ 2 h 133"/>
                  <a:gd name="T36" fmla="*/ 1 w 301"/>
                  <a:gd name="T37" fmla="*/ 2 h 133"/>
                  <a:gd name="T38" fmla="*/ 1 w 301"/>
                  <a:gd name="T39" fmla="*/ 2 h 133"/>
                  <a:gd name="T40" fmla="*/ 1 w 301"/>
                  <a:gd name="T41" fmla="*/ 2 h 133"/>
                  <a:gd name="T42" fmla="*/ 1 w 301"/>
                  <a:gd name="T43" fmla="*/ 2 h 133"/>
                  <a:gd name="T44" fmla="*/ 1 w 301"/>
                  <a:gd name="T45" fmla="*/ 2 h 133"/>
                  <a:gd name="T46" fmla="*/ 1 w 301"/>
                  <a:gd name="T47" fmla="*/ 2 h 133"/>
                  <a:gd name="T48" fmla="*/ 1 w 301"/>
                  <a:gd name="T49" fmla="*/ 2 h 133"/>
                  <a:gd name="T50" fmla="*/ 1 w 301"/>
                  <a:gd name="T51" fmla="*/ 2 h 133"/>
                  <a:gd name="T52" fmla="*/ 1 w 301"/>
                  <a:gd name="T53" fmla="*/ 2 h 133"/>
                  <a:gd name="T54" fmla="*/ 1 w 301"/>
                  <a:gd name="T55" fmla="*/ 2 h 133"/>
                  <a:gd name="T56" fmla="*/ 1 w 301"/>
                  <a:gd name="T57" fmla="*/ 2 h 133"/>
                  <a:gd name="T58" fmla="*/ 1 w 301"/>
                  <a:gd name="T59" fmla="*/ 2 h 133"/>
                  <a:gd name="T60" fmla="*/ 1 w 301"/>
                  <a:gd name="T61" fmla="*/ 2 h 133"/>
                  <a:gd name="T62" fmla="*/ 1 w 301"/>
                  <a:gd name="T63" fmla="*/ 2 h 133"/>
                  <a:gd name="T64" fmla="*/ 1 w 301"/>
                  <a:gd name="T65" fmla="*/ 2 h 133"/>
                  <a:gd name="T66" fmla="*/ 1 w 301"/>
                  <a:gd name="T67" fmla="*/ 2 h 133"/>
                  <a:gd name="T68" fmla="*/ 1 w 301"/>
                  <a:gd name="T69" fmla="*/ 2 h 133"/>
                  <a:gd name="T70" fmla="*/ 1 w 301"/>
                  <a:gd name="T71" fmla="*/ 2 h 133"/>
                  <a:gd name="T72" fmla="*/ 1 w 301"/>
                  <a:gd name="T73" fmla="*/ 2 h 133"/>
                  <a:gd name="T74" fmla="*/ 1 w 301"/>
                  <a:gd name="T75" fmla="*/ 2 h 133"/>
                  <a:gd name="T76" fmla="*/ 1 w 301"/>
                  <a:gd name="T77" fmla="*/ 2 h 133"/>
                  <a:gd name="T78" fmla="*/ 1 w 301"/>
                  <a:gd name="T79" fmla="*/ 2 h 133"/>
                  <a:gd name="T80" fmla="*/ 1 w 301"/>
                  <a:gd name="T81" fmla="*/ 2 h 133"/>
                  <a:gd name="T82" fmla="*/ 1 w 301"/>
                  <a:gd name="T83" fmla="*/ 2 h 133"/>
                  <a:gd name="T84" fmla="*/ 1 w 301"/>
                  <a:gd name="T85" fmla="*/ 2 h 133"/>
                  <a:gd name="T86" fmla="*/ 1 w 301"/>
                  <a:gd name="T87" fmla="*/ 2 h 133"/>
                  <a:gd name="T88" fmla="*/ 1 w 301"/>
                  <a:gd name="T89" fmla="*/ 2 h 133"/>
                  <a:gd name="T90" fmla="*/ 1 w 301"/>
                  <a:gd name="T91" fmla="*/ 2 h 133"/>
                  <a:gd name="T92" fmla="*/ 1 w 301"/>
                  <a:gd name="T93" fmla="*/ 2 h 133"/>
                  <a:gd name="T94" fmla="*/ 1 w 301"/>
                  <a:gd name="T95" fmla="*/ 2 h 133"/>
                  <a:gd name="T96" fmla="*/ 1 w 301"/>
                  <a:gd name="T97" fmla="*/ 2 h 133"/>
                  <a:gd name="T98" fmla="*/ 1 w 301"/>
                  <a:gd name="T99" fmla="*/ 2 h 133"/>
                  <a:gd name="T100" fmla="*/ 1 w 301"/>
                  <a:gd name="T101" fmla="*/ 2 h 133"/>
                  <a:gd name="T102" fmla="*/ 1 w 301"/>
                  <a:gd name="T103" fmla="*/ 2 h 133"/>
                  <a:gd name="T104" fmla="*/ 0 w 301"/>
                  <a:gd name="T105" fmla="*/ 2 h 13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301" h="133">
                    <a:moveTo>
                      <a:pt x="0" y="62"/>
                    </a:moveTo>
                    <a:lnTo>
                      <a:pt x="0" y="44"/>
                    </a:lnTo>
                    <a:lnTo>
                      <a:pt x="9" y="35"/>
                    </a:lnTo>
                    <a:lnTo>
                      <a:pt x="18" y="18"/>
                    </a:lnTo>
                    <a:lnTo>
                      <a:pt x="35" y="9"/>
                    </a:lnTo>
                    <a:lnTo>
                      <a:pt x="53" y="0"/>
                    </a:lnTo>
                    <a:lnTo>
                      <a:pt x="80" y="0"/>
                    </a:lnTo>
                    <a:lnTo>
                      <a:pt x="97" y="0"/>
                    </a:lnTo>
                    <a:lnTo>
                      <a:pt x="115" y="0"/>
                    </a:lnTo>
                    <a:lnTo>
                      <a:pt x="133" y="0"/>
                    </a:lnTo>
                    <a:lnTo>
                      <a:pt x="141" y="0"/>
                    </a:lnTo>
                    <a:lnTo>
                      <a:pt x="150" y="0"/>
                    </a:lnTo>
                    <a:lnTo>
                      <a:pt x="168" y="0"/>
                    </a:lnTo>
                    <a:lnTo>
                      <a:pt x="177" y="0"/>
                    </a:lnTo>
                    <a:lnTo>
                      <a:pt x="186" y="0"/>
                    </a:lnTo>
                    <a:lnTo>
                      <a:pt x="203" y="0"/>
                    </a:lnTo>
                    <a:lnTo>
                      <a:pt x="212" y="0"/>
                    </a:lnTo>
                    <a:lnTo>
                      <a:pt x="221" y="9"/>
                    </a:lnTo>
                    <a:lnTo>
                      <a:pt x="230" y="9"/>
                    </a:lnTo>
                    <a:lnTo>
                      <a:pt x="248" y="9"/>
                    </a:lnTo>
                    <a:lnTo>
                      <a:pt x="257" y="9"/>
                    </a:lnTo>
                    <a:lnTo>
                      <a:pt x="265" y="9"/>
                    </a:lnTo>
                    <a:lnTo>
                      <a:pt x="274" y="18"/>
                    </a:lnTo>
                    <a:lnTo>
                      <a:pt x="292" y="18"/>
                    </a:lnTo>
                    <a:lnTo>
                      <a:pt x="301" y="18"/>
                    </a:lnTo>
                    <a:lnTo>
                      <a:pt x="301" y="26"/>
                    </a:lnTo>
                    <a:lnTo>
                      <a:pt x="301" y="35"/>
                    </a:lnTo>
                    <a:lnTo>
                      <a:pt x="301" y="44"/>
                    </a:lnTo>
                    <a:lnTo>
                      <a:pt x="292" y="53"/>
                    </a:lnTo>
                    <a:lnTo>
                      <a:pt x="283" y="62"/>
                    </a:lnTo>
                    <a:lnTo>
                      <a:pt x="265" y="62"/>
                    </a:lnTo>
                    <a:lnTo>
                      <a:pt x="257" y="71"/>
                    </a:lnTo>
                    <a:lnTo>
                      <a:pt x="248" y="80"/>
                    </a:lnTo>
                    <a:lnTo>
                      <a:pt x="239" y="88"/>
                    </a:lnTo>
                    <a:lnTo>
                      <a:pt x="221" y="88"/>
                    </a:lnTo>
                    <a:lnTo>
                      <a:pt x="212" y="97"/>
                    </a:lnTo>
                    <a:lnTo>
                      <a:pt x="203" y="106"/>
                    </a:lnTo>
                    <a:lnTo>
                      <a:pt x="186" y="106"/>
                    </a:lnTo>
                    <a:lnTo>
                      <a:pt x="177" y="115"/>
                    </a:lnTo>
                    <a:lnTo>
                      <a:pt x="159" y="115"/>
                    </a:lnTo>
                    <a:lnTo>
                      <a:pt x="150" y="124"/>
                    </a:lnTo>
                    <a:lnTo>
                      <a:pt x="133" y="124"/>
                    </a:lnTo>
                    <a:lnTo>
                      <a:pt x="124" y="133"/>
                    </a:lnTo>
                    <a:lnTo>
                      <a:pt x="106" y="133"/>
                    </a:lnTo>
                    <a:lnTo>
                      <a:pt x="88" y="133"/>
                    </a:lnTo>
                    <a:lnTo>
                      <a:pt x="71" y="133"/>
                    </a:lnTo>
                    <a:lnTo>
                      <a:pt x="53" y="124"/>
                    </a:lnTo>
                    <a:lnTo>
                      <a:pt x="44" y="115"/>
                    </a:lnTo>
                    <a:lnTo>
                      <a:pt x="26" y="106"/>
                    </a:lnTo>
                    <a:lnTo>
                      <a:pt x="18" y="88"/>
                    </a:lnTo>
                    <a:lnTo>
                      <a:pt x="9" y="8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C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9" name="Freeform 31"/>
              <p:cNvSpPr>
                <a:spLocks/>
              </p:cNvSpPr>
              <p:nvPr/>
            </p:nvSpPr>
            <p:spPr bwMode="auto">
              <a:xfrm>
                <a:off x="1536" y="1633"/>
                <a:ext cx="81" cy="53"/>
              </a:xfrm>
              <a:custGeom>
                <a:avLst/>
                <a:gdLst>
                  <a:gd name="T0" fmla="*/ 1 w 115"/>
                  <a:gd name="T1" fmla="*/ 0 h 71"/>
                  <a:gd name="T2" fmla="*/ 1 w 115"/>
                  <a:gd name="T3" fmla="*/ 0 h 71"/>
                  <a:gd name="T4" fmla="*/ 1 w 115"/>
                  <a:gd name="T5" fmla="*/ 0 h 71"/>
                  <a:gd name="T6" fmla="*/ 1 w 115"/>
                  <a:gd name="T7" fmla="*/ 0 h 71"/>
                  <a:gd name="T8" fmla="*/ 1 w 115"/>
                  <a:gd name="T9" fmla="*/ 1 h 71"/>
                  <a:gd name="T10" fmla="*/ 1 w 115"/>
                  <a:gd name="T11" fmla="*/ 1 h 71"/>
                  <a:gd name="T12" fmla="*/ 1 w 115"/>
                  <a:gd name="T13" fmla="*/ 1 h 71"/>
                  <a:gd name="T14" fmla="*/ 0 w 115"/>
                  <a:gd name="T15" fmla="*/ 1 h 71"/>
                  <a:gd name="T16" fmla="*/ 0 w 115"/>
                  <a:gd name="T17" fmla="*/ 1 h 71"/>
                  <a:gd name="T18" fmla="*/ 0 w 115"/>
                  <a:gd name="T19" fmla="*/ 1 h 71"/>
                  <a:gd name="T20" fmla="*/ 1 w 115"/>
                  <a:gd name="T21" fmla="*/ 1 h 71"/>
                  <a:gd name="T22" fmla="*/ 1 w 115"/>
                  <a:gd name="T23" fmla="*/ 1 h 71"/>
                  <a:gd name="T24" fmla="*/ 1 w 115"/>
                  <a:gd name="T25" fmla="*/ 1 h 71"/>
                  <a:gd name="T26" fmla="*/ 1 w 115"/>
                  <a:gd name="T27" fmla="*/ 1 h 71"/>
                  <a:gd name="T28" fmla="*/ 1 w 115"/>
                  <a:gd name="T29" fmla="*/ 1 h 71"/>
                  <a:gd name="T30" fmla="*/ 1 w 115"/>
                  <a:gd name="T31" fmla="*/ 1 h 71"/>
                  <a:gd name="T32" fmla="*/ 1 w 115"/>
                  <a:gd name="T33" fmla="*/ 1 h 71"/>
                  <a:gd name="T34" fmla="*/ 1 w 115"/>
                  <a:gd name="T35" fmla="*/ 1 h 71"/>
                  <a:gd name="T36" fmla="*/ 1 w 115"/>
                  <a:gd name="T37" fmla="*/ 1 h 71"/>
                  <a:gd name="T38" fmla="*/ 1 w 115"/>
                  <a:gd name="T39" fmla="*/ 1 h 71"/>
                  <a:gd name="T40" fmla="*/ 1 w 115"/>
                  <a:gd name="T41" fmla="*/ 0 h 7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5" h="71">
                    <a:moveTo>
                      <a:pt x="115" y="0"/>
                    </a:moveTo>
                    <a:lnTo>
                      <a:pt x="115" y="0"/>
                    </a:lnTo>
                    <a:lnTo>
                      <a:pt x="97" y="0"/>
                    </a:lnTo>
                    <a:lnTo>
                      <a:pt x="80" y="0"/>
                    </a:lnTo>
                    <a:lnTo>
                      <a:pt x="53" y="9"/>
                    </a:lnTo>
                    <a:lnTo>
                      <a:pt x="35" y="18"/>
                    </a:lnTo>
                    <a:lnTo>
                      <a:pt x="18" y="27"/>
                    </a:lnTo>
                    <a:lnTo>
                      <a:pt x="0" y="35"/>
                    </a:lnTo>
                    <a:lnTo>
                      <a:pt x="0" y="53"/>
                    </a:lnTo>
                    <a:lnTo>
                      <a:pt x="0" y="71"/>
                    </a:lnTo>
                    <a:lnTo>
                      <a:pt x="9" y="71"/>
                    </a:lnTo>
                    <a:lnTo>
                      <a:pt x="9" y="62"/>
                    </a:lnTo>
                    <a:lnTo>
                      <a:pt x="18" y="44"/>
                    </a:lnTo>
                    <a:lnTo>
                      <a:pt x="26" y="35"/>
                    </a:lnTo>
                    <a:lnTo>
                      <a:pt x="44" y="27"/>
                    </a:lnTo>
                    <a:lnTo>
                      <a:pt x="62" y="18"/>
                    </a:lnTo>
                    <a:lnTo>
                      <a:pt x="80" y="18"/>
                    </a:lnTo>
                    <a:lnTo>
                      <a:pt x="97" y="9"/>
                    </a:lnTo>
                    <a:lnTo>
                      <a:pt x="115" y="9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0" name="Freeform 32"/>
              <p:cNvSpPr>
                <a:spLocks/>
              </p:cNvSpPr>
              <p:nvPr/>
            </p:nvSpPr>
            <p:spPr bwMode="auto">
              <a:xfrm>
                <a:off x="1617" y="1633"/>
                <a:ext cx="130" cy="26"/>
              </a:xfrm>
              <a:custGeom>
                <a:avLst/>
                <a:gdLst>
                  <a:gd name="T0" fmla="*/ 1 w 186"/>
                  <a:gd name="T1" fmla="*/ 1 h 35"/>
                  <a:gd name="T2" fmla="*/ 1 w 186"/>
                  <a:gd name="T3" fmla="*/ 1 h 35"/>
                  <a:gd name="T4" fmla="*/ 1 w 186"/>
                  <a:gd name="T5" fmla="*/ 1 h 35"/>
                  <a:gd name="T6" fmla="*/ 1 w 186"/>
                  <a:gd name="T7" fmla="*/ 1 h 35"/>
                  <a:gd name="T8" fmla="*/ 1 w 186"/>
                  <a:gd name="T9" fmla="*/ 1 h 35"/>
                  <a:gd name="T10" fmla="*/ 1 w 186"/>
                  <a:gd name="T11" fmla="*/ 1 h 35"/>
                  <a:gd name="T12" fmla="*/ 1 w 186"/>
                  <a:gd name="T13" fmla="*/ 1 h 35"/>
                  <a:gd name="T14" fmla="*/ 1 w 186"/>
                  <a:gd name="T15" fmla="*/ 1 h 35"/>
                  <a:gd name="T16" fmla="*/ 1 w 186"/>
                  <a:gd name="T17" fmla="*/ 1 h 35"/>
                  <a:gd name="T18" fmla="*/ 1 w 186"/>
                  <a:gd name="T19" fmla="*/ 1 h 35"/>
                  <a:gd name="T20" fmla="*/ 1 w 186"/>
                  <a:gd name="T21" fmla="*/ 1 h 35"/>
                  <a:gd name="T22" fmla="*/ 1 w 186"/>
                  <a:gd name="T23" fmla="*/ 0 h 35"/>
                  <a:gd name="T24" fmla="*/ 1 w 186"/>
                  <a:gd name="T25" fmla="*/ 0 h 35"/>
                  <a:gd name="T26" fmla="*/ 1 w 186"/>
                  <a:gd name="T27" fmla="*/ 0 h 35"/>
                  <a:gd name="T28" fmla="*/ 1 w 186"/>
                  <a:gd name="T29" fmla="*/ 0 h 35"/>
                  <a:gd name="T30" fmla="*/ 1 w 186"/>
                  <a:gd name="T31" fmla="*/ 0 h 35"/>
                  <a:gd name="T32" fmla="*/ 1 w 186"/>
                  <a:gd name="T33" fmla="*/ 0 h 35"/>
                  <a:gd name="T34" fmla="*/ 0 w 186"/>
                  <a:gd name="T35" fmla="*/ 0 h 35"/>
                  <a:gd name="T36" fmla="*/ 0 w 186"/>
                  <a:gd name="T37" fmla="*/ 1 h 35"/>
                  <a:gd name="T38" fmla="*/ 1 w 186"/>
                  <a:gd name="T39" fmla="*/ 1 h 35"/>
                  <a:gd name="T40" fmla="*/ 1 w 186"/>
                  <a:gd name="T41" fmla="*/ 1 h 35"/>
                  <a:gd name="T42" fmla="*/ 1 w 186"/>
                  <a:gd name="T43" fmla="*/ 1 h 35"/>
                  <a:gd name="T44" fmla="*/ 1 w 186"/>
                  <a:gd name="T45" fmla="*/ 1 h 35"/>
                  <a:gd name="T46" fmla="*/ 1 w 186"/>
                  <a:gd name="T47" fmla="*/ 1 h 35"/>
                  <a:gd name="T48" fmla="*/ 1 w 186"/>
                  <a:gd name="T49" fmla="*/ 1 h 35"/>
                  <a:gd name="T50" fmla="*/ 1 w 186"/>
                  <a:gd name="T51" fmla="*/ 1 h 35"/>
                  <a:gd name="T52" fmla="*/ 1 w 186"/>
                  <a:gd name="T53" fmla="*/ 1 h 35"/>
                  <a:gd name="T54" fmla="*/ 1 w 186"/>
                  <a:gd name="T55" fmla="*/ 1 h 35"/>
                  <a:gd name="T56" fmla="*/ 1 w 186"/>
                  <a:gd name="T57" fmla="*/ 1 h 35"/>
                  <a:gd name="T58" fmla="*/ 1 w 186"/>
                  <a:gd name="T59" fmla="*/ 1 h 35"/>
                  <a:gd name="T60" fmla="*/ 1 w 186"/>
                  <a:gd name="T61" fmla="*/ 1 h 35"/>
                  <a:gd name="T62" fmla="*/ 1 w 186"/>
                  <a:gd name="T63" fmla="*/ 1 h 35"/>
                  <a:gd name="T64" fmla="*/ 1 w 186"/>
                  <a:gd name="T65" fmla="*/ 1 h 35"/>
                  <a:gd name="T66" fmla="*/ 1 w 186"/>
                  <a:gd name="T67" fmla="*/ 1 h 35"/>
                  <a:gd name="T68" fmla="*/ 1 w 186"/>
                  <a:gd name="T69" fmla="*/ 1 h 35"/>
                  <a:gd name="T70" fmla="*/ 1 w 186"/>
                  <a:gd name="T71" fmla="*/ 1 h 35"/>
                  <a:gd name="T72" fmla="*/ 1 w 186"/>
                  <a:gd name="T73" fmla="*/ 1 h 3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6" h="35">
                    <a:moveTo>
                      <a:pt x="186" y="27"/>
                    </a:moveTo>
                    <a:lnTo>
                      <a:pt x="186" y="27"/>
                    </a:lnTo>
                    <a:lnTo>
                      <a:pt x="177" y="18"/>
                    </a:lnTo>
                    <a:lnTo>
                      <a:pt x="159" y="18"/>
                    </a:lnTo>
                    <a:lnTo>
                      <a:pt x="150" y="18"/>
                    </a:lnTo>
                    <a:lnTo>
                      <a:pt x="142" y="9"/>
                    </a:lnTo>
                    <a:lnTo>
                      <a:pt x="133" y="9"/>
                    </a:lnTo>
                    <a:lnTo>
                      <a:pt x="115" y="9"/>
                    </a:lnTo>
                    <a:lnTo>
                      <a:pt x="106" y="9"/>
                    </a:lnTo>
                    <a:lnTo>
                      <a:pt x="97" y="9"/>
                    </a:lnTo>
                    <a:lnTo>
                      <a:pt x="88" y="9"/>
                    </a:lnTo>
                    <a:lnTo>
                      <a:pt x="71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5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18" y="9"/>
                    </a:lnTo>
                    <a:lnTo>
                      <a:pt x="26" y="18"/>
                    </a:lnTo>
                    <a:lnTo>
                      <a:pt x="35" y="18"/>
                    </a:lnTo>
                    <a:lnTo>
                      <a:pt x="53" y="18"/>
                    </a:lnTo>
                    <a:lnTo>
                      <a:pt x="62" y="18"/>
                    </a:lnTo>
                    <a:lnTo>
                      <a:pt x="71" y="18"/>
                    </a:lnTo>
                    <a:lnTo>
                      <a:pt x="88" y="18"/>
                    </a:lnTo>
                    <a:lnTo>
                      <a:pt x="97" y="18"/>
                    </a:lnTo>
                    <a:lnTo>
                      <a:pt x="106" y="18"/>
                    </a:lnTo>
                    <a:lnTo>
                      <a:pt x="115" y="18"/>
                    </a:lnTo>
                    <a:lnTo>
                      <a:pt x="133" y="27"/>
                    </a:lnTo>
                    <a:lnTo>
                      <a:pt x="142" y="27"/>
                    </a:lnTo>
                    <a:lnTo>
                      <a:pt x="150" y="27"/>
                    </a:lnTo>
                    <a:lnTo>
                      <a:pt x="159" y="27"/>
                    </a:lnTo>
                    <a:lnTo>
                      <a:pt x="177" y="35"/>
                    </a:lnTo>
                    <a:lnTo>
                      <a:pt x="186" y="35"/>
                    </a:lnTo>
                    <a:lnTo>
                      <a:pt x="186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" name="Freeform 33"/>
              <p:cNvSpPr>
                <a:spLocks/>
              </p:cNvSpPr>
              <p:nvPr/>
            </p:nvSpPr>
            <p:spPr bwMode="auto">
              <a:xfrm>
                <a:off x="1741" y="1653"/>
                <a:ext cx="13" cy="20"/>
              </a:xfrm>
              <a:custGeom>
                <a:avLst/>
                <a:gdLst>
                  <a:gd name="T0" fmla="*/ 1 w 18"/>
                  <a:gd name="T1" fmla="*/ 2 h 26"/>
                  <a:gd name="T2" fmla="*/ 1 w 18"/>
                  <a:gd name="T3" fmla="*/ 2 h 26"/>
                  <a:gd name="T4" fmla="*/ 1 w 18"/>
                  <a:gd name="T5" fmla="*/ 2 h 26"/>
                  <a:gd name="T6" fmla="*/ 1 w 18"/>
                  <a:gd name="T7" fmla="*/ 2 h 26"/>
                  <a:gd name="T8" fmla="*/ 1 w 18"/>
                  <a:gd name="T9" fmla="*/ 2 h 26"/>
                  <a:gd name="T10" fmla="*/ 1 w 18"/>
                  <a:gd name="T11" fmla="*/ 0 h 26"/>
                  <a:gd name="T12" fmla="*/ 1 w 18"/>
                  <a:gd name="T13" fmla="*/ 2 h 26"/>
                  <a:gd name="T14" fmla="*/ 0 w 18"/>
                  <a:gd name="T15" fmla="*/ 2 h 26"/>
                  <a:gd name="T16" fmla="*/ 1 w 18"/>
                  <a:gd name="T17" fmla="*/ 2 h 26"/>
                  <a:gd name="T18" fmla="*/ 1 w 18"/>
                  <a:gd name="T19" fmla="*/ 2 h 26"/>
                  <a:gd name="T20" fmla="*/ 1 w 18"/>
                  <a:gd name="T21" fmla="*/ 2 h 26"/>
                  <a:gd name="T22" fmla="*/ 1 w 18"/>
                  <a:gd name="T23" fmla="*/ 2 h 26"/>
                  <a:gd name="T24" fmla="*/ 1 w 18"/>
                  <a:gd name="T25" fmla="*/ 2 h 2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8" h="26">
                    <a:moveTo>
                      <a:pt x="18" y="26"/>
                    </a:moveTo>
                    <a:lnTo>
                      <a:pt x="9" y="26"/>
                    </a:lnTo>
                    <a:lnTo>
                      <a:pt x="18" y="17"/>
                    </a:lnTo>
                    <a:lnTo>
                      <a:pt x="18" y="8"/>
                    </a:lnTo>
                    <a:lnTo>
                      <a:pt x="9" y="0"/>
                    </a:lnTo>
                    <a:lnTo>
                      <a:pt x="9" y="8"/>
                    </a:lnTo>
                    <a:lnTo>
                      <a:pt x="0" y="8"/>
                    </a:lnTo>
                    <a:lnTo>
                      <a:pt x="9" y="17"/>
                    </a:lnTo>
                    <a:lnTo>
                      <a:pt x="18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" name="Freeform 34"/>
              <p:cNvSpPr>
                <a:spLocks/>
              </p:cNvSpPr>
              <p:nvPr/>
            </p:nvSpPr>
            <p:spPr bwMode="auto">
              <a:xfrm>
                <a:off x="1610" y="1666"/>
                <a:ext cx="144" cy="81"/>
              </a:xfrm>
              <a:custGeom>
                <a:avLst/>
                <a:gdLst>
                  <a:gd name="T0" fmla="*/ 1 w 204"/>
                  <a:gd name="T1" fmla="*/ 2 h 107"/>
                  <a:gd name="T2" fmla="*/ 1 w 204"/>
                  <a:gd name="T3" fmla="*/ 2 h 107"/>
                  <a:gd name="T4" fmla="*/ 1 w 204"/>
                  <a:gd name="T5" fmla="*/ 2 h 107"/>
                  <a:gd name="T6" fmla="*/ 1 w 204"/>
                  <a:gd name="T7" fmla="*/ 2 h 107"/>
                  <a:gd name="T8" fmla="*/ 1 w 204"/>
                  <a:gd name="T9" fmla="*/ 2 h 107"/>
                  <a:gd name="T10" fmla="*/ 1 w 204"/>
                  <a:gd name="T11" fmla="*/ 2 h 107"/>
                  <a:gd name="T12" fmla="*/ 1 w 204"/>
                  <a:gd name="T13" fmla="*/ 2 h 107"/>
                  <a:gd name="T14" fmla="*/ 1 w 204"/>
                  <a:gd name="T15" fmla="*/ 2 h 107"/>
                  <a:gd name="T16" fmla="*/ 1 w 204"/>
                  <a:gd name="T17" fmla="*/ 2 h 107"/>
                  <a:gd name="T18" fmla="*/ 1 w 204"/>
                  <a:gd name="T19" fmla="*/ 2 h 107"/>
                  <a:gd name="T20" fmla="*/ 1 w 204"/>
                  <a:gd name="T21" fmla="*/ 2 h 107"/>
                  <a:gd name="T22" fmla="*/ 1 w 204"/>
                  <a:gd name="T23" fmla="*/ 2 h 107"/>
                  <a:gd name="T24" fmla="*/ 1 w 204"/>
                  <a:gd name="T25" fmla="*/ 2 h 107"/>
                  <a:gd name="T26" fmla="*/ 1 w 204"/>
                  <a:gd name="T27" fmla="*/ 2 h 107"/>
                  <a:gd name="T28" fmla="*/ 1 w 204"/>
                  <a:gd name="T29" fmla="*/ 2 h 107"/>
                  <a:gd name="T30" fmla="*/ 1 w 204"/>
                  <a:gd name="T31" fmla="*/ 2 h 107"/>
                  <a:gd name="T32" fmla="*/ 1 w 204"/>
                  <a:gd name="T33" fmla="*/ 2 h 107"/>
                  <a:gd name="T34" fmla="*/ 1 w 204"/>
                  <a:gd name="T35" fmla="*/ 2 h 107"/>
                  <a:gd name="T36" fmla="*/ 1 w 204"/>
                  <a:gd name="T37" fmla="*/ 0 h 107"/>
                  <a:gd name="T38" fmla="*/ 1 w 204"/>
                  <a:gd name="T39" fmla="*/ 2 h 107"/>
                  <a:gd name="T40" fmla="*/ 1 w 204"/>
                  <a:gd name="T41" fmla="*/ 2 h 107"/>
                  <a:gd name="T42" fmla="*/ 1 w 204"/>
                  <a:gd name="T43" fmla="*/ 2 h 107"/>
                  <a:gd name="T44" fmla="*/ 1 w 204"/>
                  <a:gd name="T45" fmla="*/ 2 h 107"/>
                  <a:gd name="T46" fmla="*/ 1 w 204"/>
                  <a:gd name="T47" fmla="*/ 2 h 107"/>
                  <a:gd name="T48" fmla="*/ 1 w 204"/>
                  <a:gd name="T49" fmla="*/ 2 h 107"/>
                  <a:gd name="T50" fmla="*/ 1 w 204"/>
                  <a:gd name="T51" fmla="*/ 2 h 107"/>
                  <a:gd name="T52" fmla="*/ 1 w 204"/>
                  <a:gd name="T53" fmla="*/ 2 h 107"/>
                  <a:gd name="T54" fmla="*/ 1 w 204"/>
                  <a:gd name="T55" fmla="*/ 2 h 107"/>
                  <a:gd name="T56" fmla="*/ 1 w 204"/>
                  <a:gd name="T57" fmla="*/ 2 h 107"/>
                  <a:gd name="T58" fmla="*/ 1 w 204"/>
                  <a:gd name="T59" fmla="*/ 2 h 107"/>
                  <a:gd name="T60" fmla="*/ 1 w 204"/>
                  <a:gd name="T61" fmla="*/ 2 h 107"/>
                  <a:gd name="T62" fmla="*/ 1 w 204"/>
                  <a:gd name="T63" fmla="*/ 2 h 107"/>
                  <a:gd name="T64" fmla="*/ 1 w 204"/>
                  <a:gd name="T65" fmla="*/ 2 h 107"/>
                  <a:gd name="T66" fmla="*/ 1 w 204"/>
                  <a:gd name="T67" fmla="*/ 2 h 107"/>
                  <a:gd name="T68" fmla="*/ 0 w 204"/>
                  <a:gd name="T69" fmla="*/ 2 h 107"/>
                  <a:gd name="T70" fmla="*/ 0 w 204"/>
                  <a:gd name="T71" fmla="*/ 2 h 107"/>
                  <a:gd name="T72" fmla="*/ 1 w 204"/>
                  <a:gd name="T73" fmla="*/ 2 h 10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04" h="107">
                    <a:moveTo>
                      <a:pt x="9" y="107"/>
                    </a:moveTo>
                    <a:lnTo>
                      <a:pt x="9" y="107"/>
                    </a:lnTo>
                    <a:lnTo>
                      <a:pt x="18" y="98"/>
                    </a:lnTo>
                    <a:lnTo>
                      <a:pt x="35" y="98"/>
                    </a:lnTo>
                    <a:lnTo>
                      <a:pt x="44" y="98"/>
                    </a:lnTo>
                    <a:lnTo>
                      <a:pt x="62" y="89"/>
                    </a:lnTo>
                    <a:lnTo>
                      <a:pt x="71" y="89"/>
                    </a:lnTo>
                    <a:lnTo>
                      <a:pt x="80" y="80"/>
                    </a:lnTo>
                    <a:lnTo>
                      <a:pt x="97" y="71"/>
                    </a:lnTo>
                    <a:lnTo>
                      <a:pt x="106" y="71"/>
                    </a:lnTo>
                    <a:lnTo>
                      <a:pt x="124" y="62"/>
                    </a:lnTo>
                    <a:lnTo>
                      <a:pt x="133" y="53"/>
                    </a:lnTo>
                    <a:lnTo>
                      <a:pt x="142" y="53"/>
                    </a:lnTo>
                    <a:lnTo>
                      <a:pt x="159" y="45"/>
                    </a:lnTo>
                    <a:lnTo>
                      <a:pt x="168" y="36"/>
                    </a:lnTo>
                    <a:lnTo>
                      <a:pt x="177" y="27"/>
                    </a:lnTo>
                    <a:lnTo>
                      <a:pt x="186" y="18"/>
                    </a:lnTo>
                    <a:lnTo>
                      <a:pt x="204" y="9"/>
                    </a:lnTo>
                    <a:lnTo>
                      <a:pt x="195" y="0"/>
                    </a:lnTo>
                    <a:lnTo>
                      <a:pt x="177" y="9"/>
                    </a:lnTo>
                    <a:lnTo>
                      <a:pt x="168" y="18"/>
                    </a:lnTo>
                    <a:lnTo>
                      <a:pt x="159" y="27"/>
                    </a:lnTo>
                    <a:lnTo>
                      <a:pt x="151" y="36"/>
                    </a:lnTo>
                    <a:lnTo>
                      <a:pt x="133" y="36"/>
                    </a:lnTo>
                    <a:lnTo>
                      <a:pt x="124" y="45"/>
                    </a:lnTo>
                    <a:lnTo>
                      <a:pt x="115" y="53"/>
                    </a:lnTo>
                    <a:lnTo>
                      <a:pt x="106" y="53"/>
                    </a:lnTo>
                    <a:lnTo>
                      <a:pt x="89" y="62"/>
                    </a:lnTo>
                    <a:lnTo>
                      <a:pt x="80" y="71"/>
                    </a:lnTo>
                    <a:lnTo>
                      <a:pt x="71" y="71"/>
                    </a:lnTo>
                    <a:lnTo>
                      <a:pt x="53" y="80"/>
                    </a:lnTo>
                    <a:lnTo>
                      <a:pt x="44" y="80"/>
                    </a:lnTo>
                    <a:lnTo>
                      <a:pt x="27" y="89"/>
                    </a:lnTo>
                    <a:lnTo>
                      <a:pt x="18" y="89"/>
                    </a:lnTo>
                    <a:lnTo>
                      <a:pt x="0" y="89"/>
                    </a:lnTo>
                    <a:lnTo>
                      <a:pt x="9" y="1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3" name="Freeform 35"/>
              <p:cNvSpPr>
                <a:spLocks/>
              </p:cNvSpPr>
              <p:nvPr/>
            </p:nvSpPr>
            <p:spPr bwMode="auto">
              <a:xfrm>
                <a:off x="1536" y="1686"/>
                <a:ext cx="81" cy="61"/>
              </a:xfrm>
              <a:custGeom>
                <a:avLst/>
                <a:gdLst>
                  <a:gd name="T0" fmla="*/ 0 w 115"/>
                  <a:gd name="T1" fmla="*/ 0 h 80"/>
                  <a:gd name="T2" fmla="*/ 0 w 115"/>
                  <a:gd name="T3" fmla="*/ 2 h 80"/>
                  <a:gd name="T4" fmla="*/ 1 w 115"/>
                  <a:gd name="T5" fmla="*/ 2 h 80"/>
                  <a:gd name="T6" fmla="*/ 1 w 115"/>
                  <a:gd name="T7" fmla="*/ 2 h 80"/>
                  <a:gd name="T8" fmla="*/ 1 w 115"/>
                  <a:gd name="T9" fmla="*/ 2 h 80"/>
                  <a:gd name="T10" fmla="*/ 1 w 115"/>
                  <a:gd name="T11" fmla="*/ 2 h 80"/>
                  <a:gd name="T12" fmla="*/ 1 w 115"/>
                  <a:gd name="T13" fmla="*/ 2 h 80"/>
                  <a:gd name="T14" fmla="*/ 1 w 115"/>
                  <a:gd name="T15" fmla="*/ 2 h 80"/>
                  <a:gd name="T16" fmla="*/ 1 w 115"/>
                  <a:gd name="T17" fmla="*/ 2 h 80"/>
                  <a:gd name="T18" fmla="*/ 1 w 115"/>
                  <a:gd name="T19" fmla="*/ 2 h 80"/>
                  <a:gd name="T20" fmla="*/ 1 w 115"/>
                  <a:gd name="T21" fmla="*/ 2 h 80"/>
                  <a:gd name="T22" fmla="*/ 1 w 115"/>
                  <a:gd name="T23" fmla="*/ 2 h 80"/>
                  <a:gd name="T24" fmla="*/ 1 w 115"/>
                  <a:gd name="T25" fmla="*/ 2 h 80"/>
                  <a:gd name="T26" fmla="*/ 1 w 115"/>
                  <a:gd name="T27" fmla="*/ 2 h 80"/>
                  <a:gd name="T28" fmla="*/ 1 w 115"/>
                  <a:gd name="T29" fmla="*/ 2 h 80"/>
                  <a:gd name="T30" fmla="*/ 1 w 115"/>
                  <a:gd name="T31" fmla="*/ 2 h 80"/>
                  <a:gd name="T32" fmla="*/ 1 w 115"/>
                  <a:gd name="T33" fmla="*/ 2 h 80"/>
                  <a:gd name="T34" fmla="*/ 1 w 115"/>
                  <a:gd name="T35" fmla="*/ 0 h 80"/>
                  <a:gd name="T36" fmla="*/ 0 w 115"/>
                  <a:gd name="T37" fmla="*/ 0 h 8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5" h="80">
                    <a:moveTo>
                      <a:pt x="0" y="0"/>
                    </a:moveTo>
                    <a:lnTo>
                      <a:pt x="0" y="18"/>
                    </a:lnTo>
                    <a:lnTo>
                      <a:pt x="9" y="35"/>
                    </a:lnTo>
                    <a:lnTo>
                      <a:pt x="26" y="44"/>
                    </a:lnTo>
                    <a:lnTo>
                      <a:pt x="35" y="62"/>
                    </a:lnTo>
                    <a:lnTo>
                      <a:pt x="53" y="71"/>
                    </a:lnTo>
                    <a:lnTo>
                      <a:pt x="71" y="80"/>
                    </a:lnTo>
                    <a:lnTo>
                      <a:pt x="88" y="80"/>
                    </a:lnTo>
                    <a:lnTo>
                      <a:pt x="115" y="80"/>
                    </a:lnTo>
                    <a:lnTo>
                      <a:pt x="106" y="62"/>
                    </a:lnTo>
                    <a:lnTo>
                      <a:pt x="88" y="71"/>
                    </a:lnTo>
                    <a:lnTo>
                      <a:pt x="71" y="62"/>
                    </a:lnTo>
                    <a:lnTo>
                      <a:pt x="62" y="62"/>
                    </a:lnTo>
                    <a:lnTo>
                      <a:pt x="44" y="53"/>
                    </a:lnTo>
                    <a:lnTo>
                      <a:pt x="35" y="44"/>
                    </a:lnTo>
                    <a:lnTo>
                      <a:pt x="26" y="26"/>
                    </a:lnTo>
                    <a:lnTo>
                      <a:pt x="18" y="18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4" name="Freeform 36"/>
              <p:cNvSpPr>
                <a:spLocks/>
              </p:cNvSpPr>
              <p:nvPr/>
            </p:nvSpPr>
            <p:spPr bwMode="auto">
              <a:xfrm>
                <a:off x="1654" y="1447"/>
                <a:ext cx="100" cy="226"/>
              </a:xfrm>
              <a:custGeom>
                <a:avLst/>
                <a:gdLst>
                  <a:gd name="T0" fmla="*/ 1 w 142"/>
                  <a:gd name="T1" fmla="*/ 5 h 301"/>
                  <a:gd name="T2" fmla="*/ 1 w 142"/>
                  <a:gd name="T3" fmla="*/ 5 h 301"/>
                  <a:gd name="T4" fmla="*/ 1 w 142"/>
                  <a:gd name="T5" fmla="*/ 4 h 301"/>
                  <a:gd name="T6" fmla="*/ 1 w 142"/>
                  <a:gd name="T7" fmla="*/ 4 h 301"/>
                  <a:gd name="T8" fmla="*/ 1 w 142"/>
                  <a:gd name="T9" fmla="*/ 4 h 301"/>
                  <a:gd name="T10" fmla="*/ 1 w 142"/>
                  <a:gd name="T11" fmla="*/ 3 h 301"/>
                  <a:gd name="T12" fmla="*/ 1 w 142"/>
                  <a:gd name="T13" fmla="*/ 3 h 301"/>
                  <a:gd name="T14" fmla="*/ 1 w 142"/>
                  <a:gd name="T15" fmla="*/ 2 h 301"/>
                  <a:gd name="T16" fmla="*/ 1 w 142"/>
                  <a:gd name="T17" fmla="*/ 2 h 301"/>
                  <a:gd name="T18" fmla="*/ 0 w 142"/>
                  <a:gd name="T19" fmla="*/ 2 h 301"/>
                  <a:gd name="T20" fmla="*/ 0 w 142"/>
                  <a:gd name="T21" fmla="*/ 2 h 301"/>
                  <a:gd name="T22" fmla="*/ 1 w 142"/>
                  <a:gd name="T23" fmla="*/ 2 h 301"/>
                  <a:gd name="T24" fmla="*/ 1 w 142"/>
                  <a:gd name="T25" fmla="*/ 2 h 301"/>
                  <a:gd name="T26" fmla="*/ 1 w 142"/>
                  <a:gd name="T27" fmla="*/ 2 h 301"/>
                  <a:gd name="T28" fmla="*/ 1 w 142"/>
                  <a:gd name="T29" fmla="*/ 2 h 301"/>
                  <a:gd name="T30" fmla="*/ 1 w 142"/>
                  <a:gd name="T31" fmla="*/ 2 h 301"/>
                  <a:gd name="T32" fmla="*/ 1 w 142"/>
                  <a:gd name="T33" fmla="*/ 2 h 301"/>
                  <a:gd name="T34" fmla="*/ 1 w 142"/>
                  <a:gd name="T35" fmla="*/ 0 h 301"/>
                  <a:gd name="T36" fmla="*/ 1 w 142"/>
                  <a:gd name="T37" fmla="*/ 2 h 301"/>
                  <a:gd name="T38" fmla="*/ 1 w 142"/>
                  <a:gd name="T39" fmla="*/ 2 h 301"/>
                  <a:gd name="T40" fmla="*/ 1 w 142"/>
                  <a:gd name="T41" fmla="*/ 2 h 301"/>
                  <a:gd name="T42" fmla="*/ 1 w 142"/>
                  <a:gd name="T43" fmla="*/ 2 h 301"/>
                  <a:gd name="T44" fmla="*/ 1 w 142"/>
                  <a:gd name="T45" fmla="*/ 2 h 301"/>
                  <a:gd name="T46" fmla="*/ 1 w 142"/>
                  <a:gd name="T47" fmla="*/ 2 h 301"/>
                  <a:gd name="T48" fmla="*/ 1 w 142"/>
                  <a:gd name="T49" fmla="*/ 2 h 301"/>
                  <a:gd name="T50" fmla="*/ 1 w 142"/>
                  <a:gd name="T51" fmla="*/ 3 h 301"/>
                  <a:gd name="T52" fmla="*/ 1 w 142"/>
                  <a:gd name="T53" fmla="*/ 3 h 301"/>
                  <a:gd name="T54" fmla="*/ 1 w 142"/>
                  <a:gd name="T55" fmla="*/ 4 h 301"/>
                  <a:gd name="T56" fmla="*/ 1 w 142"/>
                  <a:gd name="T57" fmla="*/ 5 h 301"/>
                  <a:gd name="T58" fmla="*/ 1 w 142"/>
                  <a:gd name="T59" fmla="*/ 5 h 301"/>
                  <a:gd name="T60" fmla="*/ 1 w 142"/>
                  <a:gd name="T61" fmla="*/ 5 h 301"/>
                  <a:gd name="T62" fmla="*/ 1 w 142"/>
                  <a:gd name="T63" fmla="*/ 5 h 301"/>
                  <a:gd name="T64" fmla="*/ 1 w 142"/>
                  <a:gd name="T65" fmla="*/ 5 h 30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42" h="301">
                    <a:moveTo>
                      <a:pt x="106" y="301"/>
                    </a:moveTo>
                    <a:lnTo>
                      <a:pt x="89" y="283"/>
                    </a:lnTo>
                    <a:lnTo>
                      <a:pt x="71" y="257"/>
                    </a:lnTo>
                    <a:lnTo>
                      <a:pt x="62" y="239"/>
                    </a:lnTo>
                    <a:lnTo>
                      <a:pt x="44" y="213"/>
                    </a:lnTo>
                    <a:lnTo>
                      <a:pt x="35" y="195"/>
                    </a:lnTo>
                    <a:lnTo>
                      <a:pt x="27" y="168"/>
                    </a:lnTo>
                    <a:lnTo>
                      <a:pt x="18" y="142"/>
                    </a:lnTo>
                    <a:lnTo>
                      <a:pt x="9" y="115"/>
                    </a:lnTo>
                    <a:lnTo>
                      <a:pt x="0" y="97"/>
                    </a:lnTo>
                    <a:lnTo>
                      <a:pt x="0" y="80"/>
                    </a:lnTo>
                    <a:lnTo>
                      <a:pt x="9" y="62"/>
                    </a:lnTo>
                    <a:lnTo>
                      <a:pt x="18" y="44"/>
                    </a:lnTo>
                    <a:lnTo>
                      <a:pt x="27" y="35"/>
                    </a:lnTo>
                    <a:lnTo>
                      <a:pt x="44" y="18"/>
                    </a:lnTo>
                    <a:lnTo>
                      <a:pt x="53" y="9"/>
                    </a:lnTo>
                    <a:lnTo>
                      <a:pt x="71" y="9"/>
                    </a:lnTo>
                    <a:lnTo>
                      <a:pt x="80" y="0"/>
                    </a:lnTo>
                    <a:lnTo>
                      <a:pt x="97" y="9"/>
                    </a:lnTo>
                    <a:lnTo>
                      <a:pt x="115" y="18"/>
                    </a:lnTo>
                    <a:lnTo>
                      <a:pt x="124" y="35"/>
                    </a:lnTo>
                    <a:lnTo>
                      <a:pt x="133" y="53"/>
                    </a:lnTo>
                    <a:lnTo>
                      <a:pt x="142" y="80"/>
                    </a:lnTo>
                    <a:lnTo>
                      <a:pt x="142" y="97"/>
                    </a:lnTo>
                    <a:lnTo>
                      <a:pt x="142" y="115"/>
                    </a:lnTo>
                    <a:lnTo>
                      <a:pt x="142" y="159"/>
                    </a:lnTo>
                    <a:lnTo>
                      <a:pt x="142" y="204"/>
                    </a:lnTo>
                    <a:lnTo>
                      <a:pt x="133" y="257"/>
                    </a:lnTo>
                    <a:lnTo>
                      <a:pt x="133" y="301"/>
                    </a:lnTo>
                    <a:lnTo>
                      <a:pt x="124" y="301"/>
                    </a:lnTo>
                    <a:lnTo>
                      <a:pt x="115" y="301"/>
                    </a:lnTo>
                    <a:lnTo>
                      <a:pt x="106" y="301"/>
                    </a:lnTo>
                    <a:close/>
                  </a:path>
                </a:pathLst>
              </a:custGeom>
              <a:solidFill>
                <a:srgbClr val="CC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5" name="Freeform 37"/>
              <p:cNvSpPr>
                <a:spLocks/>
              </p:cNvSpPr>
              <p:nvPr/>
            </p:nvSpPr>
            <p:spPr bwMode="auto">
              <a:xfrm>
                <a:off x="1654" y="1533"/>
                <a:ext cx="81" cy="140"/>
              </a:xfrm>
              <a:custGeom>
                <a:avLst/>
                <a:gdLst>
                  <a:gd name="T0" fmla="*/ 0 w 115"/>
                  <a:gd name="T1" fmla="*/ 0 h 186"/>
                  <a:gd name="T2" fmla="*/ 0 w 115"/>
                  <a:gd name="T3" fmla="*/ 0 h 186"/>
                  <a:gd name="T4" fmla="*/ 1 w 115"/>
                  <a:gd name="T5" fmla="*/ 2 h 186"/>
                  <a:gd name="T6" fmla="*/ 1 w 115"/>
                  <a:gd name="T7" fmla="*/ 2 h 186"/>
                  <a:gd name="T8" fmla="*/ 1 w 115"/>
                  <a:gd name="T9" fmla="*/ 2 h 186"/>
                  <a:gd name="T10" fmla="*/ 1 w 115"/>
                  <a:gd name="T11" fmla="*/ 2 h 186"/>
                  <a:gd name="T12" fmla="*/ 1 w 115"/>
                  <a:gd name="T13" fmla="*/ 2 h 186"/>
                  <a:gd name="T14" fmla="*/ 1 w 115"/>
                  <a:gd name="T15" fmla="*/ 2 h 186"/>
                  <a:gd name="T16" fmla="*/ 1 w 115"/>
                  <a:gd name="T17" fmla="*/ 3 h 186"/>
                  <a:gd name="T18" fmla="*/ 1 w 115"/>
                  <a:gd name="T19" fmla="*/ 3 h 186"/>
                  <a:gd name="T20" fmla="*/ 1 w 115"/>
                  <a:gd name="T21" fmla="*/ 3 h 186"/>
                  <a:gd name="T22" fmla="*/ 1 w 115"/>
                  <a:gd name="T23" fmla="*/ 3 h 186"/>
                  <a:gd name="T24" fmla="*/ 1 w 115"/>
                  <a:gd name="T25" fmla="*/ 2 h 186"/>
                  <a:gd name="T26" fmla="*/ 1 w 115"/>
                  <a:gd name="T27" fmla="*/ 2 h 186"/>
                  <a:gd name="T28" fmla="*/ 1 w 115"/>
                  <a:gd name="T29" fmla="*/ 2 h 186"/>
                  <a:gd name="T30" fmla="*/ 1 w 115"/>
                  <a:gd name="T31" fmla="*/ 2 h 186"/>
                  <a:gd name="T32" fmla="*/ 1 w 115"/>
                  <a:gd name="T33" fmla="*/ 2 h 186"/>
                  <a:gd name="T34" fmla="*/ 1 w 115"/>
                  <a:gd name="T35" fmla="*/ 2 h 186"/>
                  <a:gd name="T36" fmla="*/ 1 w 115"/>
                  <a:gd name="T37" fmla="*/ 0 h 186"/>
                  <a:gd name="T38" fmla="*/ 1 w 115"/>
                  <a:gd name="T39" fmla="*/ 0 h 186"/>
                  <a:gd name="T40" fmla="*/ 0 w 115"/>
                  <a:gd name="T41" fmla="*/ 0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5" h="186">
                    <a:moveTo>
                      <a:pt x="0" y="0"/>
                    </a:moveTo>
                    <a:lnTo>
                      <a:pt x="0" y="0"/>
                    </a:lnTo>
                    <a:lnTo>
                      <a:pt x="9" y="27"/>
                    </a:lnTo>
                    <a:lnTo>
                      <a:pt x="18" y="53"/>
                    </a:lnTo>
                    <a:lnTo>
                      <a:pt x="27" y="80"/>
                    </a:lnTo>
                    <a:lnTo>
                      <a:pt x="44" y="98"/>
                    </a:lnTo>
                    <a:lnTo>
                      <a:pt x="53" y="124"/>
                    </a:lnTo>
                    <a:lnTo>
                      <a:pt x="71" y="151"/>
                    </a:lnTo>
                    <a:lnTo>
                      <a:pt x="89" y="168"/>
                    </a:lnTo>
                    <a:lnTo>
                      <a:pt x="97" y="186"/>
                    </a:lnTo>
                    <a:lnTo>
                      <a:pt x="115" y="177"/>
                    </a:lnTo>
                    <a:lnTo>
                      <a:pt x="97" y="160"/>
                    </a:lnTo>
                    <a:lnTo>
                      <a:pt x="80" y="142"/>
                    </a:lnTo>
                    <a:lnTo>
                      <a:pt x="62" y="115"/>
                    </a:lnTo>
                    <a:lnTo>
                      <a:pt x="53" y="98"/>
                    </a:lnTo>
                    <a:lnTo>
                      <a:pt x="44" y="71"/>
                    </a:lnTo>
                    <a:lnTo>
                      <a:pt x="27" y="53"/>
                    </a:lnTo>
                    <a:lnTo>
                      <a:pt x="18" y="27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6" name="Freeform 38"/>
              <p:cNvSpPr>
                <a:spLocks/>
              </p:cNvSpPr>
              <p:nvPr/>
            </p:nvSpPr>
            <p:spPr bwMode="auto">
              <a:xfrm>
                <a:off x="1648" y="1447"/>
                <a:ext cx="56" cy="86"/>
              </a:xfrm>
              <a:custGeom>
                <a:avLst/>
                <a:gdLst>
                  <a:gd name="T0" fmla="*/ 1 w 80"/>
                  <a:gd name="T1" fmla="*/ 0 h 115"/>
                  <a:gd name="T2" fmla="*/ 1 w 80"/>
                  <a:gd name="T3" fmla="*/ 0 h 115"/>
                  <a:gd name="T4" fmla="*/ 1 w 80"/>
                  <a:gd name="T5" fmla="*/ 1 h 115"/>
                  <a:gd name="T6" fmla="*/ 1 w 80"/>
                  <a:gd name="T7" fmla="*/ 1 h 115"/>
                  <a:gd name="T8" fmla="*/ 1 w 80"/>
                  <a:gd name="T9" fmla="*/ 1 h 115"/>
                  <a:gd name="T10" fmla="*/ 1 w 80"/>
                  <a:gd name="T11" fmla="*/ 1 h 115"/>
                  <a:gd name="T12" fmla="*/ 1 w 80"/>
                  <a:gd name="T13" fmla="*/ 1 h 115"/>
                  <a:gd name="T14" fmla="*/ 1 w 80"/>
                  <a:gd name="T15" fmla="*/ 1 h 115"/>
                  <a:gd name="T16" fmla="*/ 0 w 80"/>
                  <a:gd name="T17" fmla="*/ 1 h 115"/>
                  <a:gd name="T18" fmla="*/ 1 w 80"/>
                  <a:gd name="T19" fmla="*/ 1 h 115"/>
                  <a:gd name="T20" fmla="*/ 1 w 80"/>
                  <a:gd name="T21" fmla="*/ 1 h 115"/>
                  <a:gd name="T22" fmla="*/ 1 w 80"/>
                  <a:gd name="T23" fmla="*/ 1 h 115"/>
                  <a:gd name="T24" fmla="*/ 1 w 80"/>
                  <a:gd name="T25" fmla="*/ 1 h 115"/>
                  <a:gd name="T26" fmla="*/ 1 w 80"/>
                  <a:gd name="T27" fmla="*/ 1 h 115"/>
                  <a:gd name="T28" fmla="*/ 1 w 80"/>
                  <a:gd name="T29" fmla="*/ 1 h 115"/>
                  <a:gd name="T30" fmla="*/ 1 w 80"/>
                  <a:gd name="T31" fmla="*/ 1 h 115"/>
                  <a:gd name="T32" fmla="*/ 1 w 80"/>
                  <a:gd name="T33" fmla="*/ 1 h 115"/>
                  <a:gd name="T34" fmla="*/ 1 w 80"/>
                  <a:gd name="T35" fmla="*/ 1 h 115"/>
                  <a:gd name="T36" fmla="*/ 1 w 80"/>
                  <a:gd name="T37" fmla="*/ 1 h 115"/>
                  <a:gd name="T38" fmla="*/ 1 w 80"/>
                  <a:gd name="T39" fmla="*/ 1 h 115"/>
                  <a:gd name="T40" fmla="*/ 1 w 80"/>
                  <a:gd name="T41" fmla="*/ 0 h 1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0" h="115">
                    <a:moveTo>
                      <a:pt x="71" y="0"/>
                    </a:moveTo>
                    <a:lnTo>
                      <a:pt x="71" y="0"/>
                    </a:lnTo>
                    <a:lnTo>
                      <a:pt x="62" y="9"/>
                    </a:lnTo>
                    <a:lnTo>
                      <a:pt x="44" y="18"/>
                    </a:lnTo>
                    <a:lnTo>
                      <a:pt x="36" y="26"/>
                    </a:lnTo>
                    <a:lnTo>
                      <a:pt x="18" y="44"/>
                    </a:lnTo>
                    <a:lnTo>
                      <a:pt x="9" y="62"/>
                    </a:lnTo>
                    <a:lnTo>
                      <a:pt x="9" y="80"/>
                    </a:lnTo>
                    <a:lnTo>
                      <a:pt x="0" y="97"/>
                    </a:lnTo>
                    <a:lnTo>
                      <a:pt x="9" y="115"/>
                    </a:lnTo>
                    <a:lnTo>
                      <a:pt x="18" y="115"/>
                    </a:lnTo>
                    <a:lnTo>
                      <a:pt x="18" y="97"/>
                    </a:lnTo>
                    <a:lnTo>
                      <a:pt x="18" y="80"/>
                    </a:lnTo>
                    <a:lnTo>
                      <a:pt x="27" y="62"/>
                    </a:lnTo>
                    <a:lnTo>
                      <a:pt x="36" y="53"/>
                    </a:lnTo>
                    <a:lnTo>
                      <a:pt x="44" y="35"/>
                    </a:lnTo>
                    <a:lnTo>
                      <a:pt x="53" y="26"/>
                    </a:lnTo>
                    <a:lnTo>
                      <a:pt x="62" y="18"/>
                    </a:lnTo>
                    <a:lnTo>
                      <a:pt x="80" y="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7" name="Freeform 39"/>
              <p:cNvSpPr>
                <a:spLocks/>
              </p:cNvSpPr>
              <p:nvPr/>
            </p:nvSpPr>
            <p:spPr bwMode="auto">
              <a:xfrm>
                <a:off x="1698" y="1447"/>
                <a:ext cx="61" cy="86"/>
              </a:xfrm>
              <a:custGeom>
                <a:avLst/>
                <a:gdLst>
                  <a:gd name="T0" fmla="*/ 1 w 88"/>
                  <a:gd name="T1" fmla="*/ 1 h 115"/>
                  <a:gd name="T2" fmla="*/ 1 w 88"/>
                  <a:gd name="T3" fmla="*/ 1 h 115"/>
                  <a:gd name="T4" fmla="*/ 1 w 88"/>
                  <a:gd name="T5" fmla="*/ 1 h 115"/>
                  <a:gd name="T6" fmla="*/ 1 w 88"/>
                  <a:gd name="T7" fmla="*/ 1 h 115"/>
                  <a:gd name="T8" fmla="*/ 1 w 88"/>
                  <a:gd name="T9" fmla="*/ 1 h 115"/>
                  <a:gd name="T10" fmla="*/ 1 w 88"/>
                  <a:gd name="T11" fmla="*/ 1 h 115"/>
                  <a:gd name="T12" fmla="*/ 1 w 88"/>
                  <a:gd name="T13" fmla="*/ 1 h 115"/>
                  <a:gd name="T14" fmla="*/ 1 w 88"/>
                  <a:gd name="T15" fmla="*/ 0 h 115"/>
                  <a:gd name="T16" fmla="*/ 1 w 88"/>
                  <a:gd name="T17" fmla="*/ 0 h 115"/>
                  <a:gd name="T18" fmla="*/ 0 w 88"/>
                  <a:gd name="T19" fmla="*/ 0 h 115"/>
                  <a:gd name="T20" fmla="*/ 1 w 88"/>
                  <a:gd name="T21" fmla="*/ 1 h 115"/>
                  <a:gd name="T22" fmla="*/ 1 w 88"/>
                  <a:gd name="T23" fmla="*/ 1 h 115"/>
                  <a:gd name="T24" fmla="*/ 1 w 88"/>
                  <a:gd name="T25" fmla="*/ 1 h 115"/>
                  <a:gd name="T26" fmla="*/ 1 w 88"/>
                  <a:gd name="T27" fmla="*/ 1 h 115"/>
                  <a:gd name="T28" fmla="*/ 1 w 88"/>
                  <a:gd name="T29" fmla="*/ 1 h 115"/>
                  <a:gd name="T30" fmla="*/ 1 w 88"/>
                  <a:gd name="T31" fmla="*/ 1 h 115"/>
                  <a:gd name="T32" fmla="*/ 1 w 88"/>
                  <a:gd name="T33" fmla="*/ 1 h 115"/>
                  <a:gd name="T34" fmla="*/ 1 w 88"/>
                  <a:gd name="T35" fmla="*/ 1 h 115"/>
                  <a:gd name="T36" fmla="*/ 1 w 88"/>
                  <a:gd name="T37" fmla="*/ 1 h 115"/>
                  <a:gd name="T38" fmla="*/ 1 w 88"/>
                  <a:gd name="T39" fmla="*/ 1 h 115"/>
                  <a:gd name="T40" fmla="*/ 1 w 88"/>
                  <a:gd name="T41" fmla="*/ 1 h 1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8" h="115">
                    <a:moveTo>
                      <a:pt x="88" y="115"/>
                    </a:moveTo>
                    <a:lnTo>
                      <a:pt x="88" y="115"/>
                    </a:lnTo>
                    <a:lnTo>
                      <a:pt x="88" y="97"/>
                    </a:lnTo>
                    <a:lnTo>
                      <a:pt x="80" y="71"/>
                    </a:lnTo>
                    <a:lnTo>
                      <a:pt x="80" y="53"/>
                    </a:lnTo>
                    <a:lnTo>
                      <a:pt x="71" y="35"/>
                    </a:lnTo>
                    <a:lnTo>
                      <a:pt x="53" y="18"/>
                    </a:lnTo>
                    <a:lnTo>
                      <a:pt x="44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9" y="9"/>
                    </a:lnTo>
                    <a:lnTo>
                      <a:pt x="18" y="9"/>
                    </a:lnTo>
                    <a:lnTo>
                      <a:pt x="35" y="18"/>
                    </a:lnTo>
                    <a:lnTo>
                      <a:pt x="44" y="26"/>
                    </a:lnTo>
                    <a:lnTo>
                      <a:pt x="53" y="44"/>
                    </a:lnTo>
                    <a:lnTo>
                      <a:pt x="62" y="53"/>
                    </a:lnTo>
                    <a:lnTo>
                      <a:pt x="71" y="80"/>
                    </a:lnTo>
                    <a:lnTo>
                      <a:pt x="71" y="97"/>
                    </a:lnTo>
                    <a:lnTo>
                      <a:pt x="71" y="115"/>
                    </a:lnTo>
                    <a:lnTo>
                      <a:pt x="88" y="1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8" name="Freeform 40"/>
              <p:cNvSpPr>
                <a:spLocks/>
              </p:cNvSpPr>
              <p:nvPr/>
            </p:nvSpPr>
            <p:spPr bwMode="auto">
              <a:xfrm>
                <a:off x="1741" y="1533"/>
                <a:ext cx="18" cy="140"/>
              </a:xfrm>
              <a:custGeom>
                <a:avLst/>
                <a:gdLst>
                  <a:gd name="T0" fmla="*/ 1 w 26"/>
                  <a:gd name="T1" fmla="*/ 3 h 186"/>
                  <a:gd name="T2" fmla="*/ 1 w 26"/>
                  <a:gd name="T3" fmla="*/ 3 h 186"/>
                  <a:gd name="T4" fmla="*/ 1 w 26"/>
                  <a:gd name="T5" fmla="*/ 2 h 186"/>
                  <a:gd name="T6" fmla="*/ 1 w 26"/>
                  <a:gd name="T7" fmla="*/ 2 h 186"/>
                  <a:gd name="T8" fmla="*/ 1 w 26"/>
                  <a:gd name="T9" fmla="*/ 2 h 186"/>
                  <a:gd name="T10" fmla="*/ 1 w 26"/>
                  <a:gd name="T11" fmla="*/ 0 h 186"/>
                  <a:gd name="T12" fmla="*/ 1 w 26"/>
                  <a:gd name="T13" fmla="*/ 0 h 186"/>
                  <a:gd name="T14" fmla="*/ 1 w 26"/>
                  <a:gd name="T15" fmla="*/ 2 h 186"/>
                  <a:gd name="T16" fmla="*/ 1 w 26"/>
                  <a:gd name="T17" fmla="*/ 2 h 186"/>
                  <a:gd name="T18" fmla="*/ 1 w 26"/>
                  <a:gd name="T19" fmla="*/ 2 h 186"/>
                  <a:gd name="T20" fmla="*/ 0 w 26"/>
                  <a:gd name="T21" fmla="*/ 3 h 186"/>
                  <a:gd name="T22" fmla="*/ 0 w 26"/>
                  <a:gd name="T23" fmla="*/ 3 h 186"/>
                  <a:gd name="T24" fmla="*/ 1 w 26"/>
                  <a:gd name="T25" fmla="*/ 3 h 1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6" h="186">
                    <a:moveTo>
                      <a:pt x="9" y="186"/>
                    </a:moveTo>
                    <a:lnTo>
                      <a:pt x="9" y="186"/>
                    </a:lnTo>
                    <a:lnTo>
                      <a:pt x="18" y="142"/>
                    </a:lnTo>
                    <a:lnTo>
                      <a:pt x="26" y="89"/>
                    </a:lnTo>
                    <a:lnTo>
                      <a:pt x="26" y="44"/>
                    </a:lnTo>
                    <a:lnTo>
                      <a:pt x="26" y="0"/>
                    </a:lnTo>
                    <a:lnTo>
                      <a:pt x="9" y="0"/>
                    </a:lnTo>
                    <a:lnTo>
                      <a:pt x="9" y="44"/>
                    </a:lnTo>
                    <a:lnTo>
                      <a:pt x="9" y="89"/>
                    </a:lnTo>
                    <a:lnTo>
                      <a:pt x="9" y="142"/>
                    </a:lnTo>
                    <a:lnTo>
                      <a:pt x="0" y="177"/>
                    </a:lnTo>
                    <a:lnTo>
                      <a:pt x="9" y="1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9" name="Freeform 41"/>
              <p:cNvSpPr>
                <a:spLocks/>
              </p:cNvSpPr>
              <p:nvPr/>
            </p:nvSpPr>
            <p:spPr bwMode="auto">
              <a:xfrm>
                <a:off x="1722" y="1666"/>
                <a:ext cx="25" cy="14"/>
              </a:xfrm>
              <a:custGeom>
                <a:avLst/>
                <a:gdLst>
                  <a:gd name="T0" fmla="*/ 0 w 36"/>
                  <a:gd name="T1" fmla="*/ 2 h 18"/>
                  <a:gd name="T2" fmla="*/ 0 w 36"/>
                  <a:gd name="T3" fmla="*/ 2 h 18"/>
                  <a:gd name="T4" fmla="*/ 1 w 36"/>
                  <a:gd name="T5" fmla="*/ 2 h 18"/>
                  <a:gd name="T6" fmla="*/ 1 w 36"/>
                  <a:gd name="T7" fmla="*/ 2 h 18"/>
                  <a:gd name="T8" fmla="*/ 1 w 36"/>
                  <a:gd name="T9" fmla="*/ 2 h 18"/>
                  <a:gd name="T10" fmla="*/ 1 w 36"/>
                  <a:gd name="T11" fmla="*/ 2 h 18"/>
                  <a:gd name="T12" fmla="*/ 1 w 36"/>
                  <a:gd name="T13" fmla="*/ 0 h 18"/>
                  <a:gd name="T14" fmla="*/ 1 w 36"/>
                  <a:gd name="T15" fmla="*/ 0 h 18"/>
                  <a:gd name="T16" fmla="*/ 1 w 36"/>
                  <a:gd name="T17" fmla="*/ 0 h 18"/>
                  <a:gd name="T18" fmla="*/ 1 w 36"/>
                  <a:gd name="T19" fmla="*/ 0 h 18"/>
                  <a:gd name="T20" fmla="*/ 1 w 36"/>
                  <a:gd name="T21" fmla="*/ 2 h 18"/>
                  <a:gd name="T22" fmla="*/ 1 w 36"/>
                  <a:gd name="T23" fmla="*/ 0 h 18"/>
                  <a:gd name="T24" fmla="*/ 0 w 36"/>
                  <a:gd name="T25" fmla="*/ 2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6" h="18">
                    <a:moveTo>
                      <a:pt x="0" y="9"/>
                    </a:moveTo>
                    <a:lnTo>
                      <a:pt x="0" y="9"/>
                    </a:lnTo>
                    <a:lnTo>
                      <a:pt x="18" y="18"/>
                    </a:lnTo>
                    <a:lnTo>
                      <a:pt x="27" y="18"/>
                    </a:lnTo>
                    <a:lnTo>
                      <a:pt x="36" y="9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9"/>
                    </a:lnTo>
                    <a:lnTo>
                      <a:pt x="18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0" name="Freeform 42"/>
              <p:cNvSpPr>
                <a:spLocks/>
              </p:cNvSpPr>
              <p:nvPr/>
            </p:nvSpPr>
            <p:spPr bwMode="auto">
              <a:xfrm>
                <a:off x="2269" y="1447"/>
                <a:ext cx="113" cy="212"/>
              </a:xfrm>
              <a:custGeom>
                <a:avLst/>
                <a:gdLst>
                  <a:gd name="T0" fmla="*/ 1 w 160"/>
                  <a:gd name="T1" fmla="*/ 3 h 283"/>
                  <a:gd name="T2" fmla="*/ 0 w 160"/>
                  <a:gd name="T3" fmla="*/ 3 h 283"/>
                  <a:gd name="T4" fmla="*/ 0 w 160"/>
                  <a:gd name="T5" fmla="*/ 2 h 283"/>
                  <a:gd name="T6" fmla="*/ 1 w 160"/>
                  <a:gd name="T7" fmla="*/ 1 h 283"/>
                  <a:gd name="T8" fmla="*/ 1 w 160"/>
                  <a:gd name="T9" fmla="*/ 1 h 283"/>
                  <a:gd name="T10" fmla="*/ 1 w 160"/>
                  <a:gd name="T11" fmla="*/ 1 h 283"/>
                  <a:gd name="T12" fmla="*/ 1 w 160"/>
                  <a:gd name="T13" fmla="*/ 1 h 283"/>
                  <a:gd name="T14" fmla="*/ 1 w 160"/>
                  <a:gd name="T15" fmla="*/ 1 h 283"/>
                  <a:gd name="T16" fmla="*/ 1 w 160"/>
                  <a:gd name="T17" fmla="*/ 1 h 283"/>
                  <a:gd name="T18" fmla="*/ 1 w 160"/>
                  <a:gd name="T19" fmla="*/ 1 h 283"/>
                  <a:gd name="T20" fmla="*/ 1 w 160"/>
                  <a:gd name="T21" fmla="*/ 0 h 283"/>
                  <a:gd name="T22" fmla="*/ 1 w 160"/>
                  <a:gd name="T23" fmla="*/ 0 h 283"/>
                  <a:gd name="T24" fmla="*/ 1 w 160"/>
                  <a:gd name="T25" fmla="*/ 0 h 283"/>
                  <a:gd name="T26" fmla="*/ 1 w 160"/>
                  <a:gd name="T27" fmla="*/ 1 h 283"/>
                  <a:gd name="T28" fmla="*/ 1 w 160"/>
                  <a:gd name="T29" fmla="*/ 1 h 283"/>
                  <a:gd name="T30" fmla="*/ 1 w 160"/>
                  <a:gd name="T31" fmla="*/ 1 h 283"/>
                  <a:gd name="T32" fmla="*/ 1 w 160"/>
                  <a:gd name="T33" fmla="*/ 1 h 283"/>
                  <a:gd name="T34" fmla="*/ 1 w 160"/>
                  <a:gd name="T35" fmla="*/ 1 h 283"/>
                  <a:gd name="T36" fmla="*/ 1 w 160"/>
                  <a:gd name="T37" fmla="*/ 1 h 283"/>
                  <a:gd name="T38" fmla="*/ 1 w 160"/>
                  <a:gd name="T39" fmla="*/ 1 h 283"/>
                  <a:gd name="T40" fmla="*/ 1 w 160"/>
                  <a:gd name="T41" fmla="*/ 1 h 283"/>
                  <a:gd name="T42" fmla="*/ 1 w 160"/>
                  <a:gd name="T43" fmla="*/ 2 h 283"/>
                  <a:gd name="T44" fmla="*/ 1 w 160"/>
                  <a:gd name="T45" fmla="*/ 2 h 283"/>
                  <a:gd name="T46" fmla="*/ 1 w 160"/>
                  <a:gd name="T47" fmla="*/ 2 h 283"/>
                  <a:gd name="T48" fmla="*/ 1 w 160"/>
                  <a:gd name="T49" fmla="*/ 3 h 283"/>
                  <a:gd name="T50" fmla="*/ 1 w 160"/>
                  <a:gd name="T51" fmla="*/ 3 h 283"/>
                  <a:gd name="T52" fmla="*/ 1 w 160"/>
                  <a:gd name="T53" fmla="*/ 3 h 283"/>
                  <a:gd name="T54" fmla="*/ 1 w 160"/>
                  <a:gd name="T55" fmla="*/ 3 h 283"/>
                  <a:gd name="T56" fmla="*/ 1 w 160"/>
                  <a:gd name="T57" fmla="*/ 4 h 283"/>
                  <a:gd name="T58" fmla="*/ 1 w 160"/>
                  <a:gd name="T59" fmla="*/ 4 h 283"/>
                  <a:gd name="T60" fmla="*/ 1 w 160"/>
                  <a:gd name="T61" fmla="*/ 4 h 283"/>
                  <a:gd name="T62" fmla="*/ 1 w 160"/>
                  <a:gd name="T63" fmla="*/ 4 h 283"/>
                  <a:gd name="T64" fmla="*/ 1 w 160"/>
                  <a:gd name="T65" fmla="*/ 3 h 28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60" h="283">
                    <a:moveTo>
                      <a:pt x="9" y="275"/>
                    </a:moveTo>
                    <a:lnTo>
                      <a:pt x="0" y="221"/>
                    </a:lnTo>
                    <a:lnTo>
                      <a:pt x="0" y="168"/>
                    </a:lnTo>
                    <a:lnTo>
                      <a:pt x="9" y="124"/>
                    </a:lnTo>
                    <a:lnTo>
                      <a:pt x="18" y="71"/>
                    </a:lnTo>
                    <a:lnTo>
                      <a:pt x="27" y="53"/>
                    </a:lnTo>
                    <a:lnTo>
                      <a:pt x="36" y="35"/>
                    </a:lnTo>
                    <a:lnTo>
                      <a:pt x="44" y="26"/>
                    </a:lnTo>
                    <a:lnTo>
                      <a:pt x="62" y="18"/>
                    </a:lnTo>
                    <a:lnTo>
                      <a:pt x="80" y="9"/>
                    </a:lnTo>
                    <a:lnTo>
                      <a:pt x="98" y="0"/>
                    </a:lnTo>
                    <a:lnTo>
                      <a:pt x="115" y="0"/>
                    </a:lnTo>
                    <a:lnTo>
                      <a:pt x="124" y="0"/>
                    </a:lnTo>
                    <a:lnTo>
                      <a:pt x="142" y="9"/>
                    </a:lnTo>
                    <a:lnTo>
                      <a:pt x="151" y="26"/>
                    </a:lnTo>
                    <a:lnTo>
                      <a:pt x="160" y="35"/>
                    </a:lnTo>
                    <a:lnTo>
                      <a:pt x="160" y="62"/>
                    </a:lnTo>
                    <a:lnTo>
                      <a:pt x="160" y="80"/>
                    </a:lnTo>
                    <a:lnTo>
                      <a:pt x="151" y="97"/>
                    </a:lnTo>
                    <a:lnTo>
                      <a:pt x="142" y="115"/>
                    </a:lnTo>
                    <a:lnTo>
                      <a:pt x="133" y="142"/>
                    </a:lnTo>
                    <a:lnTo>
                      <a:pt x="124" y="159"/>
                    </a:lnTo>
                    <a:lnTo>
                      <a:pt x="115" y="177"/>
                    </a:lnTo>
                    <a:lnTo>
                      <a:pt x="98" y="195"/>
                    </a:lnTo>
                    <a:lnTo>
                      <a:pt x="89" y="213"/>
                    </a:lnTo>
                    <a:lnTo>
                      <a:pt x="71" y="230"/>
                    </a:lnTo>
                    <a:lnTo>
                      <a:pt x="62" y="248"/>
                    </a:lnTo>
                    <a:lnTo>
                      <a:pt x="44" y="266"/>
                    </a:lnTo>
                    <a:lnTo>
                      <a:pt x="36" y="283"/>
                    </a:lnTo>
                    <a:lnTo>
                      <a:pt x="27" y="283"/>
                    </a:lnTo>
                    <a:lnTo>
                      <a:pt x="18" y="283"/>
                    </a:lnTo>
                    <a:lnTo>
                      <a:pt x="9" y="275"/>
                    </a:lnTo>
                    <a:close/>
                  </a:path>
                </a:pathLst>
              </a:custGeom>
              <a:solidFill>
                <a:srgbClr val="CC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1" name="Freeform 43"/>
              <p:cNvSpPr>
                <a:spLocks/>
              </p:cNvSpPr>
              <p:nvPr/>
            </p:nvSpPr>
            <p:spPr bwMode="auto">
              <a:xfrm>
                <a:off x="2263" y="1493"/>
                <a:ext cx="25" cy="166"/>
              </a:xfrm>
              <a:custGeom>
                <a:avLst/>
                <a:gdLst>
                  <a:gd name="T0" fmla="*/ 1 w 36"/>
                  <a:gd name="T1" fmla="*/ 0 h 221"/>
                  <a:gd name="T2" fmla="*/ 1 w 36"/>
                  <a:gd name="T3" fmla="*/ 0 h 221"/>
                  <a:gd name="T4" fmla="*/ 1 w 36"/>
                  <a:gd name="T5" fmla="*/ 2 h 221"/>
                  <a:gd name="T6" fmla="*/ 0 w 36"/>
                  <a:gd name="T7" fmla="*/ 2 h 221"/>
                  <a:gd name="T8" fmla="*/ 1 w 36"/>
                  <a:gd name="T9" fmla="*/ 3 h 221"/>
                  <a:gd name="T10" fmla="*/ 1 w 36"/>
                  <a:gd name="T11" fmla="*/ 4 h 221"/>
                  <a:gd name="T12" fmla="*/ 1 w 36"/>
                  <a:gd name="T13" fmla="*/ 4 h 221"/>
                  <a:gd name="T14" fmla="*/ 1 w 36"/>
                  <a:gd name="T15" fmla="*/ 3 h 221"/>
                  <a:gd name="T16" fmla="*/ 1 w 36"/>
                  <a:gd name="T17" fmla="*/ 2 h 221"/>
                  <a:gd name="T18" fmla="*/ 1 w 36"/>
                  <a:gd name="T19" fmla="*/ 2 h 221"/>
                  <a:gd name="T20" fmla="*/ 1 w 36"/>
                  <a:gd name="T21" fmla="*/ 2 h 221"/>
                  <a:gd name="T22" fmla="*/ 1 w 36"/>
                  <a:gd name="T23" fmla="*/ 2 h 221"/>
                  <a:gd name="T24" fmla="*/ 1 w 36"/>
                  <a:gd name="T25" fmla="*/ 0 h 2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6" h="221">
                    <a:moveTo>
                      <a:pt x="18" y="0"/>
                    </a:moveTo>
                    <a:lnTo>
                      <a:pt x="18" y="0"/>
                    </a:lnTo>
                    <a:lnTo>
                      <a:pt x="9" y="62"/>
                    </a:lnTo>
                    <a:lnTo>
                      <a:pt x="0" y="106"/>
                    </a:lnTo>
                    <a:lnTo>
                      <a:pt x="9" y="159"/>
                    </a:lnTo>
                    <a:lnTo>
                      <a:pt x="9" y="221"/>
                    </a:lnTo>
                    <a:lnTo>
                      <a:pt x="27" y="213"/>
                    </a:lnTo>
                    <a:lnTo>
                      <a:pt x="18" y="159"/>
                    </a:lnTo>
                    <a:lnTo>
                      <a:pt x="18" y="106"/>
                    </a:lnTo>
                    <a:lnTo>
                      <a:pt x="18" y="62"/>
                    </a:lnTo>
                    <a:lnTo>
                      <a:pt x="36" y="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2" name="Freeform 44"/>
              <p:cNvSpPr>
                <a:spLocks/>
              </p:cNvSpPr>
              <p:nvPr/>
            </p:nvSpPr>
            <p:spPr bwMode="auto">
              <a:xfrm>
                <a:off x="2276" y="1440"/>
                <a:ext cx="80" cy="60"/>
              </a:xfrm>
              <a:custGeom>
                <a:avLst/>
                <a:gdLst>
                  <a:gd name="T0" fmla="*/ 1 w 115"/>
                  <a:gd name="T1" fmla="*/ 2 h 80"/>
                  <a:gd name="T2" fmla="*/ 1 w 115"/>
                  <a:gd name="T3" fmla="*/ 2 h 80"/>
                  <a:gd name="T4" fmla="*/ 1 w 115"/>
                  <a:gd name="T5" fmla="*/ 0 h 80"/>
                  <a:gd name="T6" fmla="*/ 1 w 115"/>
                  <a:gd name="T7" fmla="*/ 2 h 80"/>
                  <a:gd name="T8" fmla="*/ 1 w 115"/>
                  <a:gd name="T9" fmla="*/ 2 h 80"/>
                  <a:gd name="T10" fmla="*/ 1 w 115"/>
                  <a:gd name="T11" fmla="*/ 2 h 80"/>
                  <a:gd name="T12" fmla="*/ 1 w 115"/>
                  <a:gd name="T13" fmla="*/ 2 h 80"/>
                  <a:gd name="T14" fmla="*/ 1 w 115"/>
                  <a:gd name="T15" fmla="*/ 2 h 80"/>
                  <a:gd name="T16" fmla="*/ 1 w 115"/>
                  <a:gd name="T17" fmla="*/ 2 h 80"/>
                  <a:gd name="T18" fmla="*/ 0 w 115"/>
                  <a:gd name="T19" fmla="*/ 2 h 80"/>
                  <a:gd name="T20" fmla="*/ 1 w 115"/>
                  <a:gd name="T21" fmla="*/ 2 h 80"/>
                  <a:gd name="T22" fmla="*/ 1 w 115"/>
                  <a:gd name="T23" fmla="*/ 2 h 80"/>
                  <a:gd name="T24" fmla="*/ 1 w 115"/>
                  <a:gd name="T25" fmla="*/ 2 h 80"/>
                  <a:gd name="T26" fmla="*/ 1 w 115"/>
                  <a:gd name="T27" fmla="*/ 2 h 80"/>
                  <a:gd name="T28" fmla="*/ 1 w 115"/>
                  <a:gd name="T29" fmla="*/ 2 h 80"/>
                  <a:gd name="T30" fmla="*/ 1 w 115"/>
                  <a:gd name="T31" fmla="*/ 2 h 80"/>
                  <a:gd name="T32" fmla="*/ 1 w 115"/>
                  <a:gd name="T33" fmla="*/ 2 h 80"/>
                  <a:gd name="T34" fmla="*/ 1 w 115"/>
                  <a:gd name="T35" fmla="*/ 2 h 80"/>
                  <a:gd name="T36" fmla="*/ 1 w 115"/>
                  <a:gd name="T37" fmla="*/ 2 h 80"/>
                  <a:gd name="T38" fmla="*/ 1 w 115"/>
                  <a:gd name="T39" fmla="*/ 2 h 80"/>
                  <a:gd name="T40" fmla="*/ 1 w 115"/>
                  <a:gd name="T41" fmla="*/ 2 h 8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5" h="80">
                    <a:moveTo>
                      <a:pt x="115" y="9"/>
                    </a:moveTo>
                    <a:lnTo>
                      <a:pt x="115" y="9"/>
                    </a:lnTo>
                    <a:lnTo>
                      <a:pt x="106" y="0"/>
                    </a:lnTo>
                    <a:lnTo>
                      <a:pt x="80" y="9"/>
                    </a:lnTo>
                    <a:lnTo>
                      <a:pt x="71" y="9"/>
                    </a:lnTo>
                    <a:lnTo>
                      <a:pt x="53" y="18"/>
                    </a:lnTo>
                    <a:lnTo>
                      <a:pt x="35" y="27"/>
                    </a:lnTo>
                    <a:lnTo>
                      <a:pt x="18" y="44"/>
                    </a:lnTo>
                    <a:lnTo>
                      <a:pt x="9" y="53"/>
                    </a:lnTo>
                    <a:lnTo>
                      <a:pt x="0" y="71"/>
                    </a:lnTo>
                    <a:lnTo>
                      <a:pt x="18" y="80"/>
                    </a:lnTo>
                    <a:lnTo>
                      <a:pt x="18" y="62"/>
                    </a:lnTo>
                    <a:lnTo>
                      <a:pt x="27" y="53"/>
                    </a:lnTo>
                    <a:lnTo>
                      <a:pt x="44" y="35"/>
                    </a:lnTo>
                    <a:lnTo>
                      <a:pt x="53" y="27"/>
                    </a:lnTo>
                    <a:lnTo>
                      <a:pt x="71" y="27"/>
                    </a:lnTo>
                    <a:lnTo>
                      <a:pt x="89" y="18"/>
                    </a:lnTo>
                    <a:lnTo>
                      <a:pt x="106" y="18"/>
                    </a:lnTo>
                    <a:lnTo>
                      <a:pt x="115" y="18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3" name="Freeform 45"/>
              <p:cNvSpPr>
                <a:spLocks/>
              </p:cNvSpPr>
              <p:nvPr/>
            </p:nvSpPr>
            <p:spPr bwMode="auto">
              <a:xfrm>
                <a:off x="2356" y="1447"/>
                <a:ext cx="31" cy="106"/>
              </a:xfrm>
              <a:custGeom>
                <a:avLst/>
                <a:gdLst>
                  <a:gd name="T0" fmla="*/ 1 w 44"/>
                  <a:gd name="T1" fmla="*/ 1 h 142"/>
                  <a:gd name="T2" fmla="*/ 1 w 44"/>
                  <a:gd name="T3" fmla="*/ 1 h 142"/>
                  <a:gd name="T4" fmla="*/ 1 w 44"/>
                  <a:gd name="T5" fmla="*/ 1 h 142"/>
                  <a:gd name="T6" fmla="*/ 1 w 44"/>
                  <a:gd name="T7" fmla="*/ 1 h 142"/>
                  <a:gd name="T8" fmla="*/ 1 w 44"/>
                  <a:gd name="T9" fmla="*/ 1 h 142"/>
                  <a:gd name="T10" fmla="*/ 1 w 44"/>
                  <a:gd name="T11" fmla="*/ 1 h 142"/>
                  <a:gd name="T12" fmla="*/ 1 w 44"/>
                  <a:gd name="T13" fmla="*/ 1 h 142"/>
                  <a:gd name="T14" fmla="*/ 1 w 44"/>
                  <a:gd name="T15" fmla="*/ 1 h 142"/>
                  <a:gd name="T16" fmla="*/ 1 w 44"/>
                  <a:gd name="T17" fmla="*/ 1 h 142"/>
                  <a:gd name="T18" fmla="*/ 0 w 44"/>
                  <a:gd name="T19" fmla="*/ 0 h 142"/>
                  <a:gd name="T20" fmla="*/ 0 w 44"/>
                  <a:gd name="T21" fmla="*/ 1 h 142"/>
                  <a:gd name="T22" fmla="*/ 1 w 44"/>
                  <a:gd name="T23" fmla="*/ 1 h 142"/>
                  <a:gd name="T24" fmla="*/ 1 w 44"/>
                  <a:gd name="T25" fmla="*/ 1 h 142"/>
                  <a:gd name="T26" fmla="*/ 1 w 44"/>
                  <a:gd name="T27" fmla="*/ 1 h 142"/>
                  <a:gd name="T28" fmla="*/ 1 w 44"/>
                  <a:gd name="T29" fmla="*/ 1 h 142"/>
                  <a:gd name="T30" fmla="*/ 1 w 44"/>
                  <a:gd name="T31" fmla="*/ 1 h 142"/>
                  <a:gd name="T32" fmla="*/ 1 w 44"/>
                  <a:gd name="T33" fmla="*/ 1 h 142"/>
                  <a:gd name="T34" fmla="*/ 1 w 44"/>
                  <a:gd name="T35" fmla="*/ 1 h 142"/>
                  <a:gd name="T36" fmla="*/ 1 w 44"/>
                  <a:gd name="T37" fmla="*/ 1 h 142"/>
                  <a:gd name="T38" fmla="*/ 1 w 44"/>
                  <a:gd name="T39" fmla="*/ 1 h 142"/>
                  <a:gd name="T40" fmla="*/ 1 w 44"/>
                  <a:gd name="T41" fmla="*/ 1 h 14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4" h="142">
                    <a:moveTo>
                      <a:pt x="18" y="142"/>
                    </a:moveTo>
                    <a:lnTo>
                      <a:pt x="18" y="142"/>
                    </a:lnTo>
                    <a:lnTo>
                      <a:pt x="27" y="124"/>
                    </a:lnTo>
                    <a:lnTo>
                      <a:pt x="36" y="97"/>
                    </a:lnTo>
                    <a:lnTo>
                      <a:pt x="36" y="80"/>
                    </a:lnTo>
                    <a:lnTo>
                      <a:pt x="44" y="62"/>
                    </a:lnTo>
                    <a:lnTo>
                      <a:pt x="36" y="35"/>
                    </a:lnTo>
                    <a:lnTo>
                      <a:pt x="36" y="18"/>
                    </a:lnTo>
                    <a:lnTo>
                      <a:pt x="18" y="9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9" y="18"/>
                    </a:lnTo>
                    <a:lnTo>
                      <a:pt x="18" y="26"/>
                    </a:lnTo>
                    <a:lnTo>
                      <a:pt x="27" y="44"/>
                    </a:lnTo>
                    <a:lnTo>
                      <a:pt x="27" y="62"/>
                    </a:lnTo>
                    <a:lnTo>
                      <a:pt x="27" y="80"/>
                    </a:lnTo>
                    <a:lnTo>
                      <a:pt x="18" y="97"/>
                    </a:lnTo>
                    <a:lnTo>
                      <a:pt x="18" y="115"/>
                    </a:lnTo>
                    <a:lnTo>
                      <a:pt x="9" y="133"/>
                    </a:lnTo>
                    <a:lnTo>
                      <a:pt x="18" y="1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4" name="Freeform 46"/>
              <p:cNvSpPr>
                <a:spLocks/>
              </p:cNvSpPr>
              <p:nvPr/>
            </p:nvSpPr>
            <p:spPr bwMode="auto">
              <a:xfrm>
                <a:off x="2288" y="1547"/>
                <a:ext cx="81" cy="119"/>
              </a:xfrm>
              <a:custGeom>
                <a:avLst/>
                <a:gdLst>
                  <a:gd name="T0" fmla="*/ 1 w 115"/>
                  <a:gd name="T1" fmla="*/ 2 h 159"/>
                  <a:gd name="T2" fmla="*/ 1 w 115"/>
                  <a:gd name="T3" fmla="*/ 2 h 159"/>
                  <a:gd name="T4" fmla="*/ 1 w 115"/>
                  <a:gd name="T5" fmla="*/ 1 h 159"/>
                  <a:gd name="T6" fmla="*/ 1 w 115"/>
                  <a:gd name="T7" fmla="*/ 1 h 159"/>
                  <a:gd name="T8" fmla="*/ 1 w 115"/>
                  <a:gd name="T9" fmla="*/ 1 h 159"/>
                  <a:gd name="T10" fmla="*/ 1 w 115"/>
                  <a:gd name="T11" fmla="*/ 1 h 159"/>
                  <a:gd name="T12" fmla="*/ 1 w 115"/>
                  <a:gd name="T13" fmla="*/ 1 h 159"/>
                  <a:gd name="T14" fmla="*/ 1 w 115"/>
                  <a:gd name="T15" fmla="*/ 1 h 159"/>
                  <a:gd name="T16" fmla="*/ 1 w 115"/>
                  <a:gd name="T17" fmla="*/ 1 h 159"/>
                  <a:gd name="T18" fmla="*/ 1 w 115"/>
                  <a:gd name="T19" fmla="*/ 1 h 159"/>
                  <a:gd name="T20" fmla="*/ 1 w 115"/>
                  <a:gd name="T21" fmla="*/ 0 h 159"/>
                  <a:gd name="T22" fmla="*/ 1 w 115"/>
                  <a:gd name="T23" fmla="*/ 1 h 159"/>
                  <a:gd name="T24" fmla="*/ 1 w 115"/>
                  <a:gd name="T25" fmla="*/ 1 h 159"/>
                  <a:gd name="T26" fmla="*/ 1 w 115"/>
                  <a:gd name="T27" fmla="*/ 1 h 159"/>
                  <a:gd name="T28" fmla="*/ 1 w 115"/>
                  <a:gd name="T29" fmla="*/ 1 h 159"/>
                  <a:gd name="T30" fmla="*/ 1 w 115"/>
                  <a:gd name="T31" fmla="*/ 1 h 159"/>
                  <a:gd name="T32" fmla="*/ 1 w 115"/>
                  <a:gd name="T33" fmla="*/ 1 h 159"/>
                  <a:gd name="T34" fmla="*/ 1 w 115"/>
                  <a:gd name="T35" fmla="*/ 1 h 159"/>
                  <a:gd name="T36" fmla="*/ 0 w 115"/>
                  <a:gd name="T37" fmla="*/ 1 h 159"/>
                  <a:gd name="T38" fmla="*/ 0 w 115"/>
                  <a:gd name="T39" fmla="*/ 1 h 159"/>
                  <a:gd name="T40" fmla="*/ 1 w 115"/>
                  <a:gd name="T41" fmla="*/ 2 h 1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5" h="159">
                    <a:moveTo>
                      <a:pt x="9" y="159"/>
                    </a:moveTo>
                    <a:lnTo>
                      <a:pt x="9" y="159"/>
                    </a:lnTo>
                    <a:lnTo>
                      <a:pt x="26" y="142"/>
                    </a:lnTo>
                    <a:lnTo>
                      <a:pt x="44" y="124"/>
                    </a:lnTo>
                    <a:lnTo>
                      <a:pt x="53" y="106"/>
                    </a:lnTo>
                    <a:lnTo>
                      <a:pt x="62" y="88"/>
                    </a:lnTo>
                    <a:lnTo>
                      <a:pt x="79" y="62"/>
                    </a:lnTo>
                    <a:lnTo>
                      <a:pt x="88" y="44"/>
                    </a:lnTo>
                    <a:lnTo>
                      <a:pt x="106" y="26"/>
                    </a:lnTo>
                    <a:lnTo>
                      <a:pt x="115" y="9"/>
                    </a:lnTo>
                    <a:lnTo>
                      <a:pt x="106" y="0"/>
                    </a:lnTo>
                    <a:lnTo>
                      <a:pt x="88" y="18"/>
                    </a:lnTo>
                    <a:lnTo>
                      <a:pt x="79" y="44"/>
                    </a:lnTo>
                    <a:lnTo>
                      <a:pt x="71" y="62"/>
                    </a:lnTo>
                    <a:lnTo>
                      <a:pt x="53" y="80"/>
                    </a:lnTo>
                    <a:lnTo>
                      <a:pt x="44" y="97"/>
                    </a:lnTo>
                    <a:lnTo>
                      <a:pt x="26" y="115"/>
                    </a:lnTo>
                    <a:lnTo>
                      <a:pt x="17" y="133"/>
                    </a:lnTo>
                    <a:lnTo>
                      <a:pt x="0" y="150"/>
                    </a:lnTo>
                    <a:lnTo>
                      <a:pt x="9" y="1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5" name="Freeform 47"/>
              <p:cNvSpPr>
                <a:spLocks/>
              </p:cNvSpPr>
              <p:nvPr/>
            </p:nvSpPr>
            <p:spPr bwMode="auto">
              <a:xfrm>
                <a:off x="2269" y="1653"/>
                <a:ext cx="26" cy="13"/>
              </a:xfrm>
              <a:custGeom>
                <a:avLst/>
                <a:gdLst>
                  <a:gd name="T0" fmla="*/ 0 w 36"/>
                  <a:gd name="T1" fmla="*/ 2 h 17"/>
                  <a:gd name="T2" fmla="*/ 0 w 36"/>
                  <a:gd name="T3" fmla="*/ 2 h 17"/>
                  <a:gd name="T4" fmla="*/ 1 w 36"/>
                  <a:gd name="T5" fmla="*/ 2 h 17"/>
                  <a:gd name="T6" fmla="*/ 1 w 36"/>
                  <a:gd name="T7" fmla="*/ 2 h 17"/>
                  <a:gd name="T8" fmla="*/ 1 w 36"/>
                  <a:gd name="T9" fmla="*/ 2 h 17"/>
                  <a:gd name="T10" fmla="*/ 1 w 36"/>
                  <a:gd name="T11" fmla="*/ 2 h 17"/>
                  <a:gd name="T12" fmla="*/ 1 w 36"/>
                  <a:gd name="T13" fmla="*/ 2 h 17"/>
                  <a:gd name="T14" fmla="*/ 1 w 36"/>
                  <a:gd name="T15" fmla="*/ 2 h 17"/>
                  <a:gd name="T16" fmla="*/ 1 w 36"/>
                  <a:gd name="T17" fmla="*/ 2 h 17"/>
                  <a:gd name="T18" fmla="*/ 1 w 36"/>
                  <a:gd name="T19" fmla="*/ 0 h 17"/>
                  <a:gd name="T20" fmla="*/ 1 w 36"/>
                  <a:gd name="T21" fmla="*/ 0 h 17"/>
                  <a:gd name="T22" fmla="*/ 1 w 36"/>
                  <a:gd name="T23" fmla="*/ 0 h 17"/>
                  <a:gd name="T24" fmla="*/ 0 w 36"/>
                  <a:gd name="T25" fmla="*/ 2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6" h="17">
                    <a:moveTo>
                      <a:pt x="0" y="8"/>
                    </a:moveTo>
                    <a:lnTo>
                      <a:pt x="0" y="8"/>
                    </a:lnTo>
                    <a:lnTo>
                      <a:pt x="9" y="17"/>
                    </a:lnTo>
                    <a:lnTo>
                      <a:pt x="18" y="17"/>
                    </a:lnTo>
                    <a:lnTo>
                      <a:pt x="27" y="17"/>
                    </a:lnTo>
                    <a:lnTo>
                      <a:pt x="36" y="17"/>
                    </a:lnTo>
                    <a:lnTo>
                      <a:pt x="27" y="8"/>
                    </a:lnTo>
                    <a:lnTo>
                      <a:pt x="18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6" name="Freeform 48"/>
              <p:cNvSpPr>
                <a:spLocks/>
              </p:cNvSpPr>
              <p:nvPr/>
            </p:nvSpPr>
            <p:spPr bwMode="auto">
              <a:xfrm>
                <a:off x="2282" y="1626"/>
                <a:ext cx="205" cy="114"/>
              </a:xfrm>
              <a:custGeom>
                <a:avLst/>
                <a:gdLst>
                  <a:gd name="T0" fmla="*/ 1 w 292"/>
                  <a:gd name="T1" fmla="*/ 2 h 151"/>
                  <a:gd name="T2" fmla="*/ 1 w 292"/>
                  <a:gd name="T3" fmla="*/ 2 h 151"/>
                  <a:gd name="T4" fmla="*/ 1 w 292"/>
                  <a:gd name="T5" fmla="*/ 2 h 151"/>
                  <a:gd name="T6" fmla="*/ 1 w 292"/>
                  <a:gd name="T7" fmla="*/ 2 h 151"/>
                  <a:gd name="T8" fmla="*/ 1 w 292"/>
                  <a:gd name="T9" fmla="*/ 2 h 151"/>
                  <a:gd name="T10" fmla="*/ 1 w 292"/>
                  <a:gd name="T11" fmla="*/ 0 h 151"/>
                  <a:gd name="T12" fmla="*/ 1 w 292"/>
                  <a:gd name="T13" fmla="*/ 0 h 151"/>
                  <a:gd name="T14" fmla="*/ 1 w 292"/>
                  <a:gd name="T15" fmla="*/ 0 h 151"/>
                  <a:gd name="T16" fmla="*/ 1 w 292"/>
                  <a:gd name="T17" fmla="*/ 0 h 151"/>
                  <a:gd name="T18" fmla="*/ 1 w 292"/>
                  <a:gd name="T19" fmla="*/ 0 h 151"/>
                  <a:gd name="T20" fmla="*/ 1 w 292"/>
                  <a:gd name="T21" fmla="*/ 0 h 151"/>
                  <a:gd name="T22" fmla="*/ 1 w 292"/>
                  <a:gd name="T23" fmla="*/ 0 h 151"/>
                  <a:gd name="T24" fmla="*/ 1 w 292"/>
                  <a:gd name="T25" fmla="*/ 0 h 151"/>
                  <a:gd name="T26" fmla="*/ 1 w 292"/>
                  <a:gd name="T27" fmla="*/ 0 h 151"/>
                  <a:gd name="T28" fmla="*/ 1 w 292"/>
                  <a:gd name="T29" fmla="*/ 0 h 151"/>
                  <a:gd name="T30" fmla="*/ 1 w 292"/>
                  <a:gd name="T31" fmla="*/ 2 h 151"/>
                  <a:gd name="T32" fmla="*/ 1 w 292"/>
                  <a:gd name="T33" fmla="*/ 2 h 151"/>
                  <a:gd name="T34" fmla="*/ 1 w 292"/>
                  <a:gd name="T35" fmla="*/ 2 h 151"/>
                  <a:gd name="T36" fmla="*/ 1 w 292"/>
                  <a:gd name="T37" fmla="*/ 2 h 151"/>
                  <a:gd name="T38" fmla="*/ 1 w 292"/>
                  <a:gd name="T39" fmla="*/ 2 h 151"/>
                  <a:gd name="T40" fmla="*/ 1 w 292"/>
                  <a:gd name="T41" fmla="*/ 2 h 151"/>
                  <a:gd name="T42" fmla="*/ 1 w 292"/>
                  <a:gd name="T43" fmla="*/ 2 h 151"/>
                  <a:gd name="T44" fmla="*/ 1 w 292"/>
                  <a:gd name="T45" fmla="*/ 2 h 151"/>
                  <a:gd name="T46" fmla="*/ 1 w 292"/>
                  <a:gd name="T47" fmla="*/ 2 h 151"/>
                  <a:gd name="T48" fmla="*/ 1 w 292"/>
                  <a:gd name="T49" fmla="*/ 2 h 151"/>
                  <a:gd name="T50" fmla="*/ 1 w 292"/>
                  <a:gd name="T51" fmla="*/ 2 h 151"/>
                  <a:gd name="T52" fmla="*/ 1 w 292"/>
                  <a:gd name="T53" fmla="*/ 2 h 151"/>
                  <a:gd name="T54" fmla="*/ 1 w 292"/>
                  <a:gd name="T55" fmla="*/ 2 h 151"/>
                  <a:gd name="T56" fmla="*/ 1 w 292"/>
                  <a:gd name="T57" fmla="*/ 2 h 151"/>
                  <a:gd name="T58" fmla="*/ 1 w 292"/>
                  <a:gd name="T59" fmla="*/ 2 h 151"/>
                  <a:gd name="T60" fmla="*/ 1 w 292"/>
                  <a:gd name="T61" fmla="*/ 2 h 151"/>
                  <a:gd name="T62" fmla="*/ 1 w 292"/>
                  <a:gd name="T63" fmla="*/ 2 h 151"/>
                  <a:gd name="T64" fmla="*/ 1 w 292"/>
                  <a:gd name="T65" fmla="*/ 2 h 151"/>
                  <a:gd name="T66" fmla="*/ 1 w 292"/>
                  <a:gd name="T67" fmla="*/ 2 h 151"/>
                  <a:gd name="T68" fmla="*/ 1 w 292"/>
                  <a:gd name="T69" fmla="*/ 2 h 151"/>
                  <a:gd name="T70" fmla="*/ 1 w 292"/>
                  <a:gd name="T71" fmla="*/ 2 h 151"/>
                  <a:gd name="T72" fmla="*/ 1 w 292"/>
                  <a:gd name="T73" fmla="*/ 2 h 151"/>
                  <a:gd name="T74" fmla="*/ 1 w 292"/>
                  <a:gd name="T75" fmla="*/ 2 h 151"/>
                  <a:gd name="T76" fmla="*/ 1 w 292"/>
                  <a:gd name="T77" fmla="*/ 2 h 151"/>
                  <a:gd name="T78" fmla="*/ 1 w 292"/>
                  <a:gd name="T79" fmla="*/ 2 h 151"/>
                  <a:gd name="T80" fmla="*/ 0 w 292"/>
                  <a:gd name="T81" fmla="*/ 2 h 151"/>
                  <a:gd name="T82" fmla="*/ 0 w 292"/>
                  <a:gd name="T83" fmla="*/ 2 h 151"/>
                  <a:gd name="T84" fmla="*/ 0 w 292"/>
                  <a:gd name="T85" fmla="*/ 2 h 151"/>
                  <a:gd name="T86" fmla="*/ 0 w 292"/>
                  <a:gd name="T87" fmla="*/ 2 h 151"/>
                  <a:gd name="T88" fmla="*/ 1 w 292"/>
                  <a:gd name="T89" fmla="*/ 2 h 15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92" h="151">
                    <a:moveTo>
                      <a:pt x="9" y="18"/>
                    </a:moveTo>
                    <a:lnTo>
                      <a:pt x="18" y="9"/>
                    </a:lnTo>
                    <a:lnTo>
                      <a:pt x="26" y="9"/>
                    </a:lnTo>
                    <a:lnTo>
                      <a:pt x="44" y="9"/>
                    </a:lnTo>
                    <a:lnTo>
                      <a:pt x="53" y="9"/>
                    </a:lnTo>
                    <a:lnTo>
                      <a:pt x="71" y="0"/>
                    </a:lnTo>
                    <a:lnTo>
                      <a:pt x="80" y="0"/>
                    </a:lnTo>
                    <a:lnTo>
                      <a:pt x="97" y="0"/>
                    </a:lnTo>
                    <a:lnTo>
                      <a:pt x="106" y="0"/>
                    </a:lnTo>
                    <a:lnTo>
                      <a:pt x="124" y="0"/>
                    </a:lnTo>
                    <a:lnTo>
                      <a:pt x="133" y="0"/>
                    </a:lnTo>
                    <a:lnTo>
                      <a:pt x="150" y="0"/>
                    </a:lnTo>
                    <a:lnTo>
                      <a:pt x="159" y="0"/>
                    </a:lnTo>
                    <a:lnTo>
                      <a:pt x="177" y="0"/>
                    </a:lnTo>
                    <a:lnTo>
                      <a:pt x="186" y="0"/>
                    </a:lnTo>
                    <a:lnTo>
                      <a:pt x="203" y="9"/>
                    </a:lnTo>
                    <a:lnTo>
                      <a:pt x="212" y="9"/>
                    </a:lnTo>
                    <a:lnTo>
                      <a:pt x="239" y="18"/>
                    </a:lnTo>
                    <a:lnTo>
                      <a:pt x="248" y="27"/>
                    </a:lnTo>
                    <a:lnTo>
                      <a:pt x="265" y="36"/>
                    </a:lnTo>
                    <a:lnTo>
                      <a:pt x="274" y="53"/>
                    </a:lnTo>
                    <a:lnTo>
                      <a:pt x="283" y="62"/>
                    </a:lnTo>
                    <a:lnTo>
                      <a:pt x="283" y="80"/>
                    </a:lnTo>
                    <a:lnTo>
                      <a:pt x="292" y="98"/>
                    </a:lnTo>
                    <a:lnTo>
                      <a:pt x="283" y="115"/>
                    </a:lnTo>
                    <a:lnTo>
                      <a:pt x="283" y="133"/>
                    </a:lnTo>
                    <a:lnTo>
                      <a:pt x="265" y="142"/>
                    </a:lnTo>
                    <a:lnTo>
                      <a:pt x="257" y="151"/>
                    </a:lnTo>
                    <a:lnTo>
                      <a:pt x="239" y="151"/>
                    </a:lnTo>
                    <a:lnTo>
                      <a:pt x="212" y="151"/>
                    </a:lnTo>
                    <a:lnTo>
                      <a:pt x="195" y="142"/>
                    </a:lnTo>
                    <a:lnTo>
                      <a:pt x="168" y="142"/>
                    </a:lnTo>
                    <a:lnTo>
                      <a:pt x="150" y="133"/>
                    </a:lnTo>
                    <a:lnTo>
                      <a:pt x="133" y="124"/>
                    </a:lnTo>
                    <a:lnTo>
                      <a:pt x="115" y="106"/>
                    </a:lnTo>
                    <a:lnTo>
                      <a:pt x="97" y="98"/>
                    </a:lnTo>
                    <a:lnTo>
                      <a:pt x="71" y="89"/>
                    </a:lnTo>
                    <a:lnTo>
                      <a:pt x="53" y="80"/>
                    </a:lnTo>
                    <a:lnTo>
                      <a:pt x="35" y="62"/>
                    </a:lnTo>
                    <a:lnTo>
                      <a:pt x="18" y="53"/>
                    </a:lnTo>
                    <a:lnTo>
                      <a:pt x="0" y="36"/>
                    </a:lnTo>
                    <a:lnTo>
                      <a:pt x="0" y="27"/>
                    </a:lnTo>
                    <a:lnTo>
                      <a:pt x="0" y="18"/>
                    </a:lnTo>
                    <a:lnTo>
                      <a:pt x="9" y="18"/>
                    </a:lnTo>
                    <a:close/>
                  </a:path>
                </a:pathLst>
              </a:custGeom>
              <a:solidFill>
                <a:srgbClr val="CC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7" name="Freeform 49"/>
              <p:cNvSpPr>
                <a:spLocks/>
              </p:cNvSpPr>
              <p:nvPr/>
            </p:nvSpPr>
            <p:spPr bwMode="auto">
              <a:xfrm>
                <a:off x="2282" y="1620"/>
                <a:ext cx="155" cy="20"/>
              </a:xfrm>
              <a:custGeom>
                <a:avLst/>
                <a:gdLst>
                  <a:gd name="T0" fmla="*/ 1 w 221"/>
                  <a:gd name="T1" fmla="*/ 1 h 27"/>
                  <a:gd name="T2" fmla="*/ 1 w 221"/>
                  <a:gd name="T3" fmla="*/ 1 h 27"/>
                  <a:gd name="T4" fmla="*/ 1 w 221"/>
                  <a:gd name="T5" fmla="*/ 1 h 27"/>
                  <a:gd name="T6" fmla="*/ 1 w 221"/>
                  <a:gd name="T7" fmla="*/ 1 h 27"/>
                  <a:gd name="T8" fmla="*/ 1 w 221"/>
                  <a:gd name="T9" fmla="*/ 1 h 27"/>
                  <a:gd name="T10" fmla="*/ 1 w 221"/>
                  <a:gd name="T11" fmla="*/ 0 h 27"/>
                  <a:gd name="T12" fmla="*/ 1 w 221"/>
                  <a:gd name="T13" fmla="*/ 0 h 27"/>
                  <a:gd name="T14" fmla="*/ 1 w 221"/>
                  <a:gd name="T15" fmla="*/ 0 h 27"/>
                  <a:gd name="T16" fmla="*/ 1 w 221"/>
                  <a:gd name="T17" fmla="*/ 0 h 27"/>
                  <a:gd name="T18" fmla="*/ 1 w 221"/>
                  <a:gd name="T19" fmla="*/ 0 h 27"/>
                  <a:gd name="T20" fmla="*/ 1 w 221"/>
                  <a:gd name="T21" fmla="*/ 0 h 27"/>
                  <a:gd name="T22" fmla="*/ 1 w 221"/>
                  <a:gd name="T23" fmla="*/ 1 h 27"/>
                  <a:gd name="T24" fmla="*/ 1 w 221"/>
                  <a:gd name="T25" fmla="*/ 1 h 27"/>
                  <a:gd name="T26" fmla="*/ 1 w 221"/>
                  <a:gd name="T27" fmla="*/ 1 h 27"/>
                  <a:gd name="T28" fmla="*/ 1 w 221"/>
                  <a:gd name="T29" fmla="*/ 1 h 27"/>
                  <a:gd name="T30" fmla="*/ 1 w 221"/>
                  <a:gd name="T31" fmla="*/ 1 h 27"/>
                  <a:gd name="T32" fmla="*/ 1 w 221"/>
                  <a:gd name="T33" fmla="*/ 1 h 27"/>
                  <a:gd name="T34" fmla="*/ 0 w 221"/>
                  <a:gd name="T35" fmla="*/ 1 h 27"/>
                  <a:gd name="T36" fmla="*/ 1 w 221"/>
                  <a:gd name="T37" fmla="*/ 1 h 27"/>
                  <a:gd name="T38" fmla="*/ 1 w 221"/>
                  <a:gd name="T39" fmla="*/ 1 h 27"/>
                  <a:gd name="T40" fmla="*/ 1 w 221"/>
                  <a:gd name="T41" fmla="*/ 1 h 27"/>
                  <a:gd name="T42" fmla="*/ 1 w 221"/>
                  <a:gd name="T43" fmla="*/ 1 h 27"/>
                  <a:gd name="T44" fmla="*/ 1 w 221"/>
                  <a:gd name="T45" fmla="*/ 1 h 27"/>
                  <a:gd name="T46" fmla="*/ 1 w 221"/>
                  <a:gd name="T47" fmla="*/ 1 h 27"/>
                  <a:gd name="T48" fmla="*/ 1 w 221"/>
                  <a:gd name="T49" fmla="*/ 1 h 27"/>
                  <a:gd name="T50" fmla="*/ 1 w 221"/>
                  <a:gd name="T51" fmla="*/ 1 h 27"/>
                  <a:gd name="T52" fmla="*/ 1 w 221"/>
                  <a:gd name="T53" fmla="*/ 1 h 27"/>
                  <a:gd name="T54" fmla="*/ 1 w 221"/>
                  <a:gd name="T55" fmla="*/ 1 h 27"/>
                  <a:gd name="T56" fmla="*/ 1 w 221"/>
                  <a:gd name="T57" fmla="*/ 1 h 27"/>
                  <a:gd name="T58" fmla="*/ 1 w 221"/>
                  <a:gd name="T59" fmla="*/ 1 h 27"/>
                  <a:gd name="T60" fmla="*/ 1 w 221"/>
                  <a:gd name="T61" fmla="*/ 1 h 27"/>
                  <a:gd name="T62" fmla="*/ 1 w 221"/>
                  <a:gd name="T63" fmla="*/ 1 h 27"/>
                  <a:gd name="T64" fmla="*/ 1 w 221"/>
                  <a:gd name="T65" fmla="*/ 1 h 27"/>
                  <a:gd name="T66" fmla="*/ 1 w 221"/>
                  <a:gd name="T67" fmla="*/ 1 h 27"/>
                  <a:gd name="T68" fmla="*/ 1 w 221"/>
                  <a:gd name="T69" fmla="*/ 1 h 27"/>
                  <a:gd name="T70" fmla="*/ 1 w 221"/>
                  <a:gd name="T71" fmla="*/ 1 h 27"/>
                  <a:gd name="T72" fmla="*/ 1 w 221"/>
                  <a:gd name="T73" fmla="*/ 1 h 2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21" h="27">
                    <a:moveTo>
                      <a:pt x="221" y="9"/>
                    </a:moveTo>
                    <a:lnTo>
                      <a:pt x="221" y="9"/>
                    </a:lnTo>
                    <a:lnTo>
                      <a:pt x="203" y="9"/>
                    </a:lnTo>
                    <a:lnTo>
                      <a:pt x="186" y="9"/>
                    </a:lnTo>
                    <a:lnTo>
                      <a:pt x="177" y="9"/>
                    </a:lnTo>
                    <a:lnTo>
                      <a:pt x="159" y="0"/>
                    </a:lnTo>
                    <a:lnTo>
                      <a:pt x="150" y="0"/>
                    </a:lnTo>
                    <a:lnTo>
                      <a:pt x="133" y="0"/>
                    </a:lnTo>
                    <a:lnTo>
                      <a:pt x="124" y="0"/>
                    </a:lnTo>
                    <a:lnTo>
                      <a:pt x="106" y="0"/>
                    </a:lnTo>
                    <a:lnTo>
                      <a:pt x="97" y="0"/>
                    </a:lnTo>
                    <a:lnTo>
                      <a:pt x="80" y="9"/>
                    </a:lnTo>
                    <a:lnTo>
                      <a:pt x="71" y="9"/>
                    </a:lnTo>
                    <a:lnTo>
                      <a:pt x="53" y="9"/>
                    </a:lnTo>
                    <a:lnTo>
                      <a:pt x="44" y="9"/>
                    </a:lnTo>
                    <a:lnTo>
                      <a:pt x="26" y="9"/>
                    </a:lnTo>
                    <a:lnTo>
                      <a:pt x="18" y="18"/>
                    </a:lnTo>
                    <a:lnTo>
                      <a:pt x="0" y="18"/>
                    </a:lnTo>
                    <a:lnTo>
                      <a:pt x="9" y="27"/>
                    </a:lnTo>
                    <a:lnTo>
                      <a:pt x="18" y="27"/>
                    </a:lnTo>
                    <a:lnTo>
                      <a:pt x="35" y="27"/>
                    </a:lnTo>
                    <a:lnTo>
                      <a:pt x="44" y="27"/>
                    </a:lnTo>
                    <a:lnTo>
                      <a:pt x="62" y="18"/>
                    </a:lnTo>
                    <a:lnTo>
                      <a:pt x="71" y="18"/>
                    </a:lnTo>
                    <a:lnTo>
                      <a:pt x="80" y="18"/>
                    </a:lnTo>
                    <a:lnTo>
                      <a:pt x="97" y="18"/>
                    </a:lnTo>
                    <a:lnTo>
                      <a:pt x="106" y="18"/>
                    </a:lnTo>
                    <a:lnTo>
                      <a:pt x="124" y="18"/>
                    </a:lnTo>
                    <a:lnTo>
                      <a:pt x="133" y="18"/>
                    </a:lnTo>
                    <a:lnTo>
                      <a:pt x="150" y="18"/>
                    </a:lnTo>
                    <a:lnTo>
                      <a:pt x="159" y="18"/>
                    </a:lnTo>
                    <a:lnTo>
                      <a:pt x="177" y="18"/>
                    </a:lnTo>
                    <a:lnTo>
                      <a:pt x="186" y="18"/>
                    </a:lnTo>
                    <a:lnTo>
                      <a:pt x="203" y="18"/>
                    </a:lnTo>
                    <a:lnTo>
                      <a:pt x="212" y="27"/>
                    </a:lnTo>
                    <a:lnTo>
                      <a:pt x="221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9" name="Freeform 50"/>
              <p:cNvSpPr>
                <a:spLocks/>
              </p:cNvSpPr>
              <p:nvPr/>
            </p:nvSpPr>
            <p:spPr bwMode="auto">
              <a:xfrm>
                <a:off x="2431" y="1626"/>
                <a:ext cx="56" cy="87"/>
              </a:xfrm>
              <a:custGeom>
                <a:avLst/>
                <a:gdLst>
                  <a:gd name="T0" fmla="*/ 1 w 80"/>
                  <a:gd name="T1" fmla="*/ 2 h 115"/>
                  <a:gd name="T2" fmla="*/ 1 w 80"/>
                  <a:gd name="T3" fmla="*/ 2 h 115"/>
                  <a:gd name="T4" fmla="*/ 1 w 80"/>
                  <a:gd name="T5" fmla="*/ 2 h 115"/>
                  <a:gd name="T6" fmla="*/ 1 w 80"/>
                  <a:gd name="T7" fmla="*/ 2 h 115"/>
                  <a:gd name="T8" fmla="*/ 1 w 80"/>
                  <a:gd name="T9" fmla="*/ 2 h 115"/>
                  <a:gd name="T10" fmla="*/ 1 w 80"/>
                  <a:gd name="T11" fmla="*/ 2 h 115"/>
                  <a:gd name="T12" fmla="*/ 1 w 80"/>
                  <a:gd name="T13" fmla="*/ 2 h 115"/>
                  <a:gd name="T14" fmla="*/ 1 w 80"/>
                  <a:gd name="T15" fmla="*/ 2 h 115"/>
                  <a:gd name="T16" fmla="*/ 1 w 80"/>
                  <a:gd name="T17" fmla="*/ 2 h 115"/>
                  <a:gd name="T18" fmla="*/ 1 w 80"/>
                  <a:gd name="T19" fmla="*/ 0 h 115"/>
                  <a:gd name="T20" fmla="*/ 0 w 80"/>
                  <a:gd name="T21" fmla="*/ 2 h 115"/>
                  <a:gd name="T22" fmla="*/ 1 w 80"/>
                  <a:gd name="T23" fmla="*/ 2 h 115"/>
                  <a:gd name="T24" fmla="*/ 1 w 80"/>
                  <a:gd name="T25" fmla="*/ 2 h 115"/>
                  <a:gd name="T26" fmla="*/ 1 w 80"/>
                  <a:gd name="T27" fmla="*/ 2 h 115"/>
                  <a:gd name="T28" fmla="*/ 1 w 80"/>
                  <a:gd name="T29" fmla="*/ 2 h 115"/>
                  <a:gd name="T30" fmla="*/ 1 w 80"/>
                  <a:gd name="T31" fmla="*/ 2 h 115"/>
                  <a:gd name="T32" fmla="*/ 1 w 80"/>
                  <a:gd name="T33" fmla="*/ 2 h 115"/>
                  <a:gd name="T34" fmla="*/ 1 w 80"/>
                  <a:gd name="T35" fmla="*/ 2 h 115"/>
                  <a:gd name="T36" fmla="*/ 1 w 80"/>
                  <a:gd name="T37" fmla="*/ 2 h 115"/>
                  <a:gd name="T38" fmla="*/ 1 w 80"/>
                  <a:gd name="T39" fmla="*/ 2 h 115"/>
                  <a:gd name="T40" fmla="*/ 1 w 80"/>
                  <a:gd name="T41" fmla="*/ 2 h 1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0" h="115">
                    <a:moveTo>
                      <a:pt x="80" y="115"/>
                    </a:moveTo>
                    <a:lnTo>
                      <a:pt x="80" y="115"/>
                    </a:lnTo>
                    <a:lnTo>
                      <a:pt x="80" y="98"/>
                    </a:lnTo>
                    <a:lnTo>
                      <a:pt x="80" y="80"/>
                    </a:lnTo>
                    <a:lnTo>
                      <a:pt x="71" y="62"/>
                    </a:lnTo>
                    <a:lnTo>
                      <a:pt x="62" y="44"/>
                    </a:lnTo>
                    <a:lnTo>
                      <a:pt x="53" y="36"/>
                    </a:lnTo>
                    <a:lnTo>
                      <a:pt x="45" y="18"/>
                    </a:lnTo>
                    <a:lnTo>
                      <a:pt x="27" y="9"/>
                    </a:lnTo>
                    <a:lnTo>
                      <a:pt x="9" y="0"/>
                    </a:lnTo>
                    <a:lnTo>
                      <a:pt x="0" y="18"/>
                    </a:lnTo>
                    <a:lnTo>
                      <a:pt x="18" y="18"/>
                    </a:lnTo>
                    <a:lnTo>
                      <a:pt x="36" y="27"/>
                    </a:lnTo>
                    <a:lnTo>
                      <a:pt x="45" y="44"/>
                    </a:lnTo>
                    <a:lnTo>
                      <a:pt x="53" y="53"/>
                    </a:lnTo>
                    <a:lnTo>
                      <a:pt x="62" y="71"/>
                    </a:lnTo>
                    <a:lnTo>
                      <a:pt x="62" y="80"/>
                    </a:lnTo>
                    <a:lnTo>
                      <a:pt x="71" y="98"/>
                    </a:lnTo>
                    <a:lnTo>
                      <a:pt x="71" y="115"/>
                    </a:lnTo>
                    <a:lnTo>
                      <a:pt x="80" y="1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2" name="Freeform 51"/>
              <p:cNvSpPr>
                <a:spLocks/>
              </p:cNvSpPr>
              <p:nvPr/>
            </p:nvSpPr>
            <p:spPr bwMode="auto">
              <a:xfrm>
                <a:off x="2387" y="1713"/>
                <a:ext cx="100" cy="34"/>
              </a:xfrm>
              <a:custGeom>
                <a:avLst/>
                <a:gdLst>
                  <a:gd name="T0" fmla="*/ 0 w 142"/>
                  <a:gd name="T1" fmla="*/ 2 h 45"/>
                  <a:gd name="T2" fmla="*/ 0 w 142"/>
                  <a:gd name="T3" fmla="*/ 2 h 45"/>
                  <a:gd name="T4" fmla="*/ 1 w 142"/>
                  <a:gd name="T5" fmla="*/ 2 h 45"/>
                  <a:gd name="T6" fmla="*/ 1 w 142"/>
                  <a:gd name="T7" fmla="*/ 2 h 45"/>
                  <a:gd name="T8" fmla="*/ 1 w 142"/>
                  <a:gd name="T9" fmla="*/ 2 h 45"/>
                  <a:gd name="T10" fmla="*/ 1 w 142"/>
                  <a:gd name="T11" fmla="*/ 2 h 45"/>
                  <a:gd name="T12" fmla="*/ 1 w 142"/>
                  <a:gd name="T13" fmla="*/ 2 h 45"/>
                  <a:gd name="T14" fmla="*/ 1 w 142"/>
                  <a:gd name="T15" fmla="*/ 2 h 45"/>
                  <a:gd name="T16" fmla="*/ 1 w 142"/>
                  <a:gd name="T17" fmla="*/ 2 h 45"/>
                  <a:gd name="T18" fmla="*/ 1 w 142"/>
                  <a:gd name="T19" fmla="*/ 0 h 45"/>
                  <a:gd name="T20" fmla="*/ 1 w 142"/>
                  <a:gd name="T21" fmla="*/ 0 h 45"/>
                  <a:gd name="T22" fmla="*/ 1 w 142"/>
                  <a:gd name="T23" fmla="*/ 2 h 45"/>
                  <a:gd name="T24" fmla="*/ 1 w 142"/>
                  <a:gd name="T25" fmla="*/ 2 h 45"/>
                  <a:gd name="T26" fmla="*/ 1 w 142"/>
                  <a:gd name="T27" fmla="*/ 2 h 45"/>
                  <a:gd name="T28" fmla="*/ 1 w 142"/>
                  <a:gd name="T29" fmla="*/ 2 h 45"/>
                  <a:gd name="T30" fmla="*/ 1 w 142"/>
                  <a:gd name="T31" fmla="*/ 2 h 45"/>
                  <a:gd name="T32" fmla="*/ 1 w 142"/>
                  <a:gd name="T33" fmla="*/ 2 h 45"/>
                  <a:gd name="T34" fmla="*/ 1 w 142"/>
                  <a:gd name="T35" fmla="*/ 2 h 45"/>
                  <a:gd name="T36" fmla="*/ 1 w 142"/>
                  <a:gd name="T37" fmla="*/ 2 h 45"/>
                  <a:gd name="T38" fmla="*/ 1 w 142"/>
                  <a:gd name="T39" fmla="*/ 2 h 45"/>
                  <a:gd name="T40" fmla="*/ 0 w 142"/>
                  <a:gd name="T41" fmla="*/ 2 h 4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42" h="45">
                    <a:moveTo>
                      <a:pt x="0" y="18"/>
                    </a:moveTo>
                    <a:lnTo>
                      <a:pt x="0" y="18"/>
                    </a:lnTo>
                    <a:lnTo>
                      <a:pt x="18" y="27"/>
                    </a:lnTo>
                    <a:lnTo>
                      <a:pt x="45" y="36"/>
                    </a:lnTo>
                    <a:lnTo>
                      <a:pt x="62" y="36"/>
                    </a:lnTo>
                    <a:lnTo>
                      <a:pt x="89" y="45"/>
                    </a:lnTo>
                    <a:lnTo>
                      <a:pt x="107" y="36"/>
                    </a:lnTo>
                    <a:lnTo>
                      <a:pt x="124" y="27"/>
                    </a:lnTo>
                    <a:lnTo>
                      <a:pt x="133" y="18"/>
                    </a:lnTo>
                    <a:lnTo>
                      <a:pt x="142" y="0"/>
                    </a:lnTo>
                    <a:lnTo>
                      <a:pt x="133" y="0"/>
                    </a:lnTo>
                    <a:lnTo>
                      <a:pt x="124" y="9"/>
                    </a:lnTo>
                    <a:lnTo>
                      <a:pt x="115" y="18"/>
                    </a:lnTo>
                    <a:lnTo>
                      <a:pt x="98" y="27"/>
                    </a:lnTo>
                    <a:lnTo>
                      <a:pt x="89" y="27"/>
                    </a:lnTo>
                    <a:lnTo>
                      <a:pt x="62" y="27"/>
                    </a:lnTo>
                    <a:lnTo>
                      <a:pt x="45" y="27"/>
                    </a:lnTo>
                    <a:lnTo>
                      <a:pt x="27" y="18"/>
                    </a:lnTo>
                    <a:lnTo>
                      <a:pt x="9" y="9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3" name="Freeform 52"/>
              <p:cNvSpPr>
                <a:spLocks/>
              </p:cNvSpPr>
              <p:nvPr/>
            </p:nvSpPr>
            <p:spPr bwMode="auto">
              <a:xfrm>
                <a:off x="2276" y="1647"/>
                <a:ext cx="118" cy="79"/>
              </a:xfrm>
              <a:custGeom>
                <a:avLst/>
                <a:gdLst>
                  <a:gd name="T0" fmla="*/ 0 w 168"/>
                  <a:gd name="T1" fmla="*/ 1 h 106"/>
                  <a:gd name="T2" fmla="*/ 0 w 168"/>
                  <a:gd name="T3" fmla="*/ 1 h 106"/>
                  <a:gd name="T4" fmla="*/ 1 w 168"/>
                  <a:gd name="T5" fmla="*/ 1 h 106"/>
                  <a:gd name="T6" fmla="*/ 1 w 168"/>
                  <a:gd name="T7" fmla="*/ 1 h 106"/>
                  <a:gd name="T8" fmla="*/ 1 w 168"/>
                  <a:gd name="T9" fmla="*/ 1 h 106"/>
                  <a:gd name="T10" fmla="*/ 1 w 168"/>
                  <a:gd name="T11" fmla="*/ 1 h 106"/>
                  <a:gd name="T12" fmla="*/ 1 w 168"/>
                  <a:gd name="T13" fmla="*/ 1 h 106"/>
                  <a:gd name="T14" fmla="*/ 1 w 168"/>
                  <a:gd name="T15" fmla="*/ 1 h 106"/>
                  <a:gd name="T16" fmla="*/ 1 w 168"/>
                  <a:gd name="T17" fmla="*/ 1 h 106"/>
                  <a:gd name="T18" fmla="*/ 1 w 168"/>
                  <a:gd name="T19" fmla="*/ 1 h 106"/>
                  <a:gd name="T20" fmla="*/ 1 w 168"/>
                  <a:gd name="T21" fmla="*/ 1 h 106"/>
                  <a:gd name="T22" fmla="*/ 1 w 168"/>
                  <a:gd name="T23" fmla="*/ 1 h 106"/>
                  <a:gd name="T24" fmla="*/ 1 w 168"/>
                  <a:gd name="T25" fmla="*/ 1 h 106"/>
                  <a:gd name="T26" fmla="*/ 1 w 168"/>
                  <a:gd name="T27" fmla="*/ 1 h 106"/>
                  <a:gd name="T28" fmla="*/ 1 w 168"/>
                  <a:gd name="T29" fmla="*/ 1 h 106"/>
                  <a:gd name="T30" fmla="*/ 1 w 168"/>
                  <a:gd name="T31" fmla="*/ 1 h 106"/>
                  <a:gd name="T32" fmla="*/ 1 w 168"/>
                  <a:gd name="T33" fmla="*/ 1 h 106"/>
                  <a:gd name="T34" fmla="*/ 1 w 168"/>
                  <a:gd name="T35" fmla="*/ 1 h 106"/>
                  <a:gd name="T36" fmla="*/ 1 w 168"/>
                  <a:gd name="T37" fmla="*/ 0 h 106"/>
                  <a:gd name="T38" fmla="*/ 1 w 168"/>
                  <a:gd name="T39" fmla="*/ 1 h 106"/>
                  <a:gd name="T40" fmla="*/ 0 w 168"/>
                  <a:gd name="T41" fmla="*/ 1 h 10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8" h="106">
                    <a:moveTo>
                      <a:pt x="0" y="9"/>
                    </a:moveTo>
                    <a:lnTo>
                      <a:pt x="0" y="17"/>
                    </a:lnTo>
                    <a:lnTo>
                      <a:pt x="18" y="26"/>
                    </a:lnTo>
                    <a:lnTo>
                      <a:pt x="44" y="44"/>
                    </a:lnTo>
                    <a:lnTo>
                      <a:pt x="62" y="53"/>
                    </a:lnTo>
                    <a:lnTo>
                      <a:pt x="80" y="71"/>
                    </a:lnTo>
                    <a:lnTo>
                      <a:pt x="97" y="79"/>
                    </a:lnTo>
                    <a:lnTo>
                      <a:pt x="115" y="88"/>
                    </a:lnTo>
                    <a:lnTo>
                      <a:pt x="142" y="97"/>
                    </a:lnTo>
                    <a:lnTo>
                      <a:pt x="159" y="106"/>
                    </a:lnTo>
                    <a:lnTo>
                      <a:pt x="168" y="97"/>
                    </a:lnTo>
                    <a:lnTo>
                      <a:pt x="142" y="88"/>
                    </a:lnTo>
                    <a:lnTo>
                      <a:pt x="124" y="79"/>
                    </a:lnTo>
                    <a:lnTo>
                      <a:pt x="106" y="62"/>
                    </a:lnTo>
                    <a:lnTo>
                      <a:pt x="89" y="53"/>
                    </a:lnTo>
                    <a:lnTo>
                      <a:pt x="62" y="44"/>
                    </a:lnTo>
                    <a:lnTo>
                      <a:pt x="44" y="35"/>
                    </a:lnTo>
                    <a:lnTo>
                      <a:pt x="27" y="17"/>
                    </a:lnTo>
                    <a:lnTo>
                      <a:pt x="9" y="0"/>
                    </a:lnTo>
                    <a:lnTo>
                      <a:pt x="9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4" name="Freeform 53"/>
              <p:cNvSpPr>
                <a:spLocks/>
              </p:cNvSpPr>
              <p:nvPr/>
            </p:nvSpPr>
            <p:spPr bwMode="auto">
              <a:xfrm>
                <a:off x="2276" y="1633"/>
                <a:ext cx="12" cy="20"/>
              </a:xfrm>
              <a:custGeom>
                <a:avLst/>
                <a:gdLst>
                  <a:gd name="T0" fmla="*/ 1 w 18"/>
                  <a:gd name="T1" fmla="*/ 0 h 27"/>
                  <a:gd name="T2" fmla="*/ 1 w 18"/>
                  <a:gd name="T3" fmla="*/ 0 h 27"/>
                  <a:gd name="T4" fmla="*/ 1 w 18"/>
                  <a:gd name="T5" fmla="*/ 1 h 27"/>
                  <a:gd name="T6" fmla="*/ 0 w 18"/>
                  <a:gd name="T7" fmla="*/ 1 h 27"/>
                  <a:gd name="T8" fmla="*/ 0 w 18"/>
                  <a:gd name="T9" fmla="*/ 1 h 27"/>
                  <a:gd name="T10" fmla="*/ 0 w 18"/>
                  <a:gd name="T11" fmla="*/ 1 h 27"/>
                  <a:gd name="T12" fmla="*/ 1 w 18"/>
                  <a:gd name="T13" fmla="*/ 1 h 27"/>
                  <a:gd name="T14" fmla="*/ 1 w 18"/>
                  <a:gd name="T15" fmla="*/ 1 h 27"/>
                  <a:gd name="T16" fmla="*/ 1 w 18"/>
                  <a:gd name="T17" fmla="*/ 1 h 27"/>
                  <a:gd name="T18" fmla="*/ 1 w 18"/>
                  <a:gd name="T19" fmla="*/ 1 h 27"/>
                  <a:gd name="T20" fmla="*/ 1 w 18"/>
                  <a:gd name="T21" fmla="*/ 1 h 27"/>
                  <a:gd name="T22" fmla="*/ 1 w 18"/>
                  <a:gd name="T23" fmla="*/ 1 h 27"/>
                  <a:gd name="T24" fmla="*/ 1 w 18"/>
                  <a:gd name="T25" fmla="*/ 0 h 2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8" h="27">
                    <a:moveTo>
                      <a:pt x="9" y="0"/>
                    </a:moveTo>
                    <a:lnTo>
                      <a:pt x="9" y="0"/>
                    </a:lnTo>
                    <a:lnTo>
                      <a:pt x="9" y="9"/>
                    </a:lnTo>
                    <a:lnTo>
                      <a:pt x="0" y="18"/>
                    </a:lnTo>
                    <a:lnTo>
                      <a:pt x="0" y="27"/>
                    </a:lnTo>
                    <a:lnTo>
                      <a:pt x="9" y="27"/>
                    </a:lnTo>
                    <a:lnTo>
                      <a:pt x="18" y="18"/>
                    </a:lnTo>
                    <a:lnTo>
                      <a:pt x="18" y="9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5" name="Text Box 54"/>
              <p:cNvSpPr txBox="1">
                <a:spLocks noChangeArrowheads="1"/>
              </p:cNvSpPr>
              <p:nvPr/>
            </p:nvSpPr>
            <p:spPr bwMode="auto">
              <a:xfrm>
                <a:off x="1680" y="2160"/>
                <a:ext cx="672" cy="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900" b="1" dirty="0" smtClean="0">
                    <a:solidFill>
                      <a:prstClr val="black"/>
                    </a:solidFill>
                  </a:rPr>
                  <a:t>SEED</a:t>
                </a:r>
                <a:endParaRPr lang="en-US" altLang="en-US" sz="900" b="1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16" name="Group 55"/>
              <p:cNvGrpSpPr>
                <a:grpSpLocks/>
              </p:cNvGrpSpPr>
              <p:nvPr/>
            </p:nvGrpSpPr>
            <p:grpSpPr bwMode="auto">
              <a:xfrm rot="-1179286">
                <a:off x="2196" y="1668"/>
                <a:ext cx="101" cy="181"/>
                <a:chOff x="2784" y="2448"/>
                <a:chExt cx="144" cy="240"/>
              </a:xfrm>
            </p:grpSpPr>
            <p:sp>
              <p:nvSpPr>
                <p:cNvPr id="418" name="AutoShape 56"/>
                <p:cNvSpPr>
                  <a:spLocks noChangeArrowheads="1"/>
                </p:cNvSpPr>
                <p:nvPr/>
              </p:nvSpPr>
              <p:spPr bwMode="auto">
                <a:xfrm>
                  <a:off x="2784" y="2448"/>
                  <a:ext cx="144" cy="240"/>
                </a:xfrm>
                <a:prstGeom prst="foldedCorner">
                  <a:avLst>
                    <a:gd name="adj" fmla="val 31944"/>
                  </a:avLst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9" name="Line 57"/>
                <p:cNvSpPr>
                  <a:spLocks noChangeShapeType="1"/>
                </p:cNvSpPr>
                <p:nvPr/>
              </p:nvSpPr>
              <p:spPr bwMode="auto">
                <a:xfrm>
                  <a:off x="2880" y="2508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0" name="Line 58"/>
                <p:cNvSpPr>
                  <a:spLocks noChangeShapeType="1"/>
                </p:cNvSpPr>
                <p:nvPr/>
              </p:nvSpPr>
              <p:spPr bwMode="auto">
                <a:xfrm>
                  <a:off x="2856" y="2508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1" name="Line 59"/>
                <p:cNvSpPr>
                  <a:spLocks noChangeShapeType="1"/>
                </p:cNvSpPr>
                <p:nvPr/>
              </p:nvSpPr>
              <p:spPr bwMode="auto">
                <a:xfrm>
                  <a:off x="2816" y="2508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17" name="Freeform 60"/>
              <p:cNvSpPr>
                <a:spLocks/>
              </p:cNvSpPr>
              <p:nvPr/>
            </p:nvSpPr>
            <p:spPr bwMode="auto">
              <a:xfrm>
                <a:off x="1732" y="1656"/>
                <a:ext cx="541" cy="66"/>
              </a:xfrm>
              <a:custGeom>
                <a:avLst/>
                <a:gdLst>
                  <a:gd name="T0" fmla="*/ 4 w 770"/>
                  <a:gd name="T1" fmla="*/ 2 h 88"/>
                  <a:gd name="T2" fmla="*/ 3 w 770"/>
                  <a:gd name="T3" fmla="*/ 2 h 88"/>
                  <a:gd name="T4" fmla="*/ 3 w 770"/>
                  <a:gd name="T5" fmla="*/ 2 h 88"/>
                  <a:gd name="T6" fmla="*/ 3 w 770"/>
                  <a:gd name="T7" fmla="*/ 2 h 88"/>
                  <a:gd name="T8" fmla="*/ 2 w 770"/>
                  <a:gd name="T9" fmla="*/ 2 h 88"/>
                  <a:gd name="T10" fmla="*/ 2 w 770"/>
                  <a:gd name="T11" fmla="*/ 2 h 88"/>
                  <a:gd name="T12" fmla="*/ 1 w 770"/>
                  <a:gd name="T13" fmla="*/ 2 h 88"/>
                  <a:gd name="T14" fmla="*/ 1 w 770"/>
                  <a:gd name="T15" fmla="*/ 2 h 88"/>
                  <a:gd name="T16" fmla="*/ 1 w 770"/>
                  <a:gd name="T17" fmla="*/ 2 h 88"/>
                  <a:gd name="T18" fmla="*/ 1 w 770"/>
                  <a:gd name="T19" fmla="*/ 2 h 88"/>
                  <a:gd name="T20" fmla="*/ 1 w 770"/>
                  <a:gd name="T21" fmla="*/ 2 h 88"/>
                  <a:gd name="T22" fmla="*/ 1 w 770"/>
                  <a:gd name="T23" fmla="*/ 2 h 88"/>
                  <a:gd name="T24" fmla="*/ 1 w 770"/>
                  <a:gd name="T25" fmla="*/ 2 h 88"/>
                  <a:gd name="T26" fmla="*/ 1 w 770"/>
                  <a:gd name="T27" fmla="*/ 2 h 88"/>
                  <a:gd name="T28" fmla="*/ 1 w 770"/>
                  <a:gd name="T29" fmla="*/ 2 h 88"/>
                  <a:gd name="T30" fmla="*/ 1 w 770"/>
                  <a:gd name="T31" fmla="*/ 2 h 88"/>
                  <a:gd name="T32" fmla="*/ 0 w 770"/>
                  <a:gd name="T33" fmla="*/ 2 h 88"/>
                  <a:gd name="T34" fmla="*/ 1 w 770"/>
                  <a:gd name="T35" fmla="*/ 2 h 88"/>
                  <a:gd name="T36" fmla="*/ 1 w 770"/>
                  <a:gd name="T37" fmla="*/ 2 h 88"/>
                  <a:gd name="T38" fmla="*/ 1 w 770"/>
                  <a:gd name="T39" fmla="*/ 2 h 88"/>
                  <a:gd name="T40" fmla="*/ 1 w 770"/>
                  <a:gd name="T41" fmla="*/ 2 h 88"/>
                  <a:gd name="T42" fmla="*/ 1 w 770"/>
                  <a:gd name="T43" fmla="*/ 2 h 88"/>
                  <a:gd name="T44" fmla="*/ 1 w 770"/>
                  <a:gd name="T45" fmla="*/ 2 h 88"/>
                  <a:gd name="T46" fmla="*/ 1 w 770"/>
                  <a:gd name="T47" fmla="*/ 2 h 88"/>
                  <a:gd name="T48" fmla="*/ 1 w 770"/>
                  <a:gd name="T49" fmla="*/ 2 h 88"/>
                  <a:gd name="T50" fmla="*/ 1 w 770"/>
                  <a:gd name="T51" fmla="*/ 2 h 88"/>
                  <a:gd name="T52" fmla="*/ 2 w 770"/>
                  <a:gd name="T53" fmla="*/ 2 h 88"/>
                  <a:gd name="T54" fmla="*/ 2 w 770"/>
                  <a:gd name="T55" fmla="*/ 2 h 88"/>
                  <a:gd name="T56" fmla="*/ 3 w 770"/>
                  <a:gd name="T57" fmla="*/ 2 h 88"/>
                  <a:gd name="T58" fmla="*/ 3 w 770"/>
                  <a:gd name="T59" fmla="*/ 2 h 88"/>
                  <a:gd name="T60" fmla="*/ 3 w 770"/>
                  <a:gd name="T61" fmla="*/ 2 h 88"/>
                  <a:gd name="T62" fmla="*/ 4 w 770"/>
                  <a:gd name="T63" fmla="*/ 2 h 88"/>
                  <a:gd name="T64" fmla="*/ 4 w 770"/>
                  <a:gd name="T65" fmla="*/ 2 h 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70" h="88">
                    <a:moveTo>
                      <a:pt x="761" y="0"/>
                    </a:moveTo>
                    <a:lnTo>
                      <a:pt x="726" y="17"/>
                    </a:lnTo>
                    <a:lnTo>
                      <a:pt x="690" y="26"/>
                    </a:lnTo>
                    <a:lnTo>
                      <a:pt x="655" y="35"/>
                    </a:lnTo>
                    <a:lnTo>
                      <a:pt x="619" y="44"/>
                    </a:lnTo>
                    <a:lnTo>
                      <a:pt x="584" y="53"/>
                    </a:lnTo>
                    <a:lnTo>
                      <a:pt x="549" y="62"/>
                    </a:lnTo>
                    <a:lnTo>
                      <a:pt x="522" y="71"/>
                    </a:lnTo>
                    <a:lnTo>
                      <a:pt x="487" y="71"/>
                    </a:lnTo>
                    <a:lnTo>
                      <a:pt x="451" y="71"/>
                    </a:lnTo>
                    <a:lnTo>
                      <a:pt x="416" y="79"/>
                    </a:lnTo>
                    <a:lnTo>
                      <a:pt x="389" y="79"/>
                    </a:lnTo>
                    <a:lnTo>
                      <a:pt x="354" y="79"/>
                    </a:lnTo>
                    <a:lnTo>
                      <a:pt x="327" y="79"/>
                    </a:lnTo>
                    <a:lnTo>
                      <a:pt x="292" y="79"/>
                    </a:lnTo>
                    <a:lnTo>
                      <a:pt x="265" y="71"/>
                    </a:lnTo>
                    <a:lnTo>
                      <a:pt x="239" y="71"/>
                    </a:lnTo>
                    <a:lnTo>
                      <a:pt x="212" y="71"/>
                    </a:lnTo>
                    <a:lnTo>
                      <a:pt x="195" y="62"/>
                    </a:lnTo>
                    <a:lnTo>
                      <a:pt x="168" y="62"/>
                    </a:lnTo>
                    <a:lnTo>
                      <a:pt x="142" y="62"/>
                    </a:lnTo>
                    <a:lnTo>
                      <a:pt x="124" y="53"/>
                    </a:lnTo>
                    <a:lnTo>
                      <a:pt x="106" y="53"/>
                    </a:lnTo>
                    <a:lnTo>
                      <a:pt x="88" y="44"/>
                    </a:lnTo>
                    <a:lnTo>
                      <a:pt x="71" y="44"/>
                    </a:lnTo>
                    <a:lnTo>
                      <a:pt x="53" y="35"/>
                    </a:lnTo>
                    <a:lnTo>
                      <a:pt x="44" y="35"/>
                    </a:lnTo>
                    <a:lnTo>
                      <a:pt x="35" y="35"/>
                    </a:lnTo>
                    <a:lnTo>
                      <a:pt x="26" y="26"/>
                    </a:lnTo>
                    <a:lnTo>
                      <a:pt x="18" y="26"/>
                    </a:lnTo>
                    <a:lnTo>
                      <a:pt x="9" y="26"/>
                    </a:lnTo>
                    <a:lnTo>
                      <a:pt x="0" y="35"/>
                    </a:lnTo>
                    <a:lnTo>
                      <a:pt x="9" y="35"/>
                    </a:lnTo>
                    <a:lnTo>
                      <a:pt x="9" y="44"/>
                    </a:lnTo>
                    <a:lnTo>
                      <a:pt x="18" y="44"/>
                    </a:lnTo>
                    <a:lnTo>
                      <a:pt x="26" y="44"/>
                    </a:lnTo>
                    <a:lnTo>
                      <a:pt x="44" y="53"/>
                    </a:lnTo>
                    <a:lnTo>
                      <a:pt x="53" y="53"/>
                    </a:lnTo>
                    <a:lnTo>
                      <a:pt x="71" y="53"/>
                    </a:lnTo>
                    <a:lnTo>
                      <a:pt x="88" y="62"/>
                    </a:lnTo>
                    <a:lnTo>
                      <a:pt x="106" y="62"/>
                    </a:lnTo>
                    <a:lnTo>
                      <a:pt x="124" y="71"/>
                    </a:lnTo>
                    <a:lnTo>
                      <a:pt x="142" y="71"/>
                    </a:lnTo>
                    <a:lnTo>
                      <a:pt x="168" y="71"/>
                    </a:lnTo>
                    <a:lnTo>
                      <a:pt x="186" y="79"/>
                    </a:lnTo>
                    <a:lnTo>
                      <a:pt x="212" y="79"/>
                    </a:lnTo>
                    <a:lnTo>
                      <a:pt x="239" y="79"/>
                    </a:lnTo>
                    <a:lnTo>
                      <a:pt x="265" y="88"/>
                    </a:lnTo>
                    <a:lnTo>
                      <a:pt x="292" y="88"/>
                    </a:lnTo>
                    <a:lnTo>
                      <a:pt x="327" y="88"/>
                    </a:lnTo>
                    <a:lnTo>
                      <a:pt x="354" y="88"/>
                    </a:lnTo>
                    <a:lnTo>
                      <a:pt x="389" y="88"/>
                    </a:lnTo>
                    <a:lnTo>
                      <a:pt x="416" y="88"/>
                    </a:lnTo>
                    <a:lnTo>
                      <a:pt x="451" y="88"/>
                    </a:lnTo>
                    <a:lnTo>
                      <a:pt x="487" y="79"/>
                    </a:lnTo>
                    <a:lnTo>
                      <a:pt x="522" y="79"/>
                    </a:lnTo>
                    <a:lnTo>
                      <a:pt x="558" y="71"/>
                    </a:lnTo>
                    <a:lnTo>
                      <a:pt x="593" y="71"/>
                    </a:lnTo>
                    <a:lnTo>
                      <a:pt x="619" y="62"/>
                    </a:lnTo>
                    <a:lnTo>
                      <a:pt x="664" y="53"/>
                    </a:lnTo>
                    <a:lnTo>
                      <a:pt x="699" y="44"/>
                    </a:lnTo>
                    <a:lnTo>
                      <a:pt x="735" y="26"/>
                    </a:lnTo>
                    <a:lnTo>
                      <a:pt x="770" y="17"/>
                    </a:lnTo>
                    <a:lnTo>
                      <a:pt x="76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22" name="Group 2"/>
            <p:cNvGrpSpPr>
              <a:grpSpLocks/>
            </p:cNvGrpSpPr>
            <p:nvPr/>
          </p:nvGrpSpPr>
          <p:grpSpPr bwMode="auto">
            <a:xfrm>
              <a:off x="919004" y="4721540"/>
              <a:ext cx="706416" cy="1028913"/>
              <a:chOff x="1536" y="1440"/>
              <a:chExt cx="951" cy="1383"/>
            </a:xfrm>
          </p:grpSpPr>
          <p:sp>
            <p:nvSpPr>
              <p:cNvPr id="423" name="Freeform 3"/>
              <p:cNvSpPr>
                <a:spLocks/>
              </p:cNvSpPr>
              <p:nvPr/>
            </p:nvSpPr>
            <p:spPr bwMode="auto">
              <a:xfrm>
                <a:off x="1617" y="1593"/>
                <a:ext cx="796" cy="1145"/>
              </a:xfrm>
              <a:custGeom>
                <a:avLst/>
                <a:gdLst>
                  <a:gd name="T0" fmla="*/ 5 w 1133"/>
                  <a:gd name="T1" fmla="*/ 21 h 1524"/>
                  <a:gd name="T2" fmla="*/ 6 w 1133"/>
                  <a:gd name="T3" fmla="*/ 21 h 1524"/>
                  <a:gd name="T4" fmla="*/ 6 w 1133"/>
                  <a:gd name="T5" fmla="*/ 20 h 1524"/>
                  <a:gd name="T6" fmla="*/ 6 w 1133"/>
                  <a:gd name="T7" fmla="*/ 20 h 1524"/>
                  <a:gd name="T8" fmla="*/ 6 w 1133"/>
                  <a:gd name="T9" fmla="*/ 18 h 1524"/>
                  <a:gd name="T10" fmla="*/ 6 w 1133"/>
                  <a:gd name="T11" fmla="*/ 15 h 1524"/>
                  <a:gd name="T12" fmla="*/ 6 w 1133"/>
                  <a:gd name="T13" fmla="*/ 13 h 1524"/>
                  <a:gd name="T14" fmla="*/ 6 w 1133"/>
                  <a:gd name="T15" fmla="*/ 10 h 1524"/>
                  <a:gd name="T16" fmla="*/ 6 w 1133"/>
                  <a:gd name="T17" fmla="*/ 6 h 1524"/>
                  <a:gd name="T18" fmla="*/ 6 w 1133"/>
                  <a:gd name="T19" fmla="*/ 5 h 1524"/>
                  <a:gd name="T20" fmla="*/ 6 w 1133"/>
                  <a:gd name="T21" fmla="*/ 2 h 1524"/>
                  <a:gd name="T22" fmla="*/ 5 w 1133"/>
                  <a:gd name="T23" fmla="*/ 2 h 1524"/>
                  <a:gd name="T24" fmla="*/ 4 w 1133"/>
                  <a:gd name="T25" fmla="*/ 2 h 1524"/>
                  <a:gd name="T26" fmla="*/ 4 w 1133"/>
                  <a:gd name="T27" fmla="*/ 2 h 1524"/>
                  <a:gd name="T28" fmla="*/ 4 w 1133"/>
                  <a:gd name="T29" fmla="*/ 2 h 1524"/>
                  <a:gd name="T30" fmla="*/ 4 w 1133"/>
                  <a:gd name="T31" fmla="*/ 2 h 1524"/>
                  <a:gd name="T32" fmla="*/ 4 w 1133"/>
                  <a:gd name="T33" fmla="*/ 2 h 1524"/>
                  <a:gd name="T34" fmla="*/ 4 w 1133"/>
                  <a:gd name="T35" fmla="*/ 2 h 1524"/>
                  <a:gd name="T36" fmla="*/ 4 w 1133"/>
                  <a:gd name="T37" fmla="*/ 2 h 1524"/>
                  <a:gd name="T38" fmla="*/ 3 w 1133"/>
                  <a:gd name="T39" fmla="*/ 0 h 1524"/>
                  <a:gd name="T40" fmla="*/ 3 w 1133"/>
                  <a:gd name="T41" fmla="*/ 0 h 1524"/>
                  <a:gd name="T42" fmla="*/ 2 w 1133"/>
                  <a:gd name="T43" fmla="*/ 2 h 1524"/>
                  <a:gd name="T44" fmla="*/ 2 w 1133"/>
                  <a:gd name="T45" fmla="*/ 2 h 1524"/>
                  <a:gd name="T46" fmla="*/ 1 w 1133"/>
                  <a:gd name="T47" fmla="*/ 2 h 1524"/>
                  <a:gd name="T48" fmla="*/ 1 w 1133"/>
                  <a:gd name="T49" fmla="*/ 2 h 1524"/>
                  <a:gd name="T50" fmla="*/ 1 w 1133"/>
                  <a:gd name="T51" fmla="*/ 2 h 1524"/>
                  <a:gd name="T52" fmla="*/ 1 w 1133"/>
                  <a:gd name="T53" fmla="*/ 2 h 1524"/>
                  <a:gd name="T54" fmla="*/ 1 w 1133"/>
                  <a:gd name="T55" fmla="*/ 2 h 1524"/>
                  <a:gd name="T56" fmla="*/ 1 w 1133"/>
                  <a:gd name="T57" fmla="*/ 2 h 1524"/>
                  <a:gd name="T58" fmla="*/ 1 w 1133"/>
                  <a:gd name="T59" fmla="*/ 2 h 1524"/>
                  <a:gd name="T60" fmla="*/ 1 w 1133"/>
                  <a:gd name="T61" fmla="*/ 5 h 1524"/>
                  <a:gd name="T62" fmla="*/ 1 w 1133"/>
                  <a:gd name="T63" fmla="*/ 6 h 1524"/>
                  <a:gd name="T64" fmla="*/ 1 w 1133"/>
                  <a:gd name="T65" fmla="*/ 10 h 1524"/>
                  <a:gd name="T66" fmla="*/ 1 w 1133"/>
                  <a:gd name="T67" fmla="*/ 13 h 1524"/>
                  <a:gd name="T68" fmla="*/ 0 w 1133"/>
                  <a:gd name="T69" fmla="*/ 15 h 1524"/>
                  <a:gd name="T70" fmla="*/ 1 w 1133"/>
                  <a:gd name="T71" fmla="*/ 18 h 1524"/>
                  <a:gd name="T72" fmla="*/ 1 w 1133"/>
                  <a:gd name="T73" fmla="*/ 20 h 1524"/>
                  <a:gd name="T74" fmla="*/ 1 w 1133"/>
                  <a:gd name="T75" fmla="*/ 20 h 1524"/>
                  <a:gd name="T76" fmla="*/ 1 w 1133"/>
                  <a:gd name="T77" fmla="*/ 21 h 1524"/>
                  <a:gd name="T78" fmla="*/ 1 w 1133"/>
                  <a:gd name="T79" fmla="*/ 21 h 1524"/>
                  <a:gd name="T80" fmla="*/ 5 w 1133"/>
                  <a:gd name="T81" fmla="*/ 21 h 152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133" h="1524">
                    <a:moveTo>
                      <a:pt x="956" y="1524"/>
                    </a:moveTo>
                    <a:lnTo>
                      <a:pt x="991" y="1524"/>
                    </a:lnTo>
                    <a:lnTo>
                      <a:pt x="1018" y="1515"/>
                    </a:lnTo>
                    <a:lnTo>
                      <a:pt x="1044" y="1497"/>
                    </a:lnTo>
                    <a:lnTo>
                      <a:pt x="1071" y="1471"/>
                    </a:lnTo>
                    <a:lnTo>
                      <a:pt x="1089" y="1453"/>
                    </a:lnTo>
                    <a:lnTo>
                      <a:pt x="1106" y="1418"/>
                    </a:lnTo>
                    <a:lnTo>
                      <a:pt x="1115" y="1391"/>
                    </a:lnTo>
                    <a:lnTo>
                      <a:pt x="1124" y="1356"/>
                    </a:lnTo>
                    <a:lnTo>
                      <a:pt x="1124" y="1276"/>
                    </a:lnTo>
                    <a:lnTo>
                      <a:pt x="1133" y="1196"/>
                    </a:lnTo>
                    <a:lnTo>
                      <a:pt x="1133" y="1099"/>
                    </a:lnTo>
                    <a:lnTo>
                      <a:pt x="1124" y="992"/>
                    </a:lnTo>
                    <a:lnTo>
                      <a:pt x="1124" y="895"/>
                    </a:lnTo>
                    <a:lnTo>
                      <a:pt x="1115" y="780"/>
                    </a:lnTo>
                    <a:lnTo>
                      <a:pt x="1106" y="673"/>
                    </a:lnTo>
                    <a:lnTo>
                      <a:pt x="1097" y="576"/>
                    </a:lnTo>
                    <a:lnTo>
                      <a:pt x="1089" y="469"/>
                    </a:lnTo>
                    <a:lnTo>
                      <a:pt x="1071" y="381"/>
                    </a:lnTo>
                    <a:lnTo>
                      <a:pt x="1053" y="292"/>
                    </a:lnTo>
                    <a:lnTo>
                      <a:pt x="1035" y="212"/>
                    </a:lnTo>
                    <a:lnTo>
                      <a:pt x="1018" y="150"/>
                    </a:lnTo>
                    <a:lnTo>
                      <a:pt x="991" y="97"/>
                    </a:lnTo>
                    <a:lnTo>
                      <a:pt x="965" y="62"/>
                    </a:lnTo>
                    <a:lnTo>
                      <a:pt x="938" y="44"/>
                    </a:lnTo>
                    <a:lnTo>
                      <a:pt x="929" y="44"/>
                    </a:lnTo>
                    <a:lnTo>
                      <a:pt x="929" y="35"/>
                    </a:lnTo>
                    <a:lnTo>
                      <a:pt x="920" y="35"/>
                    </a:lnTo>
                    <a:lnTo>
                      <a:pt x="912" y="35"/>
                    </a:lnTo>
                    <a:lnTo>
                      <a:pt x="903" y="26"/>
                    </a:lnTo>
                    <a:lnTo>
                      <a:pt x="885" y="26"/>
                    </a:lnTo>
                    <a:lnTo>
                      <a:pt x="867" y="18"/>
                    </a:lnTo>
                    <a:lnTo>
                      <a:pt x="850" y="18"/>
                    </a:lnTo>
                    <a:lnTo>
                      <a:pt x="823" y="18"/>
                    </a:lnTo>
                    <a:lnTo>
                      <a:pt x="796" y="9"/>
                    </a:lnTo>
                    <a:lnTo>
                      <a:pt x="761" y="9"/>
                    </a:lnTo>
                    <a:lnTo>
                      <a:pt x="717" y="9"/>
                    </a:lnTo>
                    <a:lnTo>
                      <a:pt x="673" y="0"/>
                    </a:lnTo>
                    <a:lnTo>
                      <a:pt x="628" y="0"/>
                    </a:lnTo>
                    <a:lnTo>
                      <a:pt x="566" y="0"/>
                    </a:lnTo>
                    <a:lnTo>
                      <a:pt x="513" y="0"/>
                    </a:lnTo>
                    <a:lnTo>
                      <a:pt x="460" y="0"/>
                    </a:lnTo>
                    <a:lnTo>
                      <a:pt x="416" y="9"/>
                    </a:lnTo>
                    <a:lnTo>
                      <a:pt x="372" y="9"/>
                    </a:lnTo>
                    <a:lnTo>
                      <a:pt x="345" y="9"/>
                    </a:lnTo>
                    <a:lnTo>
                      <a:pt x="310" y="18"/>
                    </a:lnTo>
                    <a:lnTo>
                      <a:pt x="283" y="18"/>
                    </a:lnTo>
                    <a:lnTo>
                      <a:pt x="265" y="18"/>
                    </a:lnTo>
                    <a:lnTo>
                      <a:pt x="248" y="26"/>
                    </a:lnTo>
                    <a:lnTo>
                      <a:pt x="230" y="26"/>
                    </a:lnTo>
                    <a:lnTo>
                      <a:pt x="221" y="35"/>
                    </a:lnTo>
                    <a:lnTo>
                      <a:pt x="212" y="35"/>
                    </a:lnTo>
                    <a:lnTo>
                      <a:pt x="203" y="35"/>
                    </a:lnTo>
                    <a:lnTo>
                      <a:pt x="203" y="44"/>
                    </a:lnTo>
                    <a:lnTo>
                      <a:pt x="195" y="44"/>
                    </a:lnTo>
                    <a:lnTo>
                      <a:pt x="168" y="62"/>
                    </a:lnTo>
                    <a:lnTo>
                      <a:pt x="142" y="97"/>
                    </a:lnTo>
                    <a:lnTo>
                      <a:pt x="124" y="150"/>
                    </a:lnTo>
                    <a:lnTo>
                      <a:pt x="97" y="212"/>
                    </a:lnTo>
                    <a:lnTo>
                      <a:pt x="80" y="292"/>
                    </a:lnTo>
                    <a:lnTo>
                      <a:pt x="62" y="381"/>
                    </a:lnTo>
                    <a:lnTo>
                      <a:pt x="44" y="469"/>
                    </a:lnTo>
                    <a:lnTo>
                      <a:pt x="35" y="576"/>
                    </a:lnTo>
                    <a:lnTo>
                      <a:pt x="26" y="673"/>
                    </a:lnTo>
                    <a:lnTo>
                      <a:pt x="18" y="780"/>
                    </a:lnTo>
                    <a:lnTo>
                      <a:pt x="9" y="895"/>
                    </a:lnTo>
                    <a:lnTo>
                      <a:pt x="9" y="992"/>
                    </a:lnTo>
                    <a:lnTo>
                      <a:pt x="0" y="1099"/>
                    </a:lnTo>
                    <a:lnTo>
                      <a:pt x="0" y="1196"/>
                    </a:lnTo>
                    <a:lnTo>
                      <a:pt x="9" y="1276"/>
                    </a:lnTo>
                    <a:lnTo>
                      <a:pt x="18" y="1356"/>
                    </a:lnTo>
                    <a:lnTo>
                      <a:pt x="18" y="1391"/>
                    </a:lnTo>
                    <a:lnTo>
                      <a:pt x="26" y="1418"/>
                    </a:lnTo>
                    <a:lnTo>
                      <a:pt x="44" y="1453"/>
                    </a:lnTo>
                    <a:lnTo>
                      <a:pt x="62" y="1471"/>
                    </a:lnTo>
                    <a:lnTo>
                      <a:pt x="88" y="1497"/>
                    </a:lnTo>
                    <a:lnTo>
                      <a:pt x="115" y="1515"/>
                    </a:lnTo>
                    <a:lnTo>
                      <a:pt x="142" y="1524"/>
                    </a:lnTo>
                    <a:lnTo>
                      <a:pt x="177" y="1524"/>
                    </a:lnTo>
                    <a:lnTo>
                      <a:pt x="956" y="1524"/>
                    </a:lnTo>
                    <a:close/>
                  </a:path>
                </a:pathLst>
              </a:custGeom>
              <a:solidFill>
                <a:srgbClr val="CC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4" name="Freeform 4"/>
              <p:cNvSpPr>
                <a:spLocks/>
              </p:cNvSpPr>
              <p:nvPr/>
            </p:nvSpPr>
            <p:spPr bwMode="auto">
              <a:xfrm>
                <a:off x="2288" y="2612"/>
                <a:ext cx="118" cy="133"/>
              </a:xfrm>
              <a:custGeom>
                <a:avLst/>
                <a:gdLst>
                  <a:gd name="T0" fmla="*/ 1 w 168"/>
                  <a:gd name="T1" fmla="*/ 0 h 177"/>
                  <a:gd name="T2" fmla="*/ 1 w 168"/>
                  <a:gd name="T3" fmla="*/ 0 h 177"/>
                  <a:gd name="T4" fmla="*/ 1 w 168"/>
                  <a:gd name="T5" fmla="*/ 2 h 177"/>
                  <a:gd name="T6" fmla="*/ 1 w 168"/>
                  <a:gd name="T7" fmla="*/ 2 h 177"/>
                  <a:gd name="T8" fmla="*/ 1 w 168"/>
                  <a:gd name="T9" fmla="*/ 2 h 177"/>
                  <a:gd name="T10" fmla="*/ 1 w 168"/>
                  <a:gd name="T11" fmla="*/ 2 h 177"/>
                  <a:gd name="T12" fmla="*/ 1 w 168"/>
                  <a:gd name="T13" fmla="*/ 2 h 177"/>
                  <a:gd name="T14" fmla="*/ 1 w 168"/>
                  <a:gd name="T15" fmla="*/ 2 h 177"/>
                  <a:gd name="T16" fmla="*/ 1 w 168"/>
                  <a:gd name="T17" fmla="*/ 3 h 177"/>
                  <a:gd name="T18" fmla="*/ 0 w 168"/>
                  <a:gd name="T19" fmla="*/ 3 h 177"/>
                  <a:gd name="T20" fmla="*/ 0 w 168"/>
                  <a:gd name="T21" fmla="*/ 3 h 177"/>
                  <a:gd name="T22" fmla="*/ 1 w 168"/>
                  <a:gd name="T23" fmla="*/ 3 h 177"/>
                  <a:gd name="T24" fmla="*/ 1 w 168"/>
                  <a:gd name="T25" fmla="*/ 3 h 177"/>
                  <a:gd name="T26" fmla="*/ 1 w 168"/>
                  <a:gd name="T27" fmla="*/ 2 h 177"/>
                  <a:gd name="T28" fmla="*/ 1 w 168"/>
                  <a:gd name="T29" fmla="*/ 2 h 177"/>
                  <a:gd name="T30" fmla="*/ 1 w 168"/>
                  <a:gd name="T31" fmla="*/ 2 h 177"/>
                  <a:gd name="T32" fmla="*/ 1 w 168"/>
                  <a:gd name="T33" fmla="*/ 2 h 177"/>
                  <a:gd name="T34" fmla="*/ 1 w 168"/>
                  <a:gd name="T35" fmla="*/ 2 h 177"/>
                  <a:gd name="T36" fmla="*/ 1 w 168"/>
                  <a:gd name="T37" fmla="*/ 0 h 177"/>
                  <a:gd name="T38" fmla="*/ 1 w 168"/>
                  <a:gd name="T39" fmla="*/ 0 h 177"/>
                  <a:gd name="T40" fmla="*/ 1 w 168"/>
                  <a:gd name="T41" fmla="*/ 0 h 17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8" h="177">
                    <a:moveTo>
                      <a:pt x="159" y="0"/>
                    </a:moveTo>
                    <a:lnTo>
                      <a:pt x="159" y="0"/>
                    </a:lnTo>
                    <a:lnTo>
                      <a:pt x="150" y="35"/>
                    </a:lnTo>
                    <a:lnTo>
                      <a:pt x="141" y="62"/>
                    </a:lnTo>
                    <a:lnTo>
                      <a:pt x="133" y="88"/>
                    </a:lnTo>
                    <a:lnTo>
                      <a:pt x="115" y="115"/>
                    </a:lnTo>
                    <a:lnTo>
                      <a:pt x="88" y="133"/>
                    </a:lnTo>
                    <a:lnTo>
                      <a:pt x="62" y="150"/>
                    </a:lnTo>
                    <a:lnTo>
                      <a:pt x="35" y="159"/>
                    </a:lnTo>
                    <a:lnTo>
                      <a:pt x="0" y="159"/>
                    </a:lnTo>
                    <a:lnTo>
                      <a:pt x="0" y="177"/>
                    </a:lnTo>
                    <a:lnTo>
                      <a:pt x="35" y="168"/>
                    </a:lnTo>
                    <a:lnTo>
                      <a:pt x="62" y="159"/>
                    </a:lnTo>
                    <a:lnTo>
                      <a:pt x="97" y="141"/>
                    </a:lnTo>
                    <a:lnTo>
                      <a:pt x="124" y="124"/>
                    </a:lnTo>
                    <a:lnTo>
                      <a:pt x="141" y="97"/>
                    </a:lnTo>
                    <a:lnTo>
                      <a:pt x="159" y="71"/>
                    </a:lnTo>
                    <a:lnTo>
                      <a:pt x="168" y="35"/>
                    </a:lnTo>
                    <a:lnTo>
                      <a:pt x="168" y="0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5" name="Freeform 5"/>
              <p:cNvSpPr>
                <a:spLocks/>
              </p:cNvSpPr>
              <p:nvPr/>
            </p:nvSpPr>
            <p:spPr bwMode="auto">
              <a:xfrm>
                <a:off x="2269" y="1620"/>
                <a:ext cx="150" cy="992"/>
              </a:xfrm>
              <a:custGeom>
                <a:avLst/>
                <a:gdLst>
                  <a:gd name="T0" fmla="*/ 0 w 213"/>
                  <a:gd name="T1" fmla="*/ 2 h 1321"/>
                  <a:gd name="T2" fmla="*/ 1 w 213"/>
                  <a:gd name="T3" fmla="*/ 2 h 1321"/>
                  <a:gd name="T4" fmla="*/ 1 w 213"/>
                  <a:gd name="T5" fmla="*/ 2 h 1321"/>
                  <a:gd name="T6" fmla="*/ 1 w 213"/>
                  <a:gd name="T7" fmla="*/ 2 h 1321"/>
                  <a:gd name="T8" fmla="*/ 1 w 213"/>
                  <a:gd name="T9" fmla="*/ 2 h 1321"/>
                  <a:gd name="T10" fmla="*/ 1 w 213"/>
                  <a:gd name="T11" fmla="*/ 3 h 1321"/>
                  <a:gd name="T12" fmla="*/ 1 w 213"/>
                  <a:gd name="T13" fmla="*/ 4 h 1321"/>
                  <a:gd name="T14" fmla="*/ 1 w 213"/>
                  <a:gd name="T15" fmla="*/ 5 h 1321"/>
                  <a:gd name="T16" fmla="*/ 1 w 213"/>
                  <a:gd name="T17" fmla="*/ 6 h 1321"/>
                  <a:gd name="T18" fmla="*/ 1 w 213"/>
                  <a:gd name="T19" fmla="*/ 8 h 1321"/>
                  <a:gd name="T20" fmla="*/ 1 w 213"/>
                  <a:gd name="T21" fmla="*/ 9 h 1321"/>
                  <a:gd name="T22" fmla="*/ 1 w 213"/>
                  <a:gd name="T23" fmla="*/ 11 h 1321"/>
                  <a:gd name="T24" fmla="*/ 1 w 213"/>
                  <a:gd name="T25" fmla="*/ 12 h 1321"/>
                  <a:gd name="T26" fmla="*/ 1 w 213"/>
                  <a:gd name="T27" fmla="*/ 13 h 1321"/>
                  <a:gd name="T28" fmla="*/ 1 w 213"/>
                  <a:gd name="T29" fmla="*/ 15 h 1321"/>
                  <a:gd name="T30" fmla="*/ 1 w 213"/>
                  <a:gd name="T31" fmla="*/ 17 h 1321"/>
                  <a:gd name="T32" fmla="*/ 1 w 213"/>
                  <a:gd name="T33" fmla="*/ 17 h 1321"/>
                  <a:gd name="T34" fmla="*/ 1 w 213"/>
                  <a:gd name="T35" fmla="*/ 18 h 1321"/>
                  <a:gd name="T36" fmla="*/ 1 w 213"/>
                  <a:gd name="T37" fmla="*/ 18 h 1321"/>
                  <a:gd name="T38" fmla="*/ 1 w 213"/>
                  <a:gd name="T39" fmla="*/ 17 h 1321"/>
                  <a:gd name="T40" fmla="*/ 1 w 213"/>
                  <a:gd name="T41" fmla="*/ 17 h 1321"/>
                  <a:gd name="T42" fmla="*/ 1 w 213"/>
                  <a:gd name="T43" fmla="*/ 15 h 1321"/>
                  <a:gd name="T44" fmla="*/ 1 w 213"/>
                  <a:gd name="T45" fmla="*/ 13 h 1321"/>
                  <a:gd name="T46" fmla="*/ 1 w 213"/>
                  <a:gd name="T47" fmla="*/ 12 h 1321"/>
                  <a:gd name="T48" fmla="*/ 1 w 213"/>
                  <a:gd name="T49" fmla="*/ 11 h 1321"/>
                  <a:gd name="T50" fmla="*/ 1 w 213"/>
                  <a:gd name="T51" fmla="*/ 9 h 1321"/>
                  <a:gd name="T52" fmla="*/ 1 w 213"/>
                  <a:gd name="T53" fmla="*/ 8 h 1321"/>
                  <a:gd name="T54" fmla="*/ 1 w 213"/>
                  <a:gd name="T55" fmla="*/ 6 h 1321"/>
                  <a:gd name="T56" fmla="*/ 1 w 213"/>
                  <a:gd name="T57" fmla="*/ 5 h 1321"/>
                  <a:gd name="T58" fmla="*/ 1 w 213"/>
                  <a:gd name="T59" fmla="*/ 4 h 1321"/>
                  <a:gd name="T60" fmla="*/ 1 w 213"/>
                  <a:gd name="T61" fmla="*/ 3 h 1321"/>
                  <a:gd name="T62" fmla="*/ 1 w 213"/>
                  <a:gd name="T63" fmla="*/ 2 h 1321"/>
                  <a:gd name="T64" fmla="*/ 1 w 213"/>
                  <a:gd name="T65" fmla="*/ 2 h 1321"/>
                  <a:gd name="T66" fmla="*/ 1 w 213"/>
                  <a:gd name="T67" fmla="*/ 2 h 1321"/>
                  <a:gd name="T68" fmla="*/ 1 w 213"/>
                  <a:gd name="T69" fmla="*/ 0 h 1321"/>
                  <a:gd name="T70" fmla="*/ 1 w 213"/>
                  <a:gd name="T71" fmla="*/ 0 h 1321"/>
                  <a:gd name="T72" fmla="*/ 0 w 213"/>
                  <a:gd name="T73" fmla="*/ 2 h 1321"/>
                  <a:gd name="T74" fmla="*/ 0 w 213"/>
                  <a:gd name="T75" fmla="*/ 2 h 1321"/>
                  <a:gd name="T76" fmla="*/ 1 w 213"/>
                  <a:gd name="T77" fmla="*/ 2 h 1321"/>
                  <a:gd name="T78" fmla="*/ 0 w 213"/>
                  <a:gd name="T79" fmla="*/ 2 h 132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13" h="1321">
                    <a:moveTo>
                      <a:pt x="0" y="9"/>
                    </a:moveTo>
                    <a:lnTo>
                      <a:pt x="9" y="18"/>
                    </a:lnTo>
                    <a:lnTo>
                      <a:pt x="27" y="27"/>
                    </a:lnTo>
                    <a:lnTo>
                      <a:pt x="53" y="62"/>
                    </a:lnTo>
                    <a:lnTo>
                      <a:pt x="80" y="115"/>
                    </a:lnTo>
                    <a:lnTo>
                      <a:pt x="98" y="177"/>
                    </a:lnTo>
                    <a:lnTo>
                      <a:pt x="115" y="257"/>
                    </a:lnTo>
                    <a:lnTo>
                      <a:pt x="133" y="346"/>
                    </a:lnTo>
                    <a:lnTo>
                      <a:pt x="151" y="434"/>
                    </a:lnTo>
                    <a:lnTo>
                      <a:pt x="168" y="541"/>
                    </a:lnTo>
                    <a:lnTo>
                      <a:pt x="177" y="638"/>
                    </a:lnTo>
                    <a:lnTo>
                      <a:pt x="186" y="745"/>
                    </a:lnTo>
                    <a:lnTo>
                      <a:pt x="186" y="860"/>
                    </a:lnTo>
                    <a:lnTo>
                      <a:pt x="195" y="957"/>
                    </a:lnTo>
                    <a:lnTo>
                      <a:pt x="195" y="1064"/>
                    </a:lnTo>
                    <a:lnTo>
                      <a:pt x="195" y="1161"/>
                    </a:lnTo>
                    <a:lnTo>
                      <a:pt x="186" y="1241"/>
                    </a:lnTo>
                    <a:lnTo>
                      <a:pt x="186" y="1321"/>
                    </a:lnTo>
                    <a:lnTo>
                      <a:pt x="195" y="1321"/>
                    </a:lnTo>
                    <a:lnTo>
                      <a:pt x="204" y="1241"/>
                    </a:lnTo>
                    <a:lnTo>
                      <a:pt x="204" y="1161"/>
                    </a:lnTo>
                    <a:lnTo>
                      <a:pt x="213" y="1064"/>
                    </a:lnTo>
                    <a:lnTo>
                      <a:pt x="204" y="957"/>
                    </a:lnTo>
                    <a:lnTo>
                      <a:pt x="204" y="860"/>
                    </a:lnTo>
                    <a:lnTo>
                      <a:pt x="195" y="745"/>
                    </a:lnTo>
                    <a:lnTo>
                      <a:pt x="186" y="638"/>
                    </a:lnTo>
                    <a:lnTo>
                      <a:pt x="177" y="541"/>
                    </a:lnTo>
                    <a:lnTo>
                      <a:pt x="168" y="434"/>
                    </a:lnTo>
                    <a:lnTo>
                      <a:pt x="151" y="337"/>
                    </a:lnTo>
                    <a:lnTo>
                      <a:pt x="133" y="257"/>
                    </a:lnTo>
                    <a:lnTo>
                      <a:pt x="115" y="177"/>
                    </a:lnTo>
                    <a:lnTo>
                      <a:pt x="89" y="115"/>
                    </a:lnTo>
                    <a:lnTo>
                      <a:pt x="71" y="62"/>
                    </a:lnTo>
                    <a:lnTo>
                      <a:pt x="36" y="18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0" y="18"/>
                    </a:lnTo>
                    <a:lnTo>
                      <a:pt x="9" y="18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6" name="Freeform 6"/>
              <p:cNvSpPr>
                <a:spLocks/>
              </p:cNvSpPr>
              <p:nvPr/>
            </p:nvSpPr>
            <p:spPr bwMode="auto">
              <a:xfrm>
                <a:off x="2014" y="1587"/>
                <a:ext cx="262" cy="39"/>
              </a:xfrm>
              <a:custGeom>
                <a:avLst/>
                <a:gdLst>
                  <a:gd name="T0" fmla="*/ 0 w 372"/>
                  <a:gd name="T1" fmla="*/ 1 h 53"/>
                  <a:gd name="T2" fmla="*/ 0 w 372"/>
                  <a:gd name="T3" fmla="*/ 1 h 53"/>
                  <a:gd name="T4" fmla="*/ 1 w 372"/>
                  <a:gd name="T5" fmla="*/ 1 h 53"/>
                  <a:gd name="T6" fmla="*/ 1 w 372"/>
                  <a:gd name="T7" fmla="*/ 1 h 53"/>
                  <a:gd name="T8" fmla="*/ 1 w 372"/>
                  <a:gd name="T9" fmla="*/ 1 h 53"/>
                  <a:gd name="T10" fmla="*/ 1 w 372"/>
                  <a:gd name="T11" fmla="*/ 1 h 53"/>
                  <a:gd name="T12" fmla="*/ 1 w 372"/>
                  <a:gd name="T13" fmla="*/ 1 h 53"/>
                  <a:gd name="T14" fmla="*/ 1 w 372"/>
                  <a:gd name="T15" fmla="*/ 1 h 53"/>
                  <a:gd name="T16" fmla="*/ 1 w 372"/>
                  <a:gd name="T17" fmla="*/ 1 h 53"/>
                  <a:gd name="T18" fmla="*/ 1 w 372"/>
                  <a:gd name="T19" fmla="*/ 1 h 53"/>
                  <a:gd name="T20" fmla="*/ 1 w 372"/>
                  <a:gd name="T21" fmla="*/ 1 h 53"/>
                  <a:gd name="T22" fmla="*/ 2 w 372"/>
                  <a:gd name="T23" fmla="*/ 1 h 53"/>
                  <a:gd name="T24" fmla="*/ 2 w 372"/>
                  <a:gd name="T25" fmla="*/ 1 h 53"/>
                  <a:gd name="T26" fmla="*/ 2 w 372"/>
                  <a:gd name="T27" fmla="*/ 1 h 53"/>
                  <a:gd name="T28" fmla="*/ 2 w 372"/>
                  <a:gd name="T29" fmla="*/ 1 h 53"/>
                  <a:gd name="T30" fmla="*/ 2 w 372"/>
                  <a:gd name="T31" fmla="*/ 1 h 53"/>
                  <a:gd name="T32" fmla="*/ 2 w 372"/>
                  <a:gd name="T33" fmla="*/ 1 h 53"/>
                  <a:gd name="T34" fmla="*/ 2 w 372"/>
                  <a:gd name="T35" fmla="*/ 1 h 53"/>
                  <a:gd name="T36" fmla="*/ 2 w 372"/>
                  <a:gd name="T37" fmla="*/ 1 h 53"/>
                  <a:gd name="T38" fmla="*/ 2 w 372"/>
                  <a:gd name="T39" fmla="*/ 1 h 53"/>
                  <a:gd name="T40" fmla="*/ 2 w 372"/>
                  <a:gd name="T41" fmla="*/ 1 h 53"/>
                  <a:gd name="T42" fmla="*/ 2 w 372"/>
                  <a:gd name="T43" fmla="*/ 1 h 53"/>
                  <a:gd name="T44" fmla="*/ 2 w 372"/>
                  <a:gd name="T45" fmla="*/ 1 h 53"/>
                  <a:gd name="T46" fmla="*/ 2 w 372"/>
                  <a:gd name="T47" fmla="*/ 1 h 53"/>
                  <a:gd name="T48" fmla="*/ 2 w 372"/>
                  <a:gd name="T49" fmla="*/ 1 h 53"/>
                  <a:gd name="T50" fmla="*/ 1 w 372"/>
                  <a:gd name="T51" fmla="*/ 1 h 53"/>
                  <a:gd name="T52" fmla="*/ 1 w 372"/>
                  <a:gd name="T53" fmla="*/ 1 h 53"/>
                  <a:gd name="T54" fmla="*/ 1 w 372"/>
                  <a:gd name="T55" fmla="*/ 1 h 53"/>
                  <a:gd name="T56" fmla="*/ 1 w 372"/>
                  <a:gd name="T57" fmla="*/ 1 h 53"/>
                  <a:gd name="T58" fmla="*/ 1 w 372"/>
                  <a:gd name="T59" fmla="*/ 1 h 53"/>
                  <a:gd name="T60" fmla="*/ 1 w 372"/>
                  <a:gd name="T61" fmla="*/ 1 h 53"/>
                  <a:gd name="T62" fmla="*/ 1 w 372"/>
                  <a:gd name="T63" fmla="*/ 1 h 53"/>
                  <a:gd name="T64" fmla="*/ 1 w 372"/>
                  <a:gd name="T65" fmla="*/ 1 h 53"/>
                  <a:gd name="T66" fmla="*/ 1 w 372"/>
                  <a:gd name="T67" fmla="*/ 0 h 53"/>
                  <a:gd name="T68" fmla="*/ 0 w 372"/>
                  <a:gd name="T69" fmla="*/ 0 h 53"/>
                  <a:gd name="T70" fmla="*/ 0 w 372"/>
                  <a:gd name="T71" fmla="*/ 0 h 53"/>
                  <a:gd name="T72" fmla="*/ 0 w 372"/>
                  <a:gd name="T73" fmla="*/ 1 h 5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72" h="53">
                    <a:moveTo>
                      <a:pt x="0" y="18"/>
                    </a:moveTo>
                    <a:lnTo>
                      <a:pt x="0" y="18"/>
                    </a:lnTo>
                    <a:lnTo>
                      <a:pt x="62" y="18"/>
                    </a:lnTo>
                    <a:lnTo>
                      <a:pt x="107" y="18"/>
                    </a:lnTo>
                    <a:lnTo>
                      <a:pt x="151" y="18"/>
                    </a:lnTo>
                    <a:lnTo>
                      <a:pt x="195" y="27"/>
                    </a:lnTo>
                    <a:lnTo>
                      <a:pt x="230" y="27"/>
                    </a:lnTo>
                    <a:lnTo>
                      <a:pt x="257" y="27"/>
                    </a:lnTo>
                    <a:lnTo>
                      <a:pt x="284" y="35"/>
                    </a:lnTo>
                    <a:lnTo>
                      <a:pt x="301" y="35"/>
                    </a:lnTo>
                    <a:lnTo>
                      <a:pt x="319" y="44"/>
                    </a:lnTo>
                    <a:lnTo>
                      <a:pt x="337" y="44"/>
                    </a:lnTo>
                    <a:lnTo>
                      <a:pt x="346" y="53"/>
                    </a:lnTo>
                    <a:lnTo>
                      <a:pt x="354" y="53"/>
                    </a:lnTo>
                    <a:lnTo>
                      <a:pt x="363" y="53"/>
                    </a:lnTo>
                    <a:lnTo>
                      <a:pt x="372" y="44"/>
                    </a:lnTo>
                    <a:lnTo>
                      <a:pt x="363" y="44"/>
                    </a:lnTo>
                    <a:lnTo>
                      <a:pt x="363" y="35"/>
                    </a:lnTo>
                    <a:lnTo>
                      <a:pt x="354" y="35"/>
                    </a:lnTo>
                    <a:lnTo>
                      <a:pt x="337" y="35"/>
                    </a:lnTo>
                    <a:lnTo>
                      <a:pt x="319" y="27"/>
                    </a:lnTo>
                    <a:lnTo>
                      <a:pt x="301" y="27"/>
                    </a:lnTo>
                    <a:lnTo>
                      <a:pt x="284" y="18"/>
                    </a:lnTo>
                    <a:lnTo>
                      <a:pt x="257" y="18"/>
                    </a:lnTo>
                    <a:lnTo>
                      <a:pt x="230" y="18"/>
                    </a:lnTo>
                    <a:lnTo>
                      <a:pt x="195" y="9"/>
                    </a:lnTo>
                    <a:lnTo>
                      <a:pt x="151" y="9"/>
                    </a:lnTo>
                    <a:lnTo>
                      <a:pt x="107" y="9"/>
                    </a:lnTo>
                    <a:lnTo>
                      <a:pt x="62" y="0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7" name="Freeform 7"/>
              <p:cNvSpPr>
                <a:spLocks/>
              </p:cNvSpPr>
              <p:nvPr/>
            </p:nvSpPr>
            <p:spPr bwMode="auto">
              <a:xfrm>
                <a:off x="1754" y="1587"/>
                <a:ext cx="260" cy="46"/>
              </a:xfrm>
              <a:custGeom>
                <a:avLst/>
                <a:gdLst>
                  <a:gd name="T0" fmla="*/ 0 w 371"/>
                  <a:gd name="T1" fmla="*/ 1 h 62"/>
                  <a:gd name="T2" fmla="*/ 1 w 371"/>
                  <a:gd name="T3" fmla="*/ 1 h 62"/>
                  <a:gd name="T4" fmla="*/ 1 w 371"/>
                  <a:gd name="T5" fmla="*/ 1 h 62"/>
                  <a:gd name="T6" fmla="*/ 1 w 371"/>
                  <a:gd name="T7" fmla="*/ 1 h 62"/>
                  <a:gd name="T8" fmla="*/ 1 w 371"/>
                  <a:gd name="T9" fmla="*/ 1 h 62"/>
                  <a:gd name="T10" fmla="*/ 1 w 371"/>
                  <a:gd name="T11" fmla="*/ 1 h 62"/>
                  <a:gd name="T12" fmla="*/ 1 w 371"/>
                  <a:gd name="T13" fmla="*/ 1 h 62"/>
                  <a:gd name="T14" fmla="*/ 1 w 371"/>
                  <a:gd name="T15" fmla="*/ 1 h 62"/>
                  <a:gd name="T16" fmla="*/ 1 w 371"/>
                  <a:gd name="T17" fmla="*/ 1 h 62"/>
                  <a:gd name="T18" fmla="*/ 1 w 371"/>
                  <a:gd name="T19" fmla="*/ 1 h 62"/>
                  <a:gd name="T20" fmla="*/ 1 w 371"/>
                  <a:gd name="T21" fmla="*/ 1 h 62"/>
                  <a:gd name="T22" fmla="*/ 1 w 371"/>
                  <a:gd name="T23" fmla="*/ 1 h 62"/>
                  <a:gd name="T24" fmla="*/ 1 w 371"/>
                  <a:gd name="T25" fmla="*/ 1 h 62"/>
                  <a:gd name="T26" fmla="*/ 1 w 371"/>
                  <a:gd name="T27" fmla="*/ 1 h 62"/>
                  <a:gd name="T28" fmla="*/ 1 w 371"/>
                  <a:gd name="T29" fmla="*/ 1 h 62"/>
                  <a:gd name="T30" fmla="*/ 1 w 371"/>
                  <a:gd name="T31" fmla="*/ 1 h 62"/>
                  <a:gd name="T32" fmla="*/ 1 w 371"/>
                  <a:gd name="T33" fmla="*/ 1 h 62"/>
                  <a:gd name="T34" fmla="*/ 2 w 371"/>
                  <a:gd name="T35" fmla="*/ 1 h 62"/>
                  <a:gd name="T36" fmla="*/ 2 w 371"/>
                  <a:gd name="T37" fmla="*/ 0 h 62"/>
                  <a:gd name="T38" fmla="*/ 1 w 371"/>
                  <a:gd name="T39" fmla="*/ 0 h 62"/>
                  <a:gd name="T40" fmla="*/ 1 w 371"/>
                  <a:gd name="T41" fmla="*/ 1 h 62"/>
                  <a:gd name="T42" fmla="*/ 1 w 371"/>
                  <a:gd name="T43" fmla="*/ 1 h 62"/>
                  <a:gd name="T44" fmla="*/ 1 w 371"/>
                  <a:gd name="T45" fmla="*/ 1 h 62"/>
                  <a:gd name="T46" fmla="*/ 1 w 371"/>
                  <a:gd name="T47" fmla="*/ 1 h 62"/>
                  <a:gd name="T48" fmla="*/ 1 w 371"/>
                  <a:gd name="T49" fmla="*/ 1 h 62"/>
                  <a:gd name="T50" fmla="*/ 1 w 371"/>
                  <a:gd name="T51" fmla="*/ 1 h 62"/>
                  <a:gd name="T52" fmla="*/ 1 w 371"/>
                  <a:gd name="T53" fmla="*/ 1 h 62"/>
                  <a:gd name="T54" fmla="*/ 1 w 371"/>
                  <a:gd name="T55" fmla="*/ 1 h 62"/>
                  <a:gd name="T56" fmla="*/ 1 w 371"/>
                  <a:gd name="T57" fmla="*/ 1 h 62"/>
                  <a:gd name="T58" fmla="*/ 1 w 371"/>
                  <a:gd name="T59" fmla="*/ 1 h 62"/>
                  <a:gd name="T60" fmla="*/ 1 w 371"/>
                  <a:gd name="T61" fmla="*/ 1 h 62"/>
                  <a:gd name="T62" fmla="*/ 1 w 371"/>
                  <a:gd name="T63" fmla="*/ 1 h 62"/>
                  <a:gd name="T64" fmla="*/ 0 w 371"/>
                  <a:gd name="T65" fmla="*/ 1 h 62"/>
                  <a:gd name="T66" fmla="*/ 0 w 371"/>
                  <a:gd name="T67" fmla="*/ 1 h 62"/>
                  <a:gd name="T68" fmla="*/ 0 w 371"/>
                  <a:gd name="T69" fmla="*/ 1 h 62"/>
                  <a:gd name="T70" fmla="*/ 0 w 371"/>
                  <a:gd name="T71" fmla="*/ 1 h 62"/>
                  <a:gd name="T72" fmla="*/ 0 w 371"/>
                  <a:gd name="T73" fmla="*/ 1 h 62"/>
                  <a:gd name="T74" fmla="*/ 1 w 371"/>
                  <a:gd name="T75" fmla="*/ 1 h 62"/>
                  <a:gd name="T76" fmla="*/ 1 w 371"/>
                  <a:gd name="T77" fmla="*/ 1 h 62"/>
                  <a:gd name="T78" fmla="*/ 0 w 371"/>
                  <a:gd name="T79" fmla="*/ 1 h 6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71" h="62">
                    <a:moveTo>
                      <a:pt x="0" y="62"/>
                    </a:moveTo>
                    <a:lnTo>
                      <a:pt x="8" y="53"/>
                    </a:lnTo>
                    <a:lnTo>
                      <a:pt x="17" y="53"/>
                    </a:lnTo>
                    <a:lnTo>
                      <a:pt x="26" y="53"/>
                    </a:lnTo>
                    <a:lnTo>
                      <a:pt x="35" y="44"/>
                    </a:lnTo>
                    <a:lnTo>
                      <a:pt x="53" y="44"/>
                    </a:lnTo>
                    <a:lnTo>
                      <a:pt x="70" y="35"/>
                    </a:lnTo>
                    <a:lnTo>
                      <a:pt x="88" y="35"/>
                    </a:lnTo>
                    <a:lnTo>
                      <a:pt x="115" y="27"/>
                    </a:lnTo>
                    <a:lnTo>
                      <a:pt x="150" y="27"/>
                    </a:lnTo>
                    <a:lnTo>
                      <a:pt x="177" y="27"/>
                    </a:lnTo>
                    <a:lnTo>
                      <a:pt x="221" y="18"/>
                    </a:lnTo>
                    <a:lnTo>
                      <a:pt x="265" y="18"/>
                    </a:lnTo>
                    <a:lnTo>
                      <a:pt x="318" y="18"/>
                    </a:lnTo>
                    <a:lnTo>
                      <a:pt x="371" y="18"/>
                    </a:lnTo>
                    <a:lnTo>
                      <a:pt x="371" y="0"/>
                    </a:lnTo>
                    <a:lnTo>
                      <a:pt x="318" y="0"/>
                    </a:lnTo>
                    <a:lnTo>
                      <a:pt x="265" y="9"/>
                    </a:lnTo>
                    <a:lnTo>
                      <a:pt x="221" y="9"/>
                    </a:lnTo>
                    <a:lnTo>
                      <a:pt x="177" y="9"/>
                    </a:lnTo>
                    <a:lnTo>
                      <a:pt x="150" y="18"/>
                    </a:lnTo>
                    <a:lnTo>
                      <a:pt x="115" y="18"/>
                    </a:lnTo>
                    <a:lnTo>
                      <a:pt x="88" y="18"/>
                    </a:lnTo>
                    <a:lnTo>
                      <a:pt x="70" y="27"/>
                    </a:lnTo>
                    <a:lnTo>
                      <a:pt x="53" y="27"/>
                    </a:lnTo>
                    <a:lnTo>
                      <a:pt x="35" y="35"/>
                    </a:lnTo>
                    <a:lnTo>
                      <a:pt x="17" y="35"/>
                    </a:lnTo>
                    <a:lnTo>
                      <a:pt x="8" y="44"/>
                    </a:lnTo>
                    <a:lnTo>
                      <a:pt x="0" y="44"/>
                    </a:lnTo>
                    <a:lnTo>
                      <a:pt x="0" y="62"/>
                    </a:lnTo>
                    <a:lnTo>
                      <a:pt x="8" y="62"/>
                    </a:lnTo>
                    <a:lnTo>
                      <a:pt x="8" y="53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8" name="Freeform 8"/>
              <p:cNvSpPr>
                <a:spLocks/>
              </p:cNvSpPr>
              <p:nvPr/>
            </p:nvSpPr>
            <p:spPr bwMode="auto">
              <a:xfrm>
                <a:off x="1610" y="1620"/>
                <a:ext cx="144" cy="992"/>
              </a:xfrm>
              <a:custGeom>
                <a:avLst/>
                <a:gdLst>
                  <a:gd name="T0" fmla="*/ 1 w 204"/>
                  <a:gd name="T1" fmla="*/ 18 h 1321"/>
                  <a:gd name="T2" fmla="*/ 1 w 204"/>
                  <a:gd name="T3" fmla="*/ 18 h 1321"/>
                  <a:gd name="T4" fmla="*/ 1 w 204"/>
                  <a:gd name="T5" fmla="*/ 17 h 1321"/>
                  <a:gd name="T6" fmla="*/ 1 w 204"/>
                  <a:gd name="T7" fmla="*/ 17 h 1321"/>
                  <a:gd name="T8" fmla="*/ 1 w 204"/>
                  <a:gd name="T9" fmla="*/ 15 h 1321"/>
                  <a:gd name="T10" fmla="*/ 1 w 204"/>
                  <a:gd name="T11" fmla="*/ 13 h 1321"/>
                  <a:gd name="T12" fmla="*/ 1 w 204"/>
                  <a:gd name="T13" fmla="*/ 12 h 1321"/>
                  <a:gd name="T14" fmla="*/ 1 w 204"/>
                  <a:gd name="T15" fmla="*/ 11 h 1321"/>
                  <a:gd name="T16" fmla="*/ 1 w 204"/>
                  <a:gd name="T17" fmla="*/ 9 h 1321"/>
                  <a:gd name="T18" fmla="*/ 1 w 204"/>
                  <a:gd name="T19" fmla="*/ 8 h 1321"/>
                  <a:gd name="T20" fmla="*/ 1 w 204"/>
                  <a:gd name="T21" fmla="*/ 6 h 1321"/>
                  <a:gd name="T22" fmla="*/ 1 w 204"/>
                  <a:gd name="T23" fmla="*/ 5 h 1321"/>
                  <a:gd name="T24" fmla="*/ 1 w 204"/>
                  <a:gd name="T25" fmla="*/ 4 h 1321"/>
                  <a:gd name="T26" fmla="*/ 1 w 204"/>
                  <a:gd name="T27" fmla="*/ 3 h 1321"/>
                  <a:gd name="T28" fmla="*/ 1 w 204"/>
                  <a:gd name="T29" fmla="*/ 2 h 1321"/>
                  <a:gd name="T30" fmla="*/ 1 w 204"/>
                  <a:gd name="T31" fmla="*/ 2 h 1321"/>
                  <a:gd name="T32" fmla="*/ 1 w 204"/>
                  <a:gd name="T33" fmla="*/ 2 h 1321"/>
                  <a:gd name="T34" fmla="*/ 1 w 204"/>
                  <a:gd name="T35" fmla="*/ 2 h 1321"/>
                  <a:gd name="T36" fmla="*/ 1 w 204"/>
                  <a:gd name="T37" fmla="*/ 0 h 1321"/>
                  <a:gd name="T38" fmla="*/ 1 w 204"/>
                  <a:gd name="T39" fmla="*/ 2 h 1321"/>
                  <a:gd name="T40" fmla="*/ 1 w 204"/>
                  <a:gd name="T41" fmla="*/ 2 h 1321"/>
                  <a:gd name="T42" fmla="*/ 1 w 204"/>
                  <a:gd name="T43" fmla="*/ 2 h 1321"/>
                  <a:gd name="T44" fmla="*/ 1 w 204"/>
                  <a:gd name="T45" fmla="*/ 3 h 1321"/>
                  <a:gd name="T46" fmla="*/ 1 w 204"/>
                  <a:gd name="T47" fmla="*/ 4 h 1321"/>
                  <a:gd name="T48" fmla="*/ 1 w 204"/>
                  <a:gd name="T49" fmla="*/ 5 h 1321"/>
                  <a:gd name="T50" fmla="*/ 1 w 204"/>
                  <a:gd name="T51" fmla="*/ 6 h 1321"/>
                  <a:gd name="T52" fmla="*/ 1 w 204"/>
                  <a:gd name="T53" fmla="*/ 8 h 1321"/>
                  <a:gd name="T54" fmla="*/ 1 w 204"/>
                  <a:gd name="T55" fmla="*/ 9 h 1321"/>
                  <a:gd name="T56" fmla="*/ 1 w 204"/>
                  <a:gd name="T57" fmla="*/ 11 h 1321"/>
                  <a:gd name="T58" fmla="*/ 1 w 204"/>
                  <a:gd name="T59" fmla="*/ 12 h 1321"/>
                  <a:gd name="T60" fmla="*/ 1 w 204"/>
                  <a:gd name="T61" fmla="*/ 13 h 1321"/>
                  <a:gd name="T62" fmla="*/ 0 w 204"/>
                  <a:gd name="T63" fmla="*/ 15 h 1321"/>
                  <a:gd name="T64" fmla="*/ 1 w 204"/>
                  <a:gd name="T65" fmla="*/ 17 h 1321"/>
                  <a:gd name="T66" fmla="*/ 1 w 204"/>
                  <a:gd name="T67" fmla="*/ 17 h 1321"/>
                  <a:gd name="T68" fmla="*/ 1 w 204"/>
                  <a:gd name="T69" fmla="*/ 18 h 1321"/>
                  <a:gd name="T70" fmla="*/ 1 w 204"/>
                  <a:gd name="T71" fmla="*/ 18 h 1321"/>
                  <a:gd name="T72" fmla="*/ 1 w 204"/>
                  <a:gd name="T73" fmla="*/ 18 h 132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04" h="1321">
                    <a:moveTo>
                      <a:pt x="27" y="1321"/>
                    </a:moveTo>
                    <a:lnTo>
                      <a:pt x="27" y="1321"/>
                    </a:lnTo>
                    <a:lnTo>
                      <a:pt x="27" y="1241"/>
                    </a:lnTo>
                    <a:lnTo>
                      <a:pt x="18" y="1161"/>
                    </a:lnTo>
                    <a:lnTo>
                      <a:pt x="18" y="1064"/>
                    </a:lnTo>
                    <a:lnTo>
                      <a:pt x="18" y="957"/>
                    </a:lnTo>
                    <a:lnTo>
                      <a:pt x="27" y="860"/>
                    </a:lnTo>
                    <a:lnTo>
                      <a:pt x="27" y="745"/>
                    </a:lnTo>
                    <a:lnTo>
                      <a:pt x="35" y="638"/>
                    </a:lnTo>
                    <a:lnTo>
                      <a:pt x="53" y="541"/>
                    </a:lnTo>
                    <a:lnTo>
                      <a:pt x="62" y="434"/>
                    </a:lnTo>
                    <a:lnTo>
                      <a:pt x="80" y="346"/>
                    </a:lnTo>
                    <a:lnTo>
                      <a:pt x="97" y="257"/>
                    </a:lnTo>
                    <a:lnTo>
                      <a:pt x="115" y="177"/>
                    </a:lnTo>
                    <a:lnTo>
                      <a:pt x="133" y="115"/>
                    </a:lnTo>
                    <a:lnTo>
                      <a:pt x="159" y="62"/>
                    </a:lnTo>
                    <a:lnTo>
                      <a:pt x="186" y="27"/>
                    </a:lnTo>
                    <a:lnTo>
                      <a:pt x="204" y="18"/>
                    </a:lnTo>
                    <a:lnTo>
                      <a:pt x="204" y="0"/>
                    </a:lnTo>
                    <a:lnTo>
                      <a:pt x="177" y="18"/>
                    </a:lnTo>
                    <a:lnTo>
                      <a:pt x="142" y="62"/>
                    </a:lnTo>
                    <a:lnTo>
                      <a:pt x="124" y="115"/>
                    </a:lnTo>
                    <a:lnTo>
                      <a:pt x="97" y="177"/>
                    </a:lnTo>
                    <a:lnTo>
                      <a:pt x="80" y="257"/>
                    </a:lnTo>
                    <a:lnTo>
                      <a:pt x="62" y="337"/>
                    </a:lnTo>
                    <a:lnTo>
                      <a:pt x="53" y="434"/>
                    </a:lnTo>
                    <a:lnTo>
                      <a:pt x="35" y="541"/>
                    </a:lnTo>
                    <a:lnTo>
                      <a:pt x="27" y="638"/>
                    </a:lnTo>
                    <a:lnTo>
                      <a:pt x="18" y="745"/>
                    </a:lnTo>
                    <a:lnTo>
                      <a:pt x="9" y="860"/>
                    </a:lnTo>
                    <a:lnTo>
                      <a:pt x="9" y="957"/>
                    </a:lnTo>
                    <a:lnTo>
                      <a:pt x="0" y="1064"/>
                    </a:lnTo>
                    <a:lnTo>
                      <a:pt x="9" y="1161"/>
                    </a:lnTo>
                    <a:lnTo>
                      <a:pt x="9" y="1241"/>
                    </a:lnTo>
                    <a:lnTo>
                      <a:pt x="18" y="1321"/>
                    </a:lnTo>
                    <a:lnTo>
                      <a:pt x="27" y="13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9" name="Freeform 9"/>
              <p:cNvSpPr>
                <a:spLocks/>
              </p:cNvSpPr>
              <p:nvPr/>
            </p:nvSpPr>
            <p:spPr bwMode="auto">
              <a:xfrm>
                <a:off x="1623" y="2612"/>
                <a:ext cx="118" cy="133"/>
              </a:xfrm>
              <a:custGeom>
                <a:avLst/>
                <a:gdLst>
                  <a:gd name="T0" fmla="*/ 1 w 168"/>
                  <a:gd name="T1" fmla="*/ 3 h 177"/>
                  <a:gd name="T2" fmla="*/ 1 w 168"/>
                  <a:gd name="T3" fmla="*/ 3 h 177"/>
                  <a:gd name="T4" fmla="*/ 1 w 168"/>
                  <a:gd name="T5" fmla="*/ 3 h 177"/>
                  <a:gd name="T6" fmla="*/ 1 w 168"/>
                  <a:gd name="T7" fmla="*/ 2 h 177"/>
                  <a:gd name="T8" fmla="*/ 1 w 168"/>
                  <a:gd name="T9" fmla="*/ 2 h 177"/>
                  <a:gd name="T10" fmla="*/ 1 w 168"/>
                  <a:gd name="T11" fmla="*/ 2 h 177"/>
                  <a:gd name="T12" fmla="*/ 1 w 168"/>
                  <a:gd name="T13" fmla="*/ 2 h 177"/>
                  <a:gd name="T14" fmla="*/ 1 w 168"/>
                  <a:gd name="T15" fmla="*/ 2 h 177"/>
                  <a:gd name="T16" fmla="*/ 1 w 168"/>
                  <a:gd name="T17" fmla="*/ 2 h 177"/>
                  <a:gd name="T18" fmla="*/ 1 w 168"/>
                  <a:gd name="T19" fmla="*/ 0 h 177"/>
                  <a:gd name="T20" fmla="*/ 0 w 168"/>
                  <a:gd name="T21" fmla="*/ 0 h 177"/>
                  <a:gd name="T22" fmla="*/ 0 w 168"/>
                  <a:gd name="T23" fmla="*/ 2 h 177"/>
                  <a:gd name="T24" fmla="*/ 1 w 168"/>
                  <a:gd name="T25" fmla="*/ 2 h 177"/>
                  <a:gd name="T26" fmla="*/ 1 w 168"/>
                  <a:gd name="T27" fmla="*/ 2 h 177"/>
                  <a:gd name="T28" fmla="*/ 1 w 168"/>
                  <a:gd name="T29" fmla="*/ 2 h 177"/>
                  <a:gd name="T30" fmla="*/ 1 w 168"/>
                  <a:gd name="T31" fmla="*/ 2 h 177"/>
                  <a:gd name="T32" fmla="*/ 1 w 168"/>
                  <a:gd name="T33" fmla="*/ 3 h 177"/>
                  <a:gd name="T34" fmla="*/ 1 w 168"/>
                  <a:gd name="T35" fmla="*/ 3 h 177"/>
                  <a:gd name="T36" fmla="*/ 1 w 168"/>
                  <a:gd name="T37" fmla="*/ 3 h 177"/>
                  <a:gd name="T38" fmla="*/ 1 w 168"/>
                  <a:gd name="T39" fmla="*/ 3 h 177"/>
                  <a:gd name="T40" fmla="*/ 1 w 168"/>
                  <a:gd name="T41" fmla="*/ 3 h 17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8" h="177">
                    <a:moveTo>
                      <a:pt x="168" y="159"/>
                    </a:moveTo>
                    <a:lnTo>
                      <a:pt x="168" y="159"/>
                    </a:lnTo>
                    <a:lnTo>
                      <a:pt x="141" y="159"/>
                    </a:lnTo>
                    <a:lnTo>
                      <a:pt x="106" y="150"/>
                    </a:lnTo>
                    <a:lnTo>
                      <a:pt x="79" y="133"/>
                    </a:lnTo>
                    <a:lnTo>
                      <a:pt x="62" y="115"/>
                    </a:lnTo>
                    <a:lnTo>
                      <a:pt x="35" y="88"/>
                    </a:lnTo>
                    <a:lnTo>
                      <a:pt x="26" y="62"/>
                    </a:lnTo>
                    <a:lnTo>
                      <a:pt x="17" y="35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35"/>
                    </a:lnTo>
                    <a:lnTo>
                      <a:pt x="9" y="71"/>
                    </a:lnTo>
                    <a:lnTo>
                      <a:pt x="26" y="97"/>
                    </a:lnTo>
                    <a:lnTo>
                      <a:pt x="44" y="124"/>
                    </a:lnTo>
                    <a:lnTo>
                      <a:pt x="71" y="141"/>
                    </a:lnTo>
                    <a:lnTo>
                      <a:pt x="106" y="159"/>
                    </a:lnTo>
                    <a:lnTo>
                      <a:pt x="133" y="168"/>
                    </a:lnTo>
                    <a:lnTo>
                      <a:pt x="168" y="177"/>
                    </a:lnTo>
                    <a:lnTo>
                      <a:pt x="168" y="1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0" name="Freeform 10"/>
              <p:cNvSpPr>
                <a:spLocks/>
              </p:cNvSpPr>
              <p:nvPr/>
            </p:nvSpPr>
            <p:spPr bwMode="auto">
              <a:xfrm>
                <a:off x="1741" y="2731"/>
                <a:ext cx="547" cy="14"/>
              </a:xfrm>
              <a:custGeom>
                <a:avLst/>
                <a:gdLst>
                  <a:gd name="T0" fmla="*/ 4 w 779"/>
                  <a:gd name="T1" fmla="*/ 0 h 18"/>
                  <a:gd name="T2" fmla="*/ 4 w 779"/>
                  <a:gd name="T3" fmla="*/ 0 h 18"/>
                  <a:gd name="T4" fmla="*/ 0 w 779"/>
                  <a:gd name="T5" fmla="*/ 0 h 18"/>
                  <a:gd name="T6" fmla="*/ 0 w 779"/>
                  <a:gd name="T7" fmla="*/ 2 h 18"/>
                  <a:gd name="T8" fmla="*/ 4 w 779"/>
                  <a:gd name="T9" fmla="*/ 2 h 18"/>
                  <a:gd name="T10" fmla="*/ 4 w 779"/>
                  <a:gd name="T11" fmla="*/ 2 h 18"/>
                  <a:gd name="T12" fmla="*/ 4 w 779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79" h="18">
                    <a:moveTo>
                      <a:pt x="779" y="0"/>
                    </a:moveTo>
                    <a:lnTo>
                      <a:pt x="779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779" y="18"/>
                    </a:lnTo>
                    <a:lnTo>
                      <a:pt x="77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1" name="Freeform 11"/>
              <p:cNvSpPr>
                <a:spLocks/>
              </p:cNvSpPr>
              <p:nvPr/>
            </p:nvSpPr>
            <p:spPr bwMode="auto">
              <a:xfrm>
                <a:off x="1772" y="1913"/>
                <a:ext cx="497" cy="752"/>
              </a:xfrm>
              <a:custGeom>
                <a:avLst/>
                <a:gdLst>
                  <a:gd name="T0" fmla="*/ 3 w 708"/>
                  <a:gd name="T1" fmla="*/ 14 h 1002"/>
                  <a:gd name="T2" fmla="*/ 3 w 708"/>
                  <a:gd name="T3" fmla="*/ 14 h 1002"/>
                  <a:gd name="T4" fmla="*/ 3 w 708"/>
                  <a:gd name="T5" fmla="*/ 14 h 1002"/>
                  <a:gd name="T6" fmla="*/ 3 w 708"/>
                  <a:gd name="T7" fmla="*/ 13 h 1002"/>
                  <a:gd name="T8" fmla="*/ 3 w 708"/>
                  <a:gd name="T9" fmla="*/ 13 h 1002"/>
                  <a:gd name="T10" fmla="*/ 4 w 708"/>
                  <a:gd name="T11" fmla="*/ 13 h 1002"/>
                  <a:gd name="T12" fmla="*/ 4 w 708"/>
                  <a:gd name="T13" fmla="*/ 13 h 1002"/>
                  <a:gd name="T14" fmla="*/ 4 w 708"/>
                  <a:gd name="T15" fmla="*/ 11 h 1002"/>
                  <a:gd name="T16" fmla="*/ 4 w 708"/>
                  <a:gd name="T17" fmla="*/ 3 h 1002"/>
                  <a:gd name="T18" fmla="*/ 4 w 708"/>
                  <a:gd name="T19" fmla="*/ 2 h 1002"/>
                  <a:gd name="T20" fmla="*/ 4 w 708"/>
                  <a:gd name="T21" fmla="*/ 2 h 1002"/>
                  <a:gd name="T22" fmla="*/ 3 w 708"/>
                  <a:gd name="T23" fmla="*/ 2 h 1002"/>
                  <a:gd name="T24" fmla="*/ 3 w 708"/>
                  <a:gd name="T25" fmla="*/ 2 h 1002"/>
                  <a:gd name="T26" fmla="*/ 3 w 708"/>
                  <a:gd name="T27" fmla="*/ 2 h 1002"/>
                  <a:gd name="T28" fmla="*/ 3 w 708"/>
                  <a:gd name="T29" fmla="*/ 2 h 1002"/>
                  <a:gd name="T30" fmla="*/ 3 w 708"/>
                  <a:gd name="T31" fmla="*/ 0 h 1002"/>
                  <a:gd name="T32" fmla="*/ 3 w 708"/>
                  <a:gd name="T33" fmla="*/ 0 h 1002"/>
                  <a:gd name="T34" fmla="*/ 1 w 708"/>
                  <a:gd name="T35" fmla="*/ 0 h 1002"/>
                  <a:gd name="T36" fmla="*/ 1 w 708"/>
                  <a:gd name="T37" fmla="*/ 2 h 1002"/>
                  <a:gd name="T38" fmla="*/ 1 w 708"/>
                  <a:gd name="T39" fmla="*/ 2 h 1002"/>
                  <a:gd name="T40" fmla="*/ 1 w 708"/>
                  <a:gd name="T41" fmla="*/ 2 h 1002"/>
                  <a:gd name="T42" fmla="*/ 1 w 708"/>
                  <a:gd name="T43" fmla="*/ 2 h 1002"/>
                  <a:gd name="T44" fmla="*/ 1 w 708"/>
                  <a:gd name="T45" fmla="*/ 2 h 1002"/>
                  <a:gd name="T46" fmla="*/ 1 w 708"/>
                  <a:gd name="T47" fmla="*/ 2 h 1002"/>
                  <a:gd name="T48" fmla="*/ 0 w 708"/>
                  <a:gd name="T49" fmla="*/ 3 h 1002"/>
                  <a:gd name="T50" fmla="*/ 0 w 708"/>
                  <a:gd name="T51" fmla="*/ 11 h 1002"/>
                  <a:gd name="T52" fmla="*/ 0 w 708"/>
                  <a:gd name="T53" fmla="*/ 12 h 1002"/>
                  <a:gd name="T54" fmla="*/ 1 w 708"/>
                  <a:gd name="T55" fmla="*/ 13 h 1002"/>
                  <a:gd name="T56" fmla="*/ 1 w 708"/>
                  <a:gd name="T57" fmla="*/ 13 h 1002"/>
                  <a:gd name="T58" fmla="*/ 1 w 708"/>
                  <a:gd name="T59" fmla="*/ 13 h 1002"/>
                  <a:gd name="T60" fmla="*/ 1 w 708"/>
                  <a:gd name="T61" fmla="*/ 14 h 1002"/>
                  <a:gd name="T62" fmla="*/ 1 w 708"/>
                  <a:gd name="T63" fmla="*/ 14 h 1002"/>
                  <a:gd name="T64" fmla="*/ 1 w 708"/>
                  <a:gd name="T65" fmla="*/ 14 h 1002"/>
                  <a:gd name="T66" fmla="*/ 1 w 708"/>
                  <a:gd name="T67" fmla="*/ 14 h 100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708" h="1002">
                    <a:moveTo>
                      <a:pt x="531" y="1002"/>
                    </a:moveTo>
                    <a:lnTo>
                      <a:pt x="549" y="1002"/>
                    </a:lnTo>
                    <a:lnTo>
                      <a:pt x="567" y="993"/>
                    </a:lnTo>
                    <a:lnTo>
                      <a:pt x="584" y="993"/>
                    </a:lnTo>
                    <a:lnTo>
                      <a:pt x="602" y="984"/>
                    </a:lnTo>
                    <a:lnTo>
                      <a:pt x="611" y="975"/>
                    </a:lnTo>
                    <a:lnTo>
                      <a:pt x="629" y="966"/>
                    </a:lnTo>
                    <a:lnTo>
                      <a:pt x="646" y="957"/>
                    </a:lnTo>
                    <a:lnTo>
                      <a:pt x="655" y="948"/>
                    </a:lnTo>
                    <a:lnTo>
                      <a:pt x="664" y="931"/>
                    </a:lnTo>
                    <a:lnTo>
                      <a:pt x="673" y="922"/>
                    </a:lnTo>
                    <a:lnTo>
                      <a:pt x="682" y="904"/>
                    </a:lnTo>
                    <a:lnTo>
                      <a:pt x="691" y="886"/>
                    </a:lnTo>
                    <a:lnTo>
                      <a:pt x="699" y="877"/>
                    </a:lnTo>
                    <a:lnTo>
                      <a:pt x="708" y="860"/>
                    </a:lnTo>
                    <a:lnTo>
                      <a:pt x="708" y="842"/>
                    </a:lnTo>
                    <a:lnTo>
                      <a:pt x="708" y="824"/>
                    </a:lnTo>
                    <a:lnTo>
                      <a:pt x="708" y="177"/>
                    </a:lnTo>
                    <a:lnTo>
                      <a:pt x="708" y="160"/>
                    </a:lnTo>
                    <a:lnTo>
                      <a:pt x="708" y="142"/>
                    </a:lnTo>
                    <a:lnTo>
                      <a:pt x="699" y="124"/>
                    </a:lnTo>
                    <a:lnTo>
                      <a:pt x="691" y="107"/>
                    </a:lnTo>
                    <a:lnTo>
                      <a:pt x="682" y="89"/>
                    </a:lnTo>
                    <a:lnTo>
                      <a:pt x="673" y="71"/>
                    </a:lnTo>
                    <a:lnTo>
                      <a:pt x="664" y="62"/>
                    </a:lnTo>
                    <a:lnTo>
                      <a:pt x="655" y="44"/>
                    </a:lnTo>
                    <a:lnTo>
                      <a:pt x="646" y="36"/>
                    </a:lnTo>
                    <a:lnTo>
                      <a:pt x="629" y="27"/>
                    </a:lnTo>
                    <a:lnTo>
                      <a:pt x="611" y="18"/>
                    </a:lnTo>
                    <a:lnTo>
                      <a:pt x="602" y="9"/>
                    </a:lnTo>
                    <a:lnTo>
                      <a:pt x="584" y="9"/>
                    </a:lnTo>
                    <a:lnTo>
                      <a:pt x="567" y="0"/>
                    </a:lnTo>
                    <a:lnTo>
                      <a:pt x="549" y="0"/>
                    </a:lnTo>
                    <a:lnTo>
                      <a:pt x="531" y="0"/>
                    </a:lnTo>
                    <a:lnTo>
                      <a:pt x="177" y="0"/>
                    </a:lnTo>
                    <a:lnTo>
                      <a:pt x="159" y="0"/>
                    </a:lnTo>
                    <a:lnTo>
                      <a:pt x="142" y="0"/>
                    </a:lnTo>
                    <a:lnTo>
                      <a:pt x="124" y="9"/>
                    </a:lnTo>
                    <a:lnTo>
                      <a:pt x="106" y="9"/>
                    </a:lnTo>
                    <a:lnTo>
                      <a:pt x="89" y="18"/>
                    </a:lnTo>
                    <a:lnTo>
                      <a:pt x="80" y="27"/>
                    </a:lnTo>
                    <a:lnTo>
                      <a:pt x="62" y="36"/>
                    </a:lnTo>
                    <a:lnTo>
                      <a:pt x="53" y="44"/>
                    </a:lnTo>
                    <a:lnTo>
                      <a:pt x="36" y="62"/>
                    </a:lnTo>
                    <a:lnTo>
                      <a:pt x="27" y="71"/>
                    </a:lnTo>
                    <a:lnTo>
                      <a:pt x="18" y="89"/>
                    </a:lnTo>
                    <a:lnTo>
                      <a:pt x="9" y="107"/>
                    </a:lnTo>
                    <a:lnTo>
                      <a:pt x="9" y="124"/>
                    </a:lnTo>
                    <a:lnTo>
                      <a:pt x="0" y="142"/>
                    </a:lnTo>
                    <a:lnTo>
                      <a:pt x="0" y="160"/>
                    </a:lnTo>
                    <a:lnTo>
                      <a:pt x="0" y="177"/>
                    </a:lnTo>
                    <a:lnTo>
                      <a:pt x="0" y="824"/>
                    </a:lnTo>
                    <a:lnTo>
                      <a:pt x="0" y="842"/>
                    </a:lnTo>
                    <a:lnTo>
                      <a:pt x="0" y="860"/>
                    </a:lnTo>
                    <a:lnTo>
                      <a:pt x="9" y="877"/>
                    </a:lnTo>
                    <a:lnTo>
                      <a:pt x="9" y="886"/>
                    </a:lnTo>
                    <a:lnTo>
                      <a:pt x="18" y="904"/>
                    </a:lnTo>
                    <a:lnTo>
                      <a:pt x="27" y="922"/>
                    </a:lnTo>
                    <a:lnTo>
                      <a:pt x="36" y="931"/>
                    </a:lnTo>
                    <a:lnTo>
                      <a:pt x="53" y="948"/>
                    </a:lnTo>
                    <a:lnTo>
                      <a:pt x="62" y="957"/>
                    </a:lnTo>
                    <a:lnTo>
                      <a:pt x="80" y="966"/>
                    </a:lnTo>
                    <a:lnTo>
                      <a:pt x="89" y="975"/>
                    </a:lnTo>
                    <a:lnTo>
                      <a:pt x="106" y="984"/>
                    </a:lnTo>
                    <a:lnTo>
                      <a:pt x="124" y="993"/>
                    </a:lnTo>
                    <a:lnTo>
                      <a:pt x="142" y="993"/>
                    </a:lnTo>
                    <a:lnTo>
                      <a:pt x="159" y="1002"/>
                    </a:lnTo>
                    <a:lnTo>
                      <a:pt x="177" y="1002"/>
                    </a:lnTo>
                    <a:lnTo>
                      <a:pt x="531" y="1002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2" name="Freeform 12"/>
              <p:cNvSpPr>
                <a:spLocks/>
              </p:cNvSpPr>
              <p:nvPr/>
            </p:nvSpPr>
            <p:spPr bwMode="auto">
              <a:xfrm>
                <a:off x="2145" y="2532"/>
                <a:ext cx="131" cy="133"/>
              </a:xfrm>
              <a:custGeom>
                <a:avLst/>
                <a:gdLst>
                  <a:gd name="T0" fmla="*/ 1 w 186"/>
                  <a:gd name="T1" fmla="*/ 0 h 178"/>
                  <a:gd name="T2" fmla="*/ 1 w 186"/>
                  <a:gd name="T3" fmla="*/ 0 h 178"/>
                  <a:gd name="T4" fmla="*/ 1 w 186"/>
                  <a:gd name="T5" fmla="*/ 1 h 178"/>
                  <a:gd name="T6" fmla="*/ 1 w 186"/>
                  <a:gd name="T7" fmla="*/ 1 h 178"/>
                  <a:gd name="T8" fmla="*/ 1 w 186"/>
                  <a:gd name="T9" fmla="*/ 1 h 178"/>
                  <a:gd name="T10" fmla="*/ 1 w 186"/>
                  <a:gd name="T11" fmla="*/ 1 h 178"/>
                  <a:gd name="T12" fmla="*/ 1 w 186"/>
                  <a:gd name="T13" fmla="*/ 1 h 178"/>
                  <a:gd name="T14" fmla="*/ 1 w 186"/>
                  <a:gd name="T15" fmla="*/ 1 h 178"/>
                  <a:gd name="T16" fmla="*/ 1 w 186"/>
                  <a:gd name="T17" fmla="*/ 1 h 178"/>
                  <a:gd name="T18" fmla="*/ 1 w 186"/>
                  <a:gd name="T19" fmla="*/ 1 h 178"/>
                  <a:gd name="T20" fmla="*/ 1 w 186"/>
                  <a:gd name="T21" fmla="*/ 1 h 178"/>
                  <a:gd name="T22" fmla="*/ 1 w 186"/>
                  <a:gd name="T23" fmla="*/ 1 h 178"/>
                  <a:gd name="T24" fmla="*/ 1 w 186"/>
                  <a:gd name="T25" fmla="*/ 1 h 178"/>
                  <a:gd name="T26" fmla="*/ 1 w 186"/>
                  <a:gd name="T27" fmla="*/ 1 h 178"/>
                  <a:gd name="T28" fmla="*/ 1 w 186"/>
                  <a:gd name="T29" fmla="*/ 2 h 178"/>
                  <a:gd name="T30" fmla="*/ 1 w 186"/>
                  <a:gd name="T31" fmla="*/ 2 h 178"/>
                  <a:gd name="T32" fmla="*/ 1 w 186"/>
                  <a:gd name="T33" fmla="*/ 2 h 178"/>
                  <a:gd name="T34" fmla="*/ 0 w 186"/>
                  <a:gd name="T35" fmla="*/ 2 h 178"/>
                  <a:gd name="T36" fmla="*/ 0 w 186"/>
                  <a:gd name="T37" fmla="*/ 2 h 178"/>
                  <a:gd name="T38" fmla="*/ 1 w 186"/>
                  <a:gd name="T39" fmla="*/ 2 h 178"/>
                  <a:gd name="T40" fmla="*/ 1 w 186"/>
                  <a:gd name="T41" fmla="*/ 2 h 178"/>
                  <a:gd name="T42" fmla="*/ 1 w 186"/>
                  <a:gd name="T43" fmla="*/ 2 h 178"/>
                  <a:gd name="T44" fmla="*/ 1 w 186"/>
                  <a:gd name="T45" fmla="*/ 2 h 178"/>
                  <a:gd name="T46" fmla="*/ 1 w 186"/>
                  <a:gd name="T47" fmla="*/ 2 h 178"/>
                  <a:gd name="T48" fmla="*/ 1 w 186"/>
                  <a:gd name="T49" fmla="*/ 1 h 178"/>
                  <a:gd name="T50" fmla="*/ 1 w 186"/>
                  <a:gd name="T51" fmla="*/ 1 h 178"/>
                  <a:gd name="T52" fmla="*/ 1 w 186"/>
                  <a:gd name="T53" fmla="*/ 1 h 178"/>
                  <a:gd name="T54" fmla="*/ 1 w 186"/>
                  <a:gd name="T55" fmla="*/ 1 h 178"/>
                  <a:gd name="T56" fmla="*/ 1 w 186"/>
                  <a:gd name="T57" fmla="*/ 1 h 178"/>
                  <a:gd name="T58" fmla="*/ 1 w 186"/>
                  <a:gd name="T59" fmla="*/ 1 h 178"/>
                  <a:gd name="T60" fmla="*/ 1 w 186"/>
                  <a:gd name="T61" fmla="*/ 1 h 178"/>
                  <a:gd name="T62" fmla="*/ 1 w 186"/>
                  <a:gd name="T63" fmla="*/ 1 h 178"/>
                  <a:gd name="T64" fmla="*/ 1 w 186"/>
                  <a:gd name="T65" fmla="*/ 1 h 178"/>
                  <a:gd name="T66" fmla="*/ 1 w 186"/>
                  <a:gd name="T67" fmla="*/ 1 h 178"/>
                  <a:gd name="T68" fmla="*/ 1 w 186"/>
                  <a:gd name="T69" fmla="*/ 0 h 178"/>
                  <a:gd name="T70" fmla="*/ 1 w 186"/>
                  <a:gd name="T71" fmla="*/ 0 h 178"/>
                  <a:gd name="T72" fmla="*/ 1 w 186"/>
                  <a:gd name="T73" fmla="*/ 0 h 17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6" h="178">
                    <a:moveTo>
                      <a:pt x="168" y="0"/>
                    </a:moveTo>
                    <a:lnTo>
                      <a:pt x="168" y="0"/>
                    </a:lnTo>
                    <a:lnTo>
                      <a:pt x="168" y="18"/>
                    </a:lnTo>
                    <a:lnTo>
                      <a:pt x="168" y="36"/>
                    </a:lnTo>
                    <a:lnTo>
                      <a:pt x="160" y="45"/>
                    </a:lnTo>
                    <a:lnTo>
                      <a:pt x="160" y="62"/>
                    </a:lnTo>
                    <a:lnTo>
                      <a:pt x="151" y="80"/>
                    </a:lnTo>
                    <a:lnTo>
                      <a:pt x="142" y="89"/>
                    </a:lnTo>
                    <a:lnTo>
                      <a:pt x="133" y="107"/>
                    </a:lnTo>
                    <a:lnTo>
                      <a:pt x="124" y="115"/>
                    </a:lnTo>
                    <a:lnTo>
                      <a:pt x="106" y="124"/>
                    </a:lnTo>
                    <a:lnTo>
                      <a:pt x="98" y="142"/>
                    </a:lnTo>
                    <a:lnTo>
                      <a:pt x="80" y="151"/>
                    </a:lnTo>
                    <a:lnTo>
                      <a:pt x="62" y="151"/>
                    </a:lnTo>
                    <a:lnTo>
                      <a:pt x="53" y="160"/>
                    </a:lnTo>
                    <a:lnTo>
                      <a:pt x="36" y="169"/>
                    </a:lnTo>
                    <a:lnTo>
                      <a:pt x="18" y="169"/>
                    </a:lnTo>
                    <a:lnTo>
                      <a:pt x="0" y="169"/>
                    </a:lnTo>
                    <a:lnTo>
                      <a:pt x="0" y="178"/>
                    </a:lnTo>
                    <a:lnTo>
                      <a:pt x="18" y="178"/>
                    </a:lnTo>
                    <a:lnTo>
                      <a:pt x="36" y="178"/>
                    </a:lnTo>
                    <a:lnTo>
                      <a:pt x="53" y="169"/>
                    </a:lnTo>
                    <a:lnTo>
                      <a:pt x="71" y="169"/>
                    </a:lnTo>
                    <a:lnTo>
                      <a:pt x="89" y="160"/>
                    </a:lnTo>
                    <a:lnTo>
                      <a:pt x="98" y="151"/>
                    </a:lnTo>
                    <a:lnTo>
                      <a:pt x="115" y="142"/>
                    </a:lnTo>
                    <a:lnTo>
                      <a:pt x="124" y="124"/>
                    </a:lnTo>
                    <a:lnTo>
                      <a:pt x="142" y="115"/>
                    </a:lnTo>
                    <a:lnTo>
                      <a:pt x="151" y="98"/>
                    </a:lnTo>
                    <a:lnTo>
                      <a:pt x="160" y="80"/>
                    </a:lnTo>
                    <a:lnTo>
                      <a:pt x="168" y="71"/>
                    </a:lnTo>
                    <a:lnTo>
                      <a:pt x="177" y="53"/>
                    </a:lnTo>
                    <a:lnTo>
                      <a:pt x="177" y="36"/>
                    </a:lnTo>
                    <a:lnTo>
                      <a:pt x="177" y="18"/>
                    </a:lnTo>
                    <a:lnTo>
                      <a:pt x="186" y="0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3" name="Freeform 13"/>
              <p:cNvSpPr>
                <a:spLocks/>
              </p:cNvSpPr>
              <p:nvPr/>
            </p:nvSpPr>
            <p:spPr bwMode="auto">
              <a:xfrm>
                <a:off x="2263" y="2046"/>
                <a:ext cx="13" cy="486"/>
              </a:xfrm>
              <a:custGeom>
                <a:avLst/>
                <a:gdLst>
                  <a:gd name="T0" fmla="*/ 0 w 18"/>
                  <a:gd name="T1" fmla="*/ 0 h 647"/>
                  <a:gd name="T2" fmla="*/ 0 w 18"/>
                  <a:gd name="T3" fmla="*/ 0 h 647"/>
                  <a:gd name="T4" fmla="*/ 0 w 18"/>
                  <a:gd name="T5" fmla="*/ 9 h 647"/>
                  <a:gd name="T6" fmla="*/ 1 w 18"/>
                  <a:gd name="T7" fmla="*/ 9 h 647"/>
                  <a:gd name="T8" fmla="*/ 1 w 18"/>
                  <a:gd name="T9" fmla="*/ 0 h 647"/>
                  <a:gd name="T10" fmla="*/ 1 w 18"/>
                  <a:gd name="T11" fmla="*/ 0 h 647"/>
                  <a:gd name="T12" fmla="*/ 0 w 18"/>
                  <a:gd name="T13" fmla="*/ 0 h 6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" h="647">
                    <a:moveTo>
                      <a:pt x="0" y="0"/>
                    </a:moveTo>
                    <a:lnTo>
                      <a:pt x="0" y="0"/>
                    </a:lnTo>
                    <a:lnTo>
                      <a:pt x="0" y="647"/>
                    </a:lnTo>
                    <a:lnTo>
                      <a:pt x="18" y="647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4" name="Freeform 14"/>
              <p:cNvSpPr>
                <a:spLocks/>
              </p:cNvSpPr>
              <p:nvPr/>
            </p:nvSpPr>
            <p:spPr bwMode="auto">
              <a:xfrm>
                <a:off x="2145" y="1906"/>
                <a:ext cx="131" cy="140"/>
              </a:xfrm>
              <a:custGeom>
                <a:avLst/>
                <a:gdLst>
                  <a:gd name="T0" fmla="*/ 0 w 186"/>
                  <a:gd name="T1" fmla="*/ 2 h 186"/>
                  <a:gd name="T2" fmla="*/ 0 w 186"/>
                  <a:gd name="T3" fmla="*/ 2 h 186"/>
                  <a:gd name="T4" fmla="*/ 1 w 186"/>
                  <a:gd name="T5" fmla="*/ 2 h 186"/>
                  <a:gd name="T6" fmla="*/ 1 w 186"/>
                  <a:gd name="T7" fmla="*/ 2 h 186"/>
                  <a:gd name="T8" fmla="*/ 1 w 186"/>
                  <a:gd name="T9" fmla="*/ 2 h 186"/>
                  <a:gd name="T10" fmla="*/ 1 w 186"/>
                  <a:gd name="T11" fmla="*/ 2 h 186"/>
                  <a:gd name="T12" fmla="*/ 1 w 186"/>
                  <a:gd name="T13" fmla="*/ 2 h 186"/>
                  <a:gd name="T14" fmla="*/ 1 w 186"/>
                  <a:gd name="T15" fmla="*/ 2 h 186"/>
                  <a:gd name="T16" fmla="*/ 1 w 186"/>
                  <a:gd name="T17" fmla="*/ 2 h 186"/>
                  <a:gd name="T18" fmla="*/ 1 w 186"/>
                  <a:gd name="T19" fmla="*/ 2 h 186"/>
                  <a:gd name="T20" fmla="*/ 1 w 186"/>
                  <a:gd name="T21" fmla="*/ 2 h 186"/>
                  <a:gd name="T22" fmla="*/ 1 w 186"/>
                  <a:gd name="T23" fmla="*/ 2 h 186"/>
                  <a:gd name="T24" fmla="*/ 1 w 186"/>
                  <a:gd name="T25" fmla="*/ 2 h 186"/>
                  <a:gd name="T26" fmla="*/ 1 w 186"/>
                  <a:gd name="T27" fmla="*/ 2 h 186"/>
                  <a:gd name="T28" fmla="*/ 1 w 186"/>
                  <a:gd name="T29" fmla="*/ 2 h 186"/>
                  <a:gd name="T30" fmla="*/ 1 w 186"/>
                  <a:gd name="T31" fmla="*/ 2 h 186"/>
                  <a:gd name="T32" fmla="*/ 1 w 186"/>
                  <a:gd name="T33" fmla="*/ 3 h 186"/>
                  <a:gd name="T34" fmla="*/ 1 w 186"/>
                  <a:gd name="T35" fmla="*/ 3 h 186"/>
                  <a:gd name="T36" fmla="*/ 1 w 186"/>
                  <a:gd name="T37" fmla="*/ 3 h 186"/>
                  <a:gd name="T38" fmla="*/ 1 w 186"/>
                  <a:gd name="T39" fmla="*/ 3 h 186"/>
                  <a:gd name="T40" fmla="*/ 1 w 186"/>
                  <a:gd name="T41" fmla="*/ 2 h 186"/>
                  <a:gd name="T42" fmla="*/ 1 w 186"/>
                  <a:gd name="T43" fmla="*/ 2 h 186"/>
                  <a:gd name="T44" fmla="*/ 1 w 186"/>
                  <a:gd name="T45" fmla="*/ 2 h 186"/>
                  <a:gd name="T46" fmla="*/ 1 w 186"/>
                  <a:gd name="T47" fmla="*/ 2 h 186"/>
                  <a:gd name="T48" fmla="*/ 1 w 186"/>
                  <a:gd name="T49" fmla="*/ 2 h 186"/>
                  <a:gd name="T50" fmla="*/ 1 w 186"/>
                  <a:gd name="T51" fmla="*/ 2 h 186"/>
                  <a:gd name="T52" fmla="*/ 1 w 186"/>
                  <a:gd name="T53" fmla="*/ 2 h 186"/>
                  <a:gd name="T54" fmla="*/ 1 w 186"/>
                  <a:gd name="T55" fmla="*/ 2 h 186"/>
                  <a:gd name="T56" fmla="*/ 1 w 186"/>
                  <a:gd name="T57" fmla="*/ 2 h 186"/>
                  <a:gd name="T58" fmla="*/ 1 w 186"/>
                  <a:gd name="T59" fmla="*/ 2 h 186"/>
                  <a:gd name="T60" fmla="*/ 1 w 186"/>
                  <a:gd name="T61" fmla="*/ 2 h 186"/>
                  <a:gd name="T62" fmla="*/ 1 w 186"/>
                  <a:gd name="T63" fmla="*/ 2 h 186"/>
                  <a:gd name="T64" fmla="*/ 1 w 186"/>
                  <a:gd name="T65" fmla="*/ 0 h 186"/>
                  <a:gd name="T66" fmla="*/ 1 w 186"/>
                  <a:gd name="T67" fmla="*/ 0 h 186"/>
                  <a:gd name="T68" fmla="*/ 0 w 186"/>
                  <a:gd name="T69" fmla="*/ 0 h 186"/>
                  <a:gd name="T70" fmla="*/ 0 w 186"/>
                  <a:gd name="T71" fmla="*/ 0 h 186"/>
                  <a:gd name="T72" fmla="*/ 0 w 186"/>
                  <a:gd name="T73" fmla="*/ 2 h 18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6" h="186">
                    <a:moveTo>
                      <a:pt x="0" y="9"/>
                    </a:moveTo>
                    <a:lnTo>
                      <a:pt x="0" y="9"/>
                    </a:lnTo>
                    <a:lnTo>
                      <a:pt x="18" y="9"/>
                    </a:lnTo>
                    <a:lnTo>
                      <a:pt x="36" y="18"/>
                    </a:lnTo>
                    <a:lnTo>
                      <a:pt x="53" y="18"/>
                    </a:lnTo>
                    <a:lnTo>
                      <a:pt x="62" y="27"/>
                    </a:lnTo>
                    <a:lnTo>
                      <a:pt x="80" y="36"/>
                    </a:lnTo>
                    <a:lnTo>
                      <a:pt x="98" y="45"/>
                    </a:lnTo>
                    <a:lnTo>
                      <a:pt x="106" y="53"/>
                    </a:lnTo>
                    <a:lnTo>
                      <a:pt x="124" y="62"/>
                    </a:lnTo>
                    <a:lnTo>
                      <a:pt x="133" y="71"/>
                    </a:lnTo>
                    <a:lnTo>
                      <a:pt x="142" y="89"/>
                    </a:lnTo>
                    <a:lnTo>
                      <a:pt x="151" y="107"/>
                    </a:lnTo>
                    <a:lnTo>
                      <a:pt x="160" y="116"/>
                    </a:lnTo>
                    <a:lnTo>
                      <a:pt x="160" y="133"/>
                    </a:lnTo>
                    <a:lnTo>
                      <a:pt x="168" y="151"/>
                    </a:lnTo>
                    <a:lnTo>
                      <a:pt x="168" y="169"/>
                    </a:lnTo>
                    <a:lnTo>
                      <a:pt x="168" y="186"/>
                    </a:lnTo>
                    <a:lnTo>
                      <a:pt x="186" y="186"/>
                    </a:lnTo>
                    <a:lnTo>
                      <a:pt x="177" y="169"/>
                    </a:lnTo>
                    <a:lnTo>
                      <a:pt x="177" y="142"/>
                    </a:lnTo>
                    <a:lnTo>
                      <a:pt x="177" y="124"/>
                    </a:lnTo>
                    <a:lnTo>
                      <a:pt x="168" y="116"/>
                    </a:lnTo>
                    <a:lnTo>
                      <a:pt x="160" y="98"/>
                    </a:lnTo>
                    <a:lnTo>
                      <a:pt x="151" y="80"/>
                    </a:lnTo>
                    <a:lnTo>
                      <a:pt x="142" y="62"/>
                    </a:lnTo>
                    <a:lnTo>
                      <a:pt x="124" y="53"/>
                    </a:lnTo>
                    <a:lnTo>
                      <a:pt x="115" y="45"/>
                    </a:lnTo>
                    <a:lnTo>
                      <a:pt x="98" y="27"/>
                    </a:lnTo>
                    <a:lnTo>
                      <a:pt x="89" y="18"/>
                    </a:lnTo>
                    <a:lnTo>
                      <a:pt x="71" y="9"/>
                    </a:lnTo>
                    <a:lnTo>
                      <a:pt x="53" y="9"/>
                    </a:lnTo>
                    <a:lnTo>
                      <a:pt x="36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5" name="Freeform 15"/>
              <p:cNvSpPr>
                <a:spLocks/>
              </p:cNvSpPr>
              <p:nvPr/>
            </p:nvSpPr>
            <p:spPr bwMode="auto">
              <a:xfrm>
                <a:off x="1896" y="1906"/>
                <a:ext cx="249" cy="7"/>
              </a:xfrm>
              <a:custGeom>
                <a:avLst/>
                <a:gdLst>
                  <a:gd name="T0" fmla="*/ 0 w 354"/>
                  <a:gd name="T1" fmla="*/ 2 h 9"/>
                  <a:gd name="T2" fmla="*/ 0 w 354"/>
                  <a:gd name="T3" fmla="*/ 2 h 9"/>
                  <a:gd name="T4" fmla="*/ 2 w 354"/>
                  <a:gd name="T5" fmla="*/ 2 h 9"/>
                  <a:gd name="T6" fmla="*/ 2 w 354"/>
                  <a:gd name="T7" fmla="*/ 0 h 9"/>
                  <a:gd name="T8" fmla="*/ 0 w 354"/>
                  <a:gd name="T9" fmla="*/ 0 h 9"/>
                  <a:gd name="T10" fmla="*/ 0 w 354"/>
                  <a:gd name="T11" fmla="*/ 0 h 9"/>
                  <a:gd name="T12" fmla="*/ 0 w 354"/>
                  <a:gd name="T13" fmla="*/ 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54" h="9">
                    <a:moveTo>
                      <a:pt x="0" y="9"/>
                    </a:moveTo>
                    <a:lnTo>
                      <a:pt x="0" y="9"/>
                    </a:lnTo>
                    <a:lnTo>
                      <a:pt x="354" y="9"/>
                    </a:lnTo>
                    <a:lnTo>
                      <a:pt x="354" y="0"/>
                    </a:lnTo>
                    <a:lnTo>
                      <a:pt x="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6" name="Freeform 16"/>
              <p:cNvSpPr>
                <a:spLocks/>
              </p:cNvSpPr>
              <p:nvPr/>
            </p:nvSpPr>
            <p:spPr bwMode="auto">
              <a:xfrm>
                <a:off x="1766" y="1906"/>
                <a:ext cx="130" cy="140"/>
              </a:xfrm>
              <a:custGeom>
                <a:avLst/>
                <a:gdLst>
                  <a:gd name="T0" fmla="*/ 1 w 186"/>
                  <a:gd name="T1" fmla="*/ 3 h 186"/>
                  <a:gd name="T2" fmla="*/ 1 w 186"/>
                  <a:gd name="T3" fmla="*/ 3 h 186"/>
                  <a:gd name="T4" fmla="*/ 1 w 186"/>
                  <a:gd name="T5" fmla="*/ 3 h 186"/>
                  <a:gd name="T6" fmla="*/ 1 w 186"/>
                  <a:gd name="T7" fmla="*/ 2 h 186"/>
                  <a:gd name="T8" fmla="*/ 1 w 186"/>
                  <a:gd name="T9" fmla="*/ 2 h 186"/>
                  <a:gd name="T10" fmla="*/ 1 w 186"/>
                  <a:gd name="T11" fmla="*/ 2 h 186"/>
                  <a:gd name="T12" fmla="*/ 1 w 186"/>
                  <a:gd name="T13" fmla="*/ 2 h 186"/>
                  <a:gd name="T14" fmla="*/ 1 w 186"/>
                  <a:gd name="T15" fmla="*/ 2 h 186"/>
                  <a:gd name="T16" fmla="*/ 1 w 186"/>
                  <a:gd name="T17" fmla="*/ 2 h 186"/>
                  <a:gd name="T18" fmla="*/ 1 w 186"/>
                  <a:gd name="T19" fmla="*/ 2 h 186"/>
                  <a:gd name="T20" fmla="*/ 1 w 186"/>
                  <a:gd name="T21" fmla="*/ 2 h 186"/>
                  <a:gd name="T22" fmla="*/ 1 w 186"/>
                  <a:gd name="T23" fmla="*/ 2 h 186"/>
                  <a:gd name="T24" fmla="*/ 1 w 186"/>
                  <a:gd name="T25" fmla="*/ 2 h 186"/>
                  <a:gd name="T26" fmla="*/ 1 w 186"/>
                  <a:gd name="T27" fmla="*/ 2 h 186"/>
                  <a:gd name="T28" fmla="*/ 1 w 186"/>
                  <a:gd name="T29" fmla="*/ 2 h 186"/>
                  <a:gd name="T30" fmla="*/ 1 w 186"/>
                  <a:gd name="T31" fmla="*/ 2 h 186"/>
                  <a:gd name="T32" fmla="*/ 1 w 186"/>
                  <a:gd name="T33" fmla="*/ 2 h 186"/>
                  <a:gd name="T34" fmla="*/ 1 w 186"/>
                  <a:gd name="T35" fmla="*/ 2 h 186"/>
                  <a:gd name="T36" fmla="*/ 1 w 186"/>
                  <a:gd name="T37" fmla="*/ 0 h 186"/>
                  <a:gd name="T38" fmla="*/ 1 w 186"/>
                  <a:gd name="T39" fmla="*/ 0 h 186"/>
                  <a:gd name="T40" fmla="*/ 1 w 186"/>
                  <a:gd name="T41" fmla="*/ 0 h 186"/>
                  <a:gd name="T42" fmla="*/ 1 w 186"/>
                  <a:gd name="T43" fmla="*/ 2 h 186"/>
                  <a:gd name="T44" fmla="*/ 1 w 186"/>
                  <a:gd name="T45" fmla="*/ 2 h 186"/>
                  <a:gd name="T46" fmla="*/ 1 w 186"/>
                  <a:gd name="T47" fmla="*/ 2 h 186"/>
                  <a:gd name="T48" fmla="*/ 1 w 186"/>
                  <a:gd name="T49" fmla="*/ 2 h 186"/>
                  <a:gd name="T50" fmla="*/ 1 w 186"/>
                  <a:gd name="T51" fmla="*/ 2 h 186"/>
                  <a:gd name="T52" fmla="*/ 1 w 186"/>
                  <a:gd name="T53" fmla="*/ 2 h 186"/>
                  <a:gd name="T54" fmla="*/ 1 w 186"/>
                  <a:gd name="T55" fmla="*/ 2 h 186"/>
                  <a:gd name="T56" fmla="*/ 1 w 186"/>
                  <a:gd name="T57" fmla="*/ 2 h 186"/>
                  <a:gd name="T58" fmla="*/ 1 w 186"/>
                  <a:gd name="T59" fmla="*/ 2 h 186"/>
                  <a:gd name="T60" fmla="*/ 1 w 186"/>
                  <a:gd name="T61" fmla="*/ 2 h 186"/>
                  <a:gd name="T62" fmla="*/ 1 w 186"/>
                  <a:gd name="T63" fmla="*/ 2 h 186"/>
                  <a:gd name="T64" fmla="*/ 0 w 186"/>
                  <a:gd name="T65" fmla="*/ 2 h 186"/>
                  <a:gd name="T66" fmla="*/ 0 w 186"/>
                  <a:gd name="T67" fmla="*/ 3 h 186"/>
                  <a:gd name="T68" fmla="*/ 0 w 186"/>
                  <a:gd name="T69" fmla="*/ 3 h 186"/>
                  <a:gd name="T70" fmla="*/ 0 w 186"/>
                  <a:gd name="T71" fmla="*/ 3 h 186"/>
                  <a:gd name="T72" fmla="*/ 1 w 186"/>
                  <a:gd name="T73" fmla="*/ 3 h 18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6" h="186">
                    <a:moveTo>
                      <a:pt x="18" y="186"/>
                    </a:moveTo>
                    <a:lnTo>
                      <a:pt x="18" y="186"/>
                    </a:lnTo>
                    <a:lnTo>
                      <a:pt x="18" y="169"/>
                    </a:lnTo>
                    <a:lnTo>
                      <a:pt x="18" y="151"/>
                    </a:lnTo>
                    <a:lnTo>
                      <a:pt x="27" y="133"/>
                    </a:lnTo>
                    <a:lnTo>
                      <a:pt x="27" y="116"/>
                    </a:lnTo>
                    <a:lnTo>
                      <a:pt x="36" y="107"/>
                    </a:lnTo>
                    <a:lnTo>
                      <a:pt x="45" y="89"/>
                    </a:lnTo>
                    <a:lnTo>
                      <a:pt x="53" y="71"/>
                    </a:lnTo>
                    <a:lnTo>
                      <a:pt x="62" y="62"/>
                    </a:lnTo>
                    <a:lnTo>
                      <a:pt x="80" y="53"/>
                    </a:lnTo>
                    <a:lnTo>
                      <a:pt x="89" y="45"/>
                    </a:lnTo>
                    <a:lnTo>
                      <a:pt x="107" y="36"/>
                    </a:lnTo>
                    <a:lnTo>
                      <a:pt x="115" y="27"/>
                    </a:lnTo>
                    <a:lnTo>
                      <a:pt x="133" y="18"/>
                    </a:lnTo>
                    <a:lnTo>
                      <a:pt x="151" y="18"/>
                    </a:lnTo>
                    <a:lnTo>
                      <a:pt x="168" y="9"/>
                    </a:lnTo>
                    <a:lnTo>
                      <a:pt x="186" y="9"/>
                    </a:lnTo>
                    <a:lnTo>
                      <a:pt x="186" y="0"/>
                    </a:lnTo>
                    <a:lnTo>
                      <a:pt x="168" y="0"/>
                    </a:lnTo>
                    <a:lnTo>
                      <a:pt x="151" y="0"/>
                    </a:lnTo>
                    <a:lnTo>
                      <a:pt x="133" y="9"/>
                    </a:lnTo>
                    <a:lnTo>
                      <a:pt x="115" y="9"/>
                    </a:lnTo>
                    <a:lnTo>
                      <a:pt x="98" y="18"/>
                    </a:lnTo>
                    <a:lnTo>
                      <a:pt x="80" y="27"/>
                    </a:lnTo>
                    <a:lnTo>
                      <a:pt x="71" y="45"/>
                    </a:lnTo>
                    <a:lnTo>
                      <a:pt x="53" y="53"/>
                    </a:lnTo>
                    <a:lnTo>
                      <a:pt x="45" y="62"/>
                    </a:lnTo>
                    <a:lnTo>
                      <a:pt x="36" y="80"/>
                    </a:lnTo>
                    <a:lnTo>
                      <a:pt x="27" y="98"/>
                    </a:lnTo>
                    <a:lnTo>
                      <a:pt x="18" y="116"/>
                    </a:lnTo>
                    <a:lnTo>
                      <a:pt x="9" y="124"/>
                    </a:lnTo>
                    <a:lnTo>
                      <a:pt x="0" y="142"/>
                    </a:lnTo>
                    <a:lnTo>
                      <a:pt x="0" y="169"/>
                    </a:lnTo>
                    <a:lnTo>
                      <a:pt x="0" y="186"/>
                    </a:lnTo>
                    <a:lnTo>
                      <a:pt x="18" y="1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7" name="Freeform 17"/>
              <p:cNvSpPr>
                <a:spLocks/>
              </p:cNvSpPr>
              <p:nvPr/>
            </p:nvSpPr>
            <p:spPr bwMode="auto">
              <a:xfrm>
                <a:off x="1766" y="2046"/>
                <a:ext cx="12" cy="486"/>
              </a:xfrm>
              <a:custGeom>
                <a:avLst/>
                <a:gdLst>
                  <a:gd name="T0" fmla="*/ 1 w 18"/>
                  <a:gd name="T1" fmla="*/ 9 h 647"/>
                  <a:gd name="T2" fmla="*/ 1 w 18"/>
                  <a:gd name="T3" fmla="*/ 9 h 647"/>
                  <a:gd name="T4" fmla="*/ 1 w 18"/>
                  <a:gd name="T5" fmla="*/ 0 h 647"/>
                  <a:gd name="T6" fmla="*/ 0 w 18"/>
                  <a:gd name="T7" fmla="*/ 0 h 647"/>
                  <a:gd name="T8" fmla="*/ 0 w 18"/>
                  <a:gd name="T9" fmla="*/ 9 h 647"/>
                  <a:gd name="T10" fmla="*/ 0 w 18"/>
                  <a:gd name="T11" fmla="*/ 9 h 647"/>
                  <a:gd name="T12" fmla="*/ 1 w 18"/>
                  <a:gd name="T13" fmla="*/ 9 h 6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" h="647">
                    <a:moveTo>
                      <a:pt x="18" y="647"/>
                    </a:moveTo>
                    <a:lnTo>
                      <a:pt x="18" y="647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647"/>
                    </a:lnTo>
                    <a:lnTo>
                      <a:pt x="18" y="6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8" name="Freeform 18"/>
              <p:cNvSpPr>
                <a:spLocks/>
              </p:cNvSpPr>
              <p:nvPr/>
            </p:nvSpPr>
            <p:spPr bwMode="auto">
              <a:xfrm>
                <a:off x="1766" y="2532"/>
                <a:ext cx="130" cy="133"/>
              </a:xfrm>
              <a:custGeom>
                <a:avLst/>
                <a:gdLst>
                  <a:gd name="T0" fmla="*/ 1 w 186"/>
                  <a:gd name="T1" fmla="*/ 2 h 178"/>
                  <a:gd name="T2" fmla="*/ 1 w 186"/>
                  <a:gd name="T3" fmla="*/ 2 h 178"/>
                  <a:gd name="T4" fmla="*/ 1 w 186"/>
                  <a:gd name="T5" fmla="*/ 2 h 178"/>
                  <a:gd name="T6" fmla="*/ 1 w 186"/>
                  <a:gd name="T7" fmla="*/ 2 h 178"/>
                  <a:gd name="T8" fmla="*/ 1 w 186"/>
                  <a:gd name="T9" fmla="*/ 2 h 178"/>
                  <a:gd name="T10" fmla="*/ 1 w 186"/>
                  <a:gd name="T11" fmla="*/ 1 h 178"/>
                  <a:gd name="T12" fmla="*/ 1 w 186"/>
                  <a:gd name="T13" fmla="*/ 1 h 178"/>
                  <a:gd name="T14" fmla="*/ 1 w 186"/>
                  <a:gd name="T15" fmla="*/ 1 h 178"/>
                  <a:gd name="T16" fmla="*/ 1 w 186"/>
                  <a:gd name="T17" fmla="*/ 1 h 178"/>
                  <a:gd name="T18" fmla="*/ 1 w 186"/>
                  <a:gd name="T19" fmla="*/ 1 h 178"/>
                  <a:gd name="T20" fmla="*/ 1 w 186"/>
                  <a:gd name="T21" fmla="*/ 1 h 178"/>
                  <a:gd name="T22" fmla="*/ 1 w 186"/>
                  <a:gd name="T23" fmla="*/ 1 h 178"/>
                  <a:gd name="T24" fmla="*/ 1 w 186"/>
                  <a:gd name="T25" fmla="*/ 1 h 178"/>
                  <a:gd name="T26" fmla="*/ 1 w 186"/>
                  <a:gd name="T27" fmla="*/ 1 h 178"/>
                  <a:gd name="T28" fmla="*/ 1 w 186"/>
                  <a:gd name="T29" fmla="*/ 1 h 178"/>
                  <a:gd name="T30" fmla="*/ 1 w 186"/>
                  <a:gd name="T31" fmla="*/ 1 h 178"/>
                  <a:gd name="T32" fmla="*/ 1 w 186"/>
                  <a:gd name="T33" fmla="*/ 1 h 178"/>
                  <a:gd name="T34" fmla="*/ 1 w 186"/>
                  <a:gd name="T35" fmla="*/ 0 h 178"/>
                  <a:gd name="T36" fmla="*/ 0 w 186"/>
                  <a:gd name="T37" fmla="*/ 0 h 178"/>
                  <a:gd name="T38" fmla="*/ 0 w 186"/>
                  <a:gd name="T39" fmla="*/ 1 h 178"/>
                  <a:gd name="T40" fmla="*/ 0 w 186"/>
                  <a:gd name="T41" fmla="*/ 1 h 178"/>
                  <a:gd name="T42" fmla="*/ 1 w 186"/>
                  <a:gd name="T43" fmla="*/ 1 h 178"/>
                  <a:gd name="T44" fmla="*/ 1 w 186"/>
                  <a:gd name="T45" fmla="*/ 1 h 178"/>
                  <a:gd name="T46" fmla="*/ 1 w 186"/>
                  <a:gd name="T47" fmla="*/ 1 h 178"/>
                  <a:gd name="T48" fmla="*/ 1 w 186"/>
                  <a:gd name="T49" fmla="*/ 1 h 178"/>
                  <a:gd name="T50" fmla="*/ 1 w 186"/>
                  <a:gd name="T51" fmla="*/ 1 h 178"/>
                  <a:gd name="T52" fmla="*/ 1 w 186"/>
                  <a:gd name="T53" fmla="*/ 1 h 178"/>
                  <a:gd name="T54" fmla="*/ 1 w 186"/>
                  <a:gd name="T55" fmla="*/ 1 h 178"/>
                  <a:gd name="T56" fmla="*/ 1 w 186"/>
                  <a:gd name="T57" fmla="*/ 1 h 178"/>
                  <a:gd name="T58" fmla="*/ 1 w 186"/>
                  <a:gd name="T59" fmla="*/ 2 h 178"/>
                  <a:gd name="T60" fmla="*/ 1 w 186"/>
                  <a:gd name="T61" fmla="*/ 2 h 178"/>
                  <a:gd name="T62" fmla="*/ 1 w 186"/>
                  <a:gd name="T63" fmla="*/ 2 h 178"/>
                  <a:gd name="T64" fmla="*/ 1 w 186"/>
                  <a:gd name="T65" fmla="*/ 2 h 178"/>
                  <a:gd name="T66" fmla="*/ 1 w 186"/>
                  <a:gd name="T67" fmla="*/ 2 h 178"/>
                  <a:gd name="T68" fmla="*/ 1 w 186"/>
                  <a:gd name="T69" fmla="*/ 2 h 178"/>
                  <a:gd name="T70" fmla="*/ 1 w 186"/>
                  <a:gd name="T71" fmla="*/ 2 h 178"/>
                  <a:gd name="T72" fmla="*/ 1 w 186"/>
                  <a:gd name="T73" fmla="*/ 2 h 17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6" h="178">
                    <a:moveTo>
                      <a:pt x="186" y="169"/>
                    </a:moveTo>
                    <a:lnTo>
                      <a:pt x="186" y="169"/>
                    </a:lnTo>
                    <a:lnTo>
                      <a:pt x="168" y="169"/>
                    </a:lnTo>
                    <a:lnTo>
                      <a:pt x="151" y="169"/>
                    </a:lnTo>
                    <a:lnTo>
                      <a:pt x="133" y="160"/>
                    </a:lnTo>
                    <a:lnTo>
                      <a:pt x="115" y="151"/>
                    </a:lnTo>
                    <a:lnTo>
                      <a:pt x="107" y="151"/>
                    </a:lnTo>
                    <a:lnTo>
                      <a:pt x="89" y="142"/>
                    </a:lnTo>
                    <a:lnTo>
                      <a:pt x="80" y="124"/>
                    </a:lnTo>
                    <a:lnTo>
                      <a:pt x="62" y="115"/>
                    </a:lnTo>
                    <a:lnTo>
                      <a:pt x="53" y="107"/>
                    </a:lnTo>
                    <a:lnTo>
                      <a:pt x="45" y="89"/>
                    </a:lnTo>
                    <a:lnTo>
                      <a:pt x="36" y="80"/>
                    </a:lnTo>
                    <a:lnTo>
                      <a:pt x="27" y="62"/>
                    </a:lnTo>
                    <a:lnTo>
                      <a:pt x="27" y="45"/>
                    </a:lnTo>
                    <a:lnTo>
                      <a:pt x="18" y="36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9" y="53"/>
                    </a:lnTo>
                    <a:lnTo>
                      <a:pt x="18" y="71"/>
                    </a:lnTo>
                    <a:lnTo>
                      <a:pt x="27" y="80"/>
                    </a:lnTo>
                    <a:lnTo>
                      <a:pt x="36" y="98"/>
                    </a:lnTo>
                    <a:lnTo>
                      <a:pt x="45" y="115"/>
                    </a:lnTo>
                    <a:lnTo>
                      <a:pt x="53" y="124"/>
                    </a:lnTo>
                    <a:lnTo>
                      <a:pt x="71" y="142"/>
                    </a:lnTo>
                    <a:lnTo>
                      <a:pt x="80" y="151"/>
                    </a:lnTo>
                    <a:lnTo>
                      <a:pt x="98" y="160"/>
                    </a:lnTo>
                    <a:lnTo>
                      <a:pt x="115" y="169"/>
                    </a:lnTo>
                    <a:lnTo>
                      <a:pt x="133" y="169"/>
                    </a:lnTo>
                    <a:lnTo>
                      <a:pt x="151" y="178"/>
                    </a:lnTo>
                    <a:lnTo>
                      <a:pt x="168" y="178"/>
                    </a:lnTo>
                    <a:lnTo>
                      <a:pt x="186" y="178"/>
                    </a:lnTo>
                    <a:lnTo>
                      <a:pt x="186" y="1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9" name="Freeform 19"/>
              <p:cNvSpPr>
                <a:spLocks/>
              </p:cNvSpPr>
              <p:nvPr/>
            </p:nvSpPr>
            <p:spPr bwMode="auto">
              <a:xfrm>
                <a:off x="1896" y="2659"/>
                <a:ext cx="249" cy="6"/>
              </a:xfrm>
              <a:custGeom>
                <a:avLst/>
                <a:gdLst>
                  <a:gd name="T0" fmla="*/ 2 w 354"/>
                  <a:gd name="T1" fmla="*/ 0 h 9"/>
                  <a:gd name="T2" fmla="*/ 2 w 354"/>
                  <a:gd name="T3" fmla="*/ 0 h 9"/>
                  <a:gd name="T4" fmla="*/ 0 w 354"/>
                  <a:gd name="T5" fmla="*/ 0 h 9"/>
                  <a:gd name="T6" fmla="*/ 0 w 354"/>
                  <a:gd name="T7" fmla="*/ 1 h 9"/>
                  <a:gd name="T8" fmla="*/ 2 w 354"/>
                  <a:gd name="T9" fmla="*/ 1 h 9"/>
                  <a:gd name="T10" fmla="*/ 2 w 354"/>
                  <a:gd name="T11" fmla="*/ 1 h 9"/>
                  <a:gd name="T12" fmla="*/ 2 w 354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54" h="9">
                    <a:moveTo>
                      <a:pt x="354" y="0"/>
                    </a:moveTo>
                    <a:lnTo>
                      <a:pt x="354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354" y="9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0" name="Freeform 20"/>
              <p:cNvSpPr>
                <a:spLocks/>
              </p:cNvSpPr>
              <p:nvPr/>
            </p:nvSpPr>
            <p:spPr bwMode="auto">
              <a:xfrm>
                <a:off x="1835" y="1946"/>
                <a:ext cx="397" cy="659"/>
              </a:xfrm>
              <a:custGeom>
                <a:avLst/>
                <a:gdLst>
                  <a:gd name="T0" fmla="*/ 1 w 566"/>
                  <a:gd name="T1" fmla="*/ 13 h 878"/>
                  <a:gd name="T2" fmla="*/ 2 w 566"/>
                  <a:gd name="T3" fmla="*/ 12 h 878"/>
                  <a:gd name="T4" fmla="*/ 2 w 566"/>
                  <a:gd name="T5" fmla="*/ 11 h 878"/>
                  <a:gd name="T6" fmla="*/ 2 w 566"/>
                  <a:gd name="T7" fmla="*/ 11 h 878"/>
                  <a:gd name="T8" fmla="*/ 3 w 566"/>
                  <a:gd name="T9" fmla="*/ 10 h 878"/>
                  <a:gd name="T10" fmla="*/ 3 w 566"/>
                  <a:gd name="T11" fmla="*/ 9 h 878"/>
                  <a:gd name="T12" fmla="*/ 3 w 566"/>
                  <a:gd name="T13" fmla="*/ 8 h 878"/>
                  <a:gd name="T14" fmla="*/ 3 w 566"/>
                  <a:gd name="T15" fmla="*/ 7 h 878"/>
                  <a:gd name="T16" fmla="*/ 3 w 566"/>
                  <a:gd name="T17" fmla="*/ 6 h 878"/>
                  <a:gd name="T18" fmla="*/ 3 w 566"/>
                  <a:gd name="T19" fmla="*/ 5 h 878"/>
                  <a:gd name="T20" fmla="*/ 3 w 566"/>
                  <a:gd name="T21" fmla="*/ 4 h 878"/>
                  <a:gd name="T22" fmla="*/ 3 w 566"/>
                  <a:gd name="T23" fmla="*/ 3 h 878"/>
                  <a:gd name="T24" fmla="*/ 2 w 566"/>
                  <a:gd name="T25" fmla="*/ 2 h 878"/>
                  <a:gd name="T26" fmla="*/ 2 w 566"/>
                  <a:gd name="T27" fmla="*/ 2 h 878"/>
                  <a:gd name="T28" fmla="*/ 2 w 566"/>
                  <a:gd name="T29" fmla="*/ 2 h 878"/>
                  <a:gd name="T30" fmla="*/ 1 w 566"/>
                  <a:gd name="T31" fmla="*/ 0 h 878"/>
                  <a:gd name="T32" fmla="*/ 1 w 566"/>
                  <a:gd name="T33" fmla="*/ 0 h 878"/>
                  <a:gd name="T34" fmla="*/ 1 w 566"/>
                  <a:gd name="T35" fmla="*/ 2 h 878"/>
                  <a:gd name="T36" fmla="*/ 1 w 566"/>
                  <a:gd name="T37" fmla="*/ 2 h 878"/>
                  <a:gd name="T38" fmla="*/ 1 w 566"/>
                  <a:gd name="T39" fmla="*/ 2 h 878"/>
                  <a:gd name="T40" fmla="*/ 1 w 566"/>
                  <a:gd name="T41" fmla="*/ 3 h 878"/>
                  <a:gd name="T42" fmla="*/ 1 w 566"/>
                  <a:gd name="T43" fmla="*/ 4 h 878"/>
                  <a:gd name="T44" fmla="*/ 1 w 566"/>
                  <a:gd name="T45" fmla="*/ 5 h 878"/>
                  <a:gd name="T46" fmla="*/ 0 w 566"/>
                  <a:gd name="T47" fmla="*/ 6 h 878"/>
                  <a:gd name="T48" fmla="*/ 0 w 566"/>
                  <a:gd name="T49" fmla="*/ 7 h 878"/>
                  <a:gd name="T50" fmla="*/ 1 w 566"/>
                  <a:gd name="T51" fmla="*/ 8 h 878"/>
                  <a:gd name="T52" fmla="*/ 1 w 566"/>
                  <a:gd name="T53" fmla="*/ 9 h 878"/>
                  <a:gd name="T54" fmla="*/ 1 w 566"/>
                  <a:gd name="T55" fmla="*/ 10 h 878"/>
                  <a:gd name="T56" fmla="*/ 1 w 566"/>
                  <a:gd name="T57" fmla="*/ 11 h 878"/>
                  <a:gd name="T58" fmla="*/ 1 w 566"/>
                  <a:gd name="T59" fmla="*/ 11 h 878"/>
                  <a:gd name="T60" fmla="*/ 1 w 566"/>
                  <a:gd name="T61" fmla="*/ 12 h 878"/>
                  <a:gd name="T62" fmla="*/ 1 w 566"/>
                  <a:gd name="T63" fmla="*/ 13 h 87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66" h="878">
                    <a:moveTo>
                      <a:pt x="283" y="878"/>
                    </a:moveTo>
                    <a:lnTo>
                      <a:pt x="309" y="878"/>
                    </a:lnTo>
                    <a:lnTo>
                      <a:pt x="345" y="869"/>
                    </a:lnTo>
                    <a:lnTo>
                      <a:pt x="371" y="851"/>
                    </a:lnTo>
                    <a:lnTo>
                      <a:pt x="398" y="842"/>
                    </a:lnTo>
                    <a:lnTo>
                      <a:pt x="416" y="825"/>
                    </a:lnTo>
                    <a:lnTo>
                      <a:pt x="442" y="798"/>
                    </a:lnTo>
                    <a:lnTo>
                      <a:pt x="469" y="780"/>
                    </a:lnTo>
                    <a:lnTo>
                      <a:pt x="486" y="745"/>
                    </a:lnTo>
                    <a:lnTo>
                      <a:pt x="504" y="718"/>
                    </a:lnTo>
                    <a:lnTo>
                      <a:pt x="522" y="683"/>
                    </a:lnTo>
                    <a:lnTo>
                      <a:pt x="540" y="647"/>
                    </a:lnTo>
                    <a:lnTo>
                      <a:pt x="548" y="612"/>
                    </a:lnTo>
                    <a:lnTo>
                      <a:pt x="557" y="568"/>
                    </a:lnTo>
                    <a:lnTo>
                      <a:pt x="566" y="523"/>
                    </a:lnTo>
                    <a:lnTo>
                      <a:pt x="566" y="479"/>
                    </a:lnTo>
                    <a:lnTo>
                      <a:pt x="566" y="435"/>
                    </a:lnTo>
                    <a:lnTo>
                      <a:pt x="566" y="390"/>
                    </a:lnTo>
                    <a:lnTo>
                      <a:pt x="566" y="346"/>
                    </a:lnTo>
                    <a:lnTo>
                      <a:pt x="557" y="311"/>
                    </a:lnTo>
                    <a:lnTo>
                      <a:pt x="548" y="266"/>
                    </a:lnTo>
                    <a:lnTo>
                      <a:pt x="540" y="231"/>
                    </a:lnTo>
                    <a:lnTo>
                      <a:pt x="522" y="195"/>
                    </a:lnTo>
                    <a:lnTo>
                      <a:pt x="504" y="160"/>
                    </a:lnTo>
                    <a:lnTo>
                      <a:pt x="486" y="133"/>
                    </a:lnTo>
                    <a:lnTo>
                      <a:pt x="469" y="98"/>
                    </a:lnTo>
                    <a:lnTo>
                      <a:pt x="442" y="80"/>
                    </a:lnTo>
                    <a:lnTo>
                      <a:pt x="416" y="54"/>
                    </a:lnTo>
                    <a:lnTo>
                      <a:pt x="398" y="36"/>
                    </a:lnTo>
                    <a:lnTo>
                      <a:pt x="371" y="18"/>
                    </a:lnTo>
                    <a:lnTo>
                      <a:pt x="345" y="9"/>
                    </a:lnTo>
                    <a:lnTo>
                      <a:pt x="309" y="0"/>
                    </a:lnTo>
                    <a:lnTo>
                      <a:pt x="283" y="0"/>
                    </a:lnTo>
                    <a:lnTo>
                      <a:pt x="256" y="0"/>
                    </a:lnTo>
                    <a:lnTo>
                      <a:pt x="230" y="9"/>
                    </a:lnTo>
                    <a:lnTo>
                      <a:pt x="194" y="18"/>
                    </a:lnTo>
                    <a:lnTo>
                      <a:pt x="168" y="36"/>
                    </a:lnTo>
                    <a:lnTo>
                      <a:pt x="150" y="54"/>
                    </a:lnTo>
                    <a:lnTo>
                      <a:pt x="124" y="80"/>
                    </a:lnTo>
                    <a:lnTo>
                      <a:pt x="97" y="98"/>
                    </a:lnTo>
                    <a:lnTo>
                      <a:pt x="79" y="133"/>
                    </a:lnTo>
                    <a:lnTo>
                      <a:pt x="62" y="160"/>
                    </a:lnTo>
                    <a:lnTo>
                      <a:pt x="44" y="195"/>
                    </a:lnTo>
                    <a:lnTo>
                      <a:pt x="35" y="231"/>
                    </a:lnTo>
                    <a:lnTo>
                      <a:pt x="17" y="266"/>
                    </a:lnTo>
                    <a:lnTo>
                      <a:pt x="9" y="311"/>
                    </a:lnTo>
                    <a:lnTo>
                      <a:pt x="0" y="346"/>
                    </a:lnTo>
                    <a:lnTo>
                      <a:pt x="0" y="390"/>
                    </a:lnTo>
                    <a:lnTo>
                      <a:pt x="0" y="435"/>
                    </a:lnTo>
                    <a:lnTo>
                      <a:pt x="0" y="479"/>
                    </a:lnTo>
                    <a:lnTo>
                      <a:pt x="0" y="523"/>
                    </a:lnTo>
                    <a:lnTo>
                      <a:pt x="9" y="568"/>
                    </a:lnTo>
                    <a:lnTo>
                      <a:pt x="17" y="612"/>
                    </a:lnTo>
                    <a:lnTo>
                      <a:pt x="35" y="647"/>
                    </a:lnTo>
                    <a:lnTo>
                      <a:pt x="44" y="683"/>
                    </a:lnTo>
                    <a:lnTo>
                      <a:pt x="62" y="718"/>
                    </a:lnTo>
                    <a:lnTo>
                      <a:pt x="79" y="745"/>
                    </a:lnTo>
                    <a:lnTo>
                      <a:pt x="97" y="780"/>
                    </a:lnTo>
                    <a:lnTo>
                      <a:pt x="124" y="798"/>
                    </a:lnTo>
                    <a:lnTo>
                      <a:pt x="150" y="825"/>
                    </a:lnTo>
                    <a:lnTo>
                      <a:pt x="168" y="842"/>
                    </a:lnTo>
                    <a:lnTo>
                      <a:pt x="194" y="851"/>
                    </a:lnTo>
                    <a:lnTo>
                      <a:pt x="230" y="869"/>
                    </a:lnTo>
                    <a:lnTo>
                      <a:pt x="256" y="878"/>
                    </a:lnTo>
                    <a:lnTo>
                      <a:pt x="283" y="878"/>
                    </a:lnTo>
                    <a:close/>
                  </a:path>
                </a:pathLst>
              </a:custGeom>
              <a:solidFill>
                <a:srgbClr val="FF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1" name="Freeform 21"/>
              <p:cNvSpPr>
                <a:spLocks/>
              </p:cNvSpPr>
              <p:nvPr/>
            </p:nvSpPr>
            <p:spPr bwMode="auto">
              <a:xfrm>
                <a:off x="2033" y="2272"/>
                <a:ext cx="205" cy="340"/>
              </a:xfrm>
              <a:custGeom>
                <a:avLst/>
                <a:gdLst>
                  <a:gd name="T0" fmla="*/ 1 w 292"/>
                  <a:gd name="T1" fmla="*/ 0 h 452"/>
                  <a:gd name="T2" fmla="*/ 1 w 292"/>
                  <a:gd name="T3" fmla="*/ 0 h 452"/>
                  <a:gd name="T4" fmla="*/ 1 w 292"/>
                  <a:gd name="T5" fmla="*/ 2 h 452"/>
                  <a:gd name="T6" fmla="*/ 1 w 292"/>
                  <a:gd name="T7" fmla="*/ 2 h 452"/>
                  <a:gd name="T8" fmla="*/ 1 w 292"/>
                  <a:gd name="T9" fmla="*/ 2 h 452"/>
                  <a:gd name="T10" fmla="*/ 1 w 292"/>
                  <a:gd name="T11" fmla="*/ 3 h 452"/>
                  <a:gd name="T12" fmla="*/ 1 w 292"/>
                  <a:gd name="T13" fmla="*/ 4 h 452"/>
                  <a:gd name="T14" fmla="*/ 1 w 292"/>
                  <a:gd name="T15" fmla="*/ 4 h 452"/>
                  <a:gd name="T16" fmla="*/ 1 w 292"/>
                  <a:gd name="T17" fmla="*/ 5 h 452"/>
                  <a:gd name="T18" fmla="*/ 1 w 292"/>
                  <a:gd name="T19" fmla="*/ 5 h 452"/>
                  <a:gd name="T20" fmla="*/ 1 w 292"/>
                  <a:gd name="T21" fmla="*/ 5 h 452"/>
                  <a:gd name="T22" fmla="*/ 1 w 292"/>
                  <a:gd name="T23" fmla="*/ 5 h 452"/>
                  <a:gd name="T24" fmla="*/ 1 w 292"/>
                  <a:gd name="T25" fmla="*/ 6 h 452"/>
                  <a:gd name="T26" fmla="*/ 1 w 292"/>
                  <a:gd name="T27" fmla="*/ 6 h 452"/>
                  <a:gd name="T28" fmla="*/ 1 w 292"/>
                  <a:gd name="T29" fmla="*/ 6 h 452"/>
                  <a:gd name="T30" fmla="*/ 1 w 292"/>
                  <a:gd name="T31" fmla="*/ 6 h 452"/>
                  <a:gd name="T32" fmla="*/ 1 w 292"/>
                  <a:gd name="T33" fmla="*/ 6 h 452"/>
                  <a:gd name="T34" fmla="*/ 0 w 292"/>
                  <a:gd name="T35" fmla="*/ 6 h 452"/>
                  <a:gd name="T36" fmla="*/ 0 w 292"/>
                  <a:gd name="T37" fmla="*/ 6 h 452"/>
                  <a:gd name="T38" fmla="*/ 1 w 292"/>
                  <a:gd name="T39" fmla="*/ 6 h 452"/>
                  <a:gd name="T40" fmla="*/ 1 w 292"/>
                  <a:gd name="T41" fmla="*/ 6 h 452"/>
                  <a:gd name="T42" fmla="*/ 1 w 292"/>
                  <a:gd name="T43" fmla="*/ 6 h 452"/>
                  <a:gd name="T44" fmla="*/ 1 w 292"/>
                  <a:gd name="T45" fmla="*/ 6 h 452"/>
                  <a:gd name="T46" fmla="*/ 1 w 292"/>
                  <a:gd name="T47" fmla="*/ 6 h 452"/>
                  <a:gd name="T48" fmla="*/ 1 w 292"/>
                  <a:gd name="T49" fmla="*/ 6 h 452"/>
                  <a:gd name="T50" fmla="*/ 1 w 292"/>
                  <a:gd name="T51" fmla="*/ 5 h 452"/>
                  <a:gd name="T52" fmla="*/ 1 w 292"/>
                  <a:gd name="T53" fmla="*/ 5 h 452"/>
                  <a:gd name="T54" fmla="*/ 1 w 292"/>
                  <a:gd name="T55" fmla="*/ 5 h 452"/>
                  <a:gd name="T56" fmla="*/ 1 w 292"/>
                  <a:gd name="T57" fmla="*/ 4 h 452"/>
                  <a:gd name="T58" fmla="*/ 1 w 292"/>
                  <a:gd name="T59" fmla="*/ 4 h 452"/>
                  <a:gd name="T60" fmla="*/ 1 w 292"/>
                  <a:gd name="T61" fmla="*/ 3 h 452"/>
                  <a:gd name="T62" fmla="*/ 1 w 292"/>
                  <a:gd name="T63" fmla="*/ 2 h 452"/>
                  <a:gd name="T64" fmla="*/ 1 w 292"/>
                  <a:gd name="T65" fmla="*/ 2 h 452"/>
                  <a:gd name="T66" fmla="*/ 1 w 292"/>
                  <a:gd name="T67" fmla="*/ 2 h 452"/>
                  <a:gd name="T68" fmla="*/ 1 w 292"/>
                  <a:gd name="T69" fmla="*/ 0 h 452"/>
                  <a:gd name="T70" fmla="*/ 1 w 292"/>
                  <a:gd name="T71" fmla="*/ 0 h 452"/>
                  <a:gd name="T72" fmla="*/ 1 w 292"/>
                  <a:gd name="T73" fmla="*/ 0 h 45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92" h="452">
                    <a:moveTo>
                      <a:pt x="283" y="0"/>
                    </a:moveTo>
                    <a:lnTo>
                      <a:pt x="283" y="0"/>
                    </a:lnTo>
                    <a:lnTo>
                      <a:pt x="283" y="44"/>
                    </a:lnTo>
                    <a:lnTo>
                      <a:pt x="274" y="88"/>
                    </a:lnTo>
                    <a:lnTo>
                      <a:pt x="265" y="133"/>
                    </a:lnTo>
                    <a:lnTo>
                      <a:pt x="257" y="168"/>
                    </a:lnTo>
                    <a:lnTo>
                      <a:pt x="248" y="212"/>
                    </a:lnTo>
                    <a:lnTo>
                      <a:pt x="230" y="248"/>
                    </a:lnTo>
                    <a:lnTo>
                      <a:pt x="212" y="274"/>
                    </a:lnTo>
                    <a:lnTo>
                      <a:pt x="195" y="310"/>
                    </a:lnTo>
                    <a:lnTo>
                      <a:pt x="177" y="336"/>
                    </a:lnTo>
                    <a:lnTo>
                      <a:pt x="159" y="363"/>
                    </a:lnTo>
                    <a:lnTo>
                      <a:pt x="133" y="381"/>
                    </a:lnTo>
                    <a:lnTo>
                      <a:pt x="106" y="398"/>
                    </a:lnTo>
                    <a:lnTo>
                      <a:pt x="80" y="416"/>
                    </a:lnTo>
                    <a:lnTo>
                      <a:pt x="53" y="425"/>
                    </a:lnTo>
                    <a:lnTo>
                      <a:pt x="26" y="434"/>
                    </a:lnTo>
                    <a:lnTo>
                      <a:pt x="0" y="434"/>
                    </a:lnTo>
                    <a:lnTo>
                      <a:pt x="0" y="452"/>
                    </a:lnTo>
                    <a:lnTo>
                      <a:pt x="35" y="443"/>
                    </a:lnTo>
                    <a:lnTo>
                      <a:pt x="62" y="443"/>
                    </a:lnTo>
                    <a:lnTo>
                      <a:pt x="88" y="425"/>
                    </a:lnTo>
                    <a:lnTo>
                      <a:pt x="115" y="416"/>
                    </a:lnTo>
                    <a:lnTo>
                      <a:pt x="142" y="390"/>
                    </a:lnTo>
                    <a:lnTo>
                      <a:pt x="168" y="372"/>
                    </a:lnTo>
                    <a:lnTo>
                      <a:pt x="186" y="345"/>
                    </a:lnTo>
                    <a:lnTo>
                      <a:pt x="203" y="319"/>
                    </a:lnTo>
                    <a:lnTo>
                      <a:pt x="230" y="283"/>
                    </a:lnTo>
                    <a:lnTo>
                      <a:pt x="248" y="248"/>
                    </a:lnTo>
                    <a:lnTo>
                      <a:pt x="257" y="212"/>
                    </a:lnTo>
                    <a:lnTo>
                      <a:pt x="274" y="177"/>
                    </a:lnTo>
                    <a:lnTo>
                      <a:pt x="283" y="133"/>
                    </a:lnTo>
                    <a:lnTo>
                      <a:pt x="283" y="88"/>
                    </a:lnTo>
                    <a:lnTo>
                      <a:pt x="292" y="44"/>
                    </a:lnTo>
                    <a:lnTo>
                      <a:pt x="292" y="0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2" name="Freeform 22"/>
              <p:cNvSpPr>
                <a:spLocks/>
              </p:cNvSpPr>
              <p:nvPr/>
            </p:nvSpPr>
            <p:spPr bwMode="auto">
              <a:xfrm>
                <a:off x="2033" y="1940"/>
                <a:ext cx="205" cy="332"/>
              </a:xfrm>
              <a:custGeom>
                <a:avLst/>
                <a:gdLst>
                  <a:gd name="T0" fmla="*/ 0 w 292"/>
                  <a:gd name="T1" fmla="*/ 1 h 443"/>
                  <a:gd name="T2" fmla="*/ 0 w 292"/>
                  <a:gd name="T3" fmla="*/ 1 h 443"/>
                  <a:gd name="T4" fmla="*/ 1 w 292"/>
                  <a:gd name="T5" fmla="*/ 1 h 443"/>
                  <a:gd name="T6" fmla="*/ 1 w 292"/>
                  <a:gd name="T7" fmla="*/ 1 h 443"/>
                  <a:gd name="T8" fmla="*/ 1 w 292"/>
                  <a:gd name="T9" fmla="*/ 1 h 443"/>
                  <a:gd name="T10" fmla="*/ 1 w 292"/>
                  <a:gd name="T11" fmla="*/ 1 h 443"/>
                  <a:gd name="T12" fmla="*/ 1 w 292"/>
                  <a:gd name="T13" fmla="*/ 1 h 443"/>
                  <a:gd name="T14" fmla="*/ 1 w 292"/>
                  <a:gd name="T15" fmla="*/ 1 h 443"/>
                  <a:gd name="T16" fmla="*/ 1 w 292"/>
                  <a:gd name="T17" fmla="*/ 1 h 443"/>
                  <a:gd name="T18" fmla="*/ 1 w 292"/>
                  <a:gd name="T19" fmla="*/ 1 h 443"/>
                  <a:gd name="T20" fmla="*/ 1 w 292"/>
                  <a:gd name="T21" fmla="*/ 2 h 443"/>
                  <a:gd name="T22" fmla="*/ 1 w 292"/>
                  <a:gd name="T23" fmla="*/ 2 h 443"/>
                  <a:gd name="T24" fmla="*/ 1 w 292"/>
                  <a:gd name="T25" fmla="*/ 3 h 443"/>
                  <a:gd name="T26" fmla="*/ 1 w 292"/>
                  <a:gd name="T27" fmla="*/ 3 h 443"/>
                  <a:gd name="T28" fmla="*/ 1 w 292"/>
                  <a:gd name="T29" fmla="*/ 4 h 443"/>
                  <a:gd name="T30" fmla="*/ 1 w 292"/>
                  <a:gd name="T31" fmla="*/ 4 h 443"/>
                  <a:gd name="T32" fmla="*/ 1 w 292"/>
                  <a:gd name="T33" fmla="*/ 5 h 443"/>
                  <a:gd name="T34" fmla="*/ 1 w 292"/>
                  <a:gd name="T35" fmla="*/ 5 h 443"/>
                  <a:gd name="T36" fmla="*/ 1 w 292"/>
                  <a:gd name="T37" fmla="*/ 5 h 443"/>
                  <a:gd name="T38" fmla="*/ 1 w 292"/>
                  <a:gd name="T39" fmla="*/ 5 h 443"/>
                  <a:gd name="T40" fmla="*/ 1 w 292"/>
                  <a:gd name="T41" fmla="*/ 4 h 443"/>
                  <a:gd name="T42" fmla="*/ 1 w 292"/>
                  <a:gd name="T43" fmla="*/ 4 h 443"/>
                  <a:gd name="T44" fmla="*/ 1 w 292"/>
                  <a:gd name="T45" fmla="*/ 3 h 443"/>
                  <a:gd name="T46" fmla="*/ 1 w 292"/>
                  <a:gd name="T47" fmla="*/ 3 h 443"/>
                  <a:gd name="T48" fmla="*/ 1 w 292"/>
                  <a:gd name="T49" fmla="*/ 2 h 443"/>
                  <a:gd name="T50" fmla="*/ 1 w 292"/>
                  <a:gd name="T51" fmla="*/ 2 h 443"/>
                  <a:gd name="T52" fmla="*/ 1 w 292"/>
                  <a:gd name="T53" fmla="*/ 1 h 443"/>
                  <a:gd name="T54" fmla="*/ 1 w 292"/>
                  <a:gd name="T55" fmla="*/ 1 h 443"/>
                  <a:gd name="T56" fmla="*/ 1 w 292"/>
                  <a:gd name="T57" fmla="*/ 1 h 443"/>
                  <a:gd name="T58" fmla="*/ 1 w 292"/>
                  <a:gd name="T59" fmla="*/ 1 h 443"/>
                  <a:gd name="T60" fmla="*/ 1 w 292"/>
                  <a:gd name="T61" fmla="*/ 1 h 443"/>
                  <a:gd name="T62" fmla="*/ 1 w 292"/>
                  <a:gd name="T63" fmla="*/ 1 h 443"/>
                  <a:gd name="T64" fmla="*/ 1 w 292"/>
                  <a:gd name="T65" fmla="*/ 1 h 443"/>
                  <a:gd name="T66" fmla="*/ 1 w 292"/>
                  <a:gd name="T67" fmla="*/ 1 h 443"/>
                  <a:gd name="T68" fmla="*/ 0 w 292"/>
                  <a:gd name="T69" fmla="*/ 0 h 443"/>
                  <a:gd name="T70" fmla="*/ 0 w 292"/>
                  <a:gd name="T71" fmla="*/ 0 h 443"/>
                  <a:gd name="T72" fmla="*/ 0 w 292"/>
                  <a:gd name="T73" fmla="*/ 1 h 44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92" h="443">
                    <a:moveTo>
                      <a:pt x="0" y="17"/>
                    </a:moveTo>
                    <a:lnTo>
                      <a:pt x="0" y="17"/>
                    </a:lnTo>
                    <a:lnTo>
                      <a:pt x="26" y="17"/>
                    </a:lnTo>
                    <a:lnTo>
                      <a:pt x="53" y="26"/>
                    </a:lnTo>
                    <a:lnTo>
                      <a:pt x="80" y="35"/>
                    </a:lnTo>
                    <a:lnTo>
                      <a:pt x="106" y="53"/>
                    </a:lnTo>
                    <a:lnTo>
                      <a:pt x="133" y="71"/>
                    </a:lnTo>
                    <a:lnTo>
                      <a:pt x="159" y="88"/>
                    </a:lnTo>
                    <a:lnTo>
                      <a:pt x="177" y="115"/>
                    </a:lnTo>
                    <a:lnTo>
                      <a:pt x="195" y="141"/>
                    </a:lnTo>
                    <a:lnTo>
                      <a:pt x="212" y="168"/>
                    </a:lnTo>
                    <a:lnTo>
                      <a:pt x="230" y="203"/>
                    </a:lnTo>
                    <a:lnTo>
                      <a:pt x="248" y="239"/>
                    </a:lnTo>
                    <a:lnTo>
                      <a:pt x="257" y="274"/>
                    </a:lnTo>
                    <a:lnTo>
                      <a:pt x="265" y="319"/>
                    </a:lnTo>
                    <a:lnTo>
                      <a:pt x="274" y="354"/>
                    </a:lnTo>
                    <a:lnTo>
                      <a:pt x="283" y="398"/>
                    </a:lnTo>
                    <a:lnTo>
                      <a:pt x="283" y="443"/>
                    </a:lnTo>
                    <a:lnTo>
                      <a:pt x="292" y="443"/>
                    </a:lnTo>
                    <a:lnTo>
                      <a:pt x="292" y="398"/>
                    </a:lnTo>
                    <a:lnTo>
                      <a:pt x="283" y="354"/>
                    </a:lnTo>
                    <a:lnTo>
                      <a:pt x="283" y="319"/>
                    </a:lnTo>
                    <a:lnTo>
                      <a:pt x="274" y="274"/>
                    </a:lnTo>
                    <a:lnTo>
                      <a:pt x="257" y="239"/>
                    </a:lnTo>
                    <a:lnTo>
                      <a:pt x="248" y="203"/>
                    </a:lnTo>
                    <a:lnTo>
                      <a:pt x="230" y="168"/>
                    </a:lnTo>
                    <a:lnTo>
                      <a:pt x="203" y="133"/>
                    </a:lnTo>
                    <a:lnTo>
                      <a:pt x="186" y="106"/>
                    </a:lnTo>
                    <a:lnTo>
                      <a:pt x="168" y="79"/>
                    </a:lnTo>
                    <a:lnTo>
                      <a:pt x="142" y="62"/>
                    </a:lnTo>
                    <a:lnTo>
                      <a:pt x="115" y="35"/>
                    </a:lnTo>
                    <a:lnTo>
                      <a:pt x="88" y="26"/>
                    </a:lnTo>
                    <a:lnTo>
                      <a:pt x="62" y="8"/>
                    </a:lnTo>
                    <a:lnTo>
                      <a:pt x="35" y="8"/>
                    </a:lnTo>
                    <a:lnTo>
                      <a:pt x="0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3" name="Freeform 23"/>
              <p:cNvSpPr>
                <a:spLocks/>
              </p:cNvSpPr>
              <p:nvPr/>
            </p:nvSpPr>
            <p:spPr bwMode="auto">
              <a:xfrm>
                <a:off x="1828" y="1940"/>
                <a:ext cx="205" cy="332"/>
              </a:xfrm>
              <a:custGeom>
                <a:avLst/>
                <a:gdLst>
                  <a:gd name="T0" fmla="*/ 1 w 292"/>
                  <a:gd name="T1" fmla="*/ 5 h 443"/>
                  <a:gd name="T2" fmla="*/ 1 w 292"/>
                  <a:gd name="T3" fmla="*/ 5 h 443"/>
                  <a:gd name="T4" fmla="*/ 1 w 292"/>
                  <a:gd name="T5" fmla="*/ 5 h 443"/>
                  <a:gd name="T6" fmla="*/ 1 w 292"/>
                  <a:gd name="T7" fmla="*/ 4 h 443"/>
                  <a:gd name="T8" fmla="*/ 1 w 292"/>
                  <a:gd name="T9" fmla="*/ 4 h 443"/>
                  <a:gd name="T10" fmla="*/ 1 w 292"/>
                  <a:gd name="T11" fmla="*/ 3 h 443"/>
                  <a:gd name="T12" fmla="*/ 1 w 292"/>
                  <a:gd name="T13" fmla="*/ 3 h 443"/>
                  <a:gd name="T14" fmla="*/ 1 w 292"/>
                  <a:gd name="T15" fmla="*/ 2 h 443"/>
                  <a:gd name="T16" fmla="*/ 1 w 292"/>
                  <a:gd name="T17" fmla="*/ 2 h 443"/>
                  <a:gd name="T18" fmla="*/ 1 w 292"/>
                  <a:gd name="T19" fmla="*/ 1 h 443"/>
                  <a:gd name="T20" fmla="*/ 1 w 292"/>
                  <a:gd name="T21" fmla="*/ 1 h 443"/>
                  <a:gd name="T22" fmla="*/ 1 w 292"/>
                  <a:gd name="T23" fmla="*/ 1 h 443"/>
                  <a:gd name="T24" fmla="*/ 1 w 292"/>
                  <a:gd name="T25" fmla="*/ 1 h 443"/>
                  <a:gd name="T26" fmla="*/ 1 w 292"/>
                  <a:gd name="T27" fmla="*/ 1 h 443"/>
                  <a:gd name="T28" fmla="*/ 1 w 292"/>
                  <a:gd name="T29" fmla="*/ 1 h 443"/>
                  <a:gd name="T30" fmla="*/ 1 w 292"/>
                  <a:gd name="T31" fmla="*/ 1 h 443"/>
                  <a:gd name="T32" fmla="*/ 1 w 292"/>
                  <a:gd name="T33" fmla="*/ 1 h 443"/>
                  <a:gd name="T34" fmla="*/ 1 w 292"/>
                  <a:gd name="T35" fmla="*/ 1 h 443"/>
                  <a:gd name="T36" fmla="*/ 1 w 292"/>
                  <a:gd name="T37" fmla="*/ 0 h 443"/>
                  <a:gd name="T38" fmla="*/ 1 w 292"/>
                  <a:gd name="T39" fmla="*/ 1 h 443"/>
                  <a:gd name="T40" fmla="*/ 1 w 292"/>
                  <a:gd name="T41" fmla="*/ 1 h 443"/>
                  <a:gd name="T42" fmla="*/ 1 w 292"/>
                  <a:gd name="T43" fmla="*/ 1 h 443"/>
                  <a:gd name="T44" fmla="*/ 1 w 292"/>
                  <a:gd name="T45" fmla="*/ 1 h 443"/>
                  <a:gd name="T46" fmla="*/ 1 w 292"/>
                  <a:gd name="T47" fmla="*/ 1 h 443"/>
                  <a:gd name="T48" fmla="*/ 1 w 292"/>
                  <a:gd name="T49" fmla="*/ 1 h 443"/>
                  <a:gd name="T50" fmla="*/ 1 w 292"/>
                  <a:gd name="T51" fmla="*/ 1 h 443"/>
                  <a:gd name="T52" fmla="*/ 1 w 292"/>
                  <a:gd name="T53" fmla="*/ 1 h 443"/>
                  <a:gd name="T54" fmla="*/ 1 w 292"/>
                  <a:gd name="T55" fmla="*/ 2 h 443"/>
                  <a:gd name="T56" fmla="*/ 1 w 292"/>
                  <a:gd name="T57" fmla="*/ 2 h 443"/>
                  <a:gd name="T58" fmla="*/ 1 w 292"/>
                  <a:gd name="T59" fmla="*/ 3 h 443"/>
                  <a:gd name="T60" fmla="*/ 1 w 292"/>
                  <a:gd name="T61" fmla="*/ 3 h 443"/>
                  <a:gd name="T62" fmla="*/ 1 w 292"/>
                  <a:gd name="T63" fmla="*/ 4 h 443"/>
                  <a:gd name="T64" fmla="*/ 0 w 292"/>
                  <a:gd name="T65" fmla="*/ 4 h 443"/>
                  <a:gd name="T66" fmla="*/ 0 w 292"/>
                  <a:gd name="T67" fmla="*/ 5 h 443"/>
                  <a:gd name="T68" fmla="*/ 0 w 292"/>
                  <a:gd name="T69" fmla="*/ 5 h 443"/>
                  <a:gd name="T70" fmla="*/ 0 w 292"/>
                  <a:gd name="T71" fmla="*/ 5 h 443"/>
                  <a:gd name="T72" fmla="*/ 1 w 292"/>
                  <a:gd name="T73" fmla="*/ 5 h 44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92" h="443">
                    <a:moveTo>
                      <a:pt x="9" y="443"/>
                    </a:moveTo>
                    <a:lnTo>
                      <a:pt x="9" y="443"/>
                    </a:lnTo>
                    <a:lnTo>
                      <a:pt x="9" y="398"/>
                    </a:lnTo>
                    <a:lnTo>
                      <a:pt x="18" y="354"/>
                    </a:lnTo>
                    <a:lnTo>
                      <a:pt x="26" y="319"/>
                    </a:lnTo>
                    <a:lnTo>
                      <a:pt x="35" y="274"/>
                    </a:lnTo>
                    <a:lnTo>
                      <a:pt x="44" y="239"/>
                    </a:lnTo>
                    <a:lnTo>
                      <a:pt x="62" y="203"/>
                    </a:lnTo>
                    <a:lnTo>
                      <a:pt x="79" y="168"/>
                    </a:lnTo>
                    <a:lnTo>
                      <a:pt x="97" y="141"/>
                    </a:lnTo>
                    <a:lnTo>
                      <a:pt x="115" y="115"/>
                    </a:lnTo>
                    <a:lnTo>
                      <a:pt x="133" y="88"/>
                    </a:lnTo>
                    <a:lnTo>
                      <a:pt x="159" y="71"/>
                    </a:lnTo>
                    <a:lnTo>
                      <a:pt x="186" y="53"/>
                    </a:lnTo>
                    <a:lnTo>
                      <a:pt x="212" y="35"/>
                    </a:lnTo>
                    <a:lnTo>
                      <a:pt x="239" y="26"/>
                    </a:lnTo>
                    <a:lnTo>
                      <a:pt x="265" y="17"/>
                    </a:lnTo>
                    <a:lnTo>
                      <a:pt x="292" y="17"/>
                    </a:lnTo>
                    <a:lnTo>
                      <a:pt x="292" y="0"/>
                    </a:lnTo>
                    <a:lnTo>
                      <a:pt x="265" y="8"/>
                    </a:lnTo>
                    <a:lnTo>
                      <a:pt x="230" y="8"/>
                    </a:lnTo>
                    <a:lnTo>
                      <a:pt x="203" y="26"/>
                    </a:lnTo>
                    <a:lnTo>
                      <a:pt x="177" y="35"/>
                    </a:lnTo>
                    <a:lnTo>
                      <a:pt x="150" y="62"/>
                    </a:lnTo>
                    <a:lnTo>
                      <a:pt x="124" y="79"/>
                    </a:lnTo>
                    <a:lnTo>
                      <a:pt x="106" y="106"/>
                    </a:lnTo>
                    <a:lnTo>
                      <a:pt x="79" y="133"/>
                    </a:lnTo>
                    <a:lnTo>
                      <a:pt x="62" y="168"/>
                    </a:lnTo>
                    <a:lnTo>
                      <a:pt x="44" y="203"/>
                    </a:lnTo>
                    <a:lnTo>
                      <a:pt x="35" y="239"/>
                    </a:lnTo>
                    <a:lnTo>
                      <a:pt x="18" y="274"/>
                    </a:lnTo>
                    <a:lnTo>
                      <a:pt x="9" y="319"/>
                    </a:lnTo>
                    <a:lnTo>
                      <a:pt x="0" y="354"/>
                    </a:lnTo>
                    <a:lnTo>
                      <a:pt x="0" y="398"/>
                    </a:lnTo>
                    <a:lnTo>
                      <a:pt x="0" y="443"/>
                    </a:lnTo>
                    <a:lnTo>
                      <a:pt x="9" y="4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4" name="Freeform 24"/>
              <p:cNvSpPr>
                <a:spLocks/>
              </p:cNvSpPr>
              <p:nvPr/>
            </p:nvSpPr>
            <p:spPr bwMode="auto">
              <a:xfrm>
                <a:off x="1828" y="2272"/>
                <a:ext cx="205" cy="340"/>
              </a:xfrm>
              <a:custGeom>
                <a:avLst/>
                <a:gdLst>
                  <a:gd name="T0" fmla="*/ 1 w 292"/>
                  <a:gd name="T1" fmla="*/ 6 h 452"/>
                  <a:gd name="T2" fmla="*/ 1 w 292"/>
                  <a:gd name="T3" fmla="*/ 6 h 452"/>
                  <a:gd name="T4" fmla="*/ 1 w 292"/>
                  <a:gd name="T5" fmla="*/ 6 h 452"/>
                  <a:gd name="T6" fmla="*/ 1 w 292"/>
                  <a:gd name="T7" fmla="*/ 6 h 452"/>
                  <a:gd name="T8" fmla="*/ 1 w 292"/>
                  <a:gd name="T9" fmla="*/ 6 h 452"/>
                  <a:gd name="T10" fmla="*/ 1 w 292"/>
                  <a:gd name="T11" fmla="*/ 6 h 452"/>
                  <a:gd name="T12" fmla="*/ 1 w 292"/>
                  <a:gd name="T13" fmla="*/ 6 h 452"/>
                  <a:gd name="T14" fmla="*/ 1 w 292"/>
                  <a:gd name="T15" fmla="*/ 5 h 452"/>
                  <a:gd name="T16" fmla="*/ 1 w 292"/>
                  <a:gd name="T17" fmla="*/ 5 h 452"/>
                  <a:gd name="T18" fmla="*/ 1 w 292"/>
                  <a:gd name="T19" fmla="*/ 5 h 452"/>
                  <a:gd name="T20" fmla="*/ 1 w 292"/>
                  <a:gd name="T21" fmla="*/ 5 h 452"/>
                  <a:gd name="T22" fmla="*/ 1 w 292"/>
                  <a:gd name="T23" fmla="*/ 4 h 452"/>
                  <a:gd name="T24" fmla="*/ 1 w 292"/>
                  <a:gd name="T25" fmla="*/ 4 h 452"/>
                  <a:gd name="T26" fmla="*/ 1 w 292"/>
                  <a:gd name="T27" fmla="*/ 3 h 452"/>
                  <a:gd name="T28" fmla="*/ 1 w 292"/>
                  <a:gd name="T29" fmla="*/ 2 h 452"/>
                  <a:gd name="T30" fmla="*/ 1 w 292"/>
                  <a:gd name="T31" fmla="*/ 2 h 452"/>
                  <a:gd name="T32" fmla="*/ 1 w 292"/>
                  <a:gd name="T33" fmla="*/ 2 h 452"/>
                  <a:gd name="T34" fmla="*/ 1 w 292"/>
                  <a:gd name="T35" fmla="*/ 0 h 452"/>
                  <a:gd name="T36" fmla="*/ 0 w 292"/>
                  <a:gd name="T37" fmla="*/ 0 h 452"/>
                  <a:gd name="T38" fmla="*/ 0 w 292"/>
                  <a:gd name="T39" fmla="*/ 2 h 452"/>
                  <a:gd name="T40" fmla="*/ 0 w 292"/>
                  <a:gd name="T41" fmla="*/ 2 h 452"/>
                  <a:gd name="T42" fmla="*/ 1 w 292"/>
                  <a:gd name="T43" fmla="*/ 2 h 452"/>
                  <a:gd name="T44" fmla="*/ 1 w 292"/>
                  <a:gd name="T45" fmla="*/ 3 h 452"/>
                  <a:gd name="T46" fmla="*/ 1 w 292"/>
                  <a:gd name="T47" fmla="*/ 4 h 452"/>
                  <a:gd name="T48" fmla="*/ 1 w 292"/>
                  <a:gd name="T49" fmla="*/ 4 h 452"/>
                  <a:gd name="T50" fmla="*/ 1 w 292"/>
                  <a:gd name="T51" fmla="*/ 5 h 452"/>
                  <a:gd name="T52" fmla="*/ 1 w 292"/>
                  <a:gd name="T53" fmla="*/ 5 h 452"/>
                  <a:gd name="T54" fmla="*/ 1 w 292"/>
                  <a:gd name="T55" fmla="*/ 5 h 452"/>
                  <a:gd name="T56" fmla="*/ 1 w 292"/>
                  <a:gd name="T57" fmla="*/ 6 h 452"/>
                  <a:gd name="T58" fmla="*/ 1 w 292"/>
                  <a:gd name="T59" fmla="*/ 6 h 452"/>
                  <a:gd name="T60" fmla="*/ 1 w 292"/>
                  <a:gd name="T61" fmla="*/ 6 h 452"/>
                  <a:gd name="T62" fmla="*/ 1 w 292"/>
                  <a:gd name="T63" fmla="*/ 6 h 452"/>
                  <a:gd name="T64" fmla="*/ 1 w 292"/>
                  <a:gd name="T65" fmla="*/ 6 h 452"/>
                  <a:gd name="T66" fmla="*/ 1 w 292"/>
                  <a:gd name="T67" fmla="*/ 6 h 452"/>
                  <a:gd name="T68" fmla="*/ 1 w 292"/>
                  <a:gd name="T69" fmla="*/ 6 h 452"/>
                  <a:gd name="T70" fmla="*/ 1 w 292"/>
                  <a:gd name="T71" fmla="*/ 6 h 452"/>
                  <a:gd name="T72" fmla="*/ 1 w 292"/>
                  <a:gd name="T73" fmla="*/ 6 h 45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92" h="452">
                    <a:moveTo>
                      <a:pt x="292" y="434"/>
                    </a:moveTo>
                    <a:lnTo>
                      <a:pt x="292" y="434"/>
                    </a:lnTo>
                    <a:lnTo>
                      <a:pt x="265" y="434"/>
                    </a:lnTo>
                    <a:lnTo>
                      <a:pt x="239" y="425"/>
                    </a:lnTo>
                    <a:lnTo>
                      <a:pt x="212" y="416"/>
                    </a:lnTo>
                    <a:lnTo>
                      <a:pt x="186" y="398"/>
                    </a:lnTo>
                    <a:lnTo>
                      <a:pt x="159" y="381"/>
                    </a:lnTo>
                    <a:lnTo>
                      <a:pt x="133" y="363"/>
                    </a:lnTo>
                    <a:lnTo>
                      <a:pt x="115" y="336"/>
                    </a:lnTo>
                    <a:lnTo>
                      <a:pt x="97" y="310"/>
                    </a:lnTo>
                    <a:lnTo>
                      <a:pt x="79" y="274"/>
                    </a:lnTo>
                    <a:lnTo>
                      <a:pt x="62" y="248"/>
                    </a:lnTo>
                    <a:lnTo>
                      <a:pt x="44" y="212"/>
                    </a:lnTo>
                    <a:lnTo>
                      <a:pt x="35" y="168"/>
                    </a:lnTo>
                    <a:lnTo>
                      <a:pt x="26" y="133"/>
                    </a:lnTo>
                    <a:lnTo>
                      <a:pt x="18" y="88"/>
                    </a:lnTo>
                    <a:lnTo>
                      <a:pt x="9" y="44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0" y="88"/>
                    </a:lnTo>
                    <a:lnTo>
                      <a:pt x="9" y="133"/>
                    </a:lnTo>
                    <a:lnTo>
                      <a:pt x="18" y="177"/>
                    </a:lnTo>
                    <a:lnTo>
                      <a:pt x="35" y="212"/>
                    </a:lnTo>
                    <a:lnTo>
                      <a:pt x="44" y="248"/>
                    </a:lnTo>
                    <a:lnTo>
                      <a:pt x="62" y="283"/>
                    </a:lnTo>
                    <a:lnTo>
                      <a:pt x="79" y="319"/>
                    </a:lnTo>
                    <a:lnTo>
                      <a:pt x="106" y="345"/>
                    </a:lnTo>
                    <a:lnTo>
                      <a:pt x="124" y="372"/>
                    </a:lnTo>
                    <a:lnTo>
                      <a:pt x="150" y="390"/>
                    </a:lnTo>
                    <a:lnTo>
                      <a:pt x="177" y="416"/>
                    </a:lnTo>
                    <a:lnTo>
                      <a:pt x="203" y="425"/>
                    </a:lnTo>
                    <a:lnTo>
                      <a:pt x="230" y="443"/>
                    </a:lnTo>
                    <a:lnTo>
                      <a:pt x="265" y="443"/>
                    </a:lnTo>
                    <a:lnTo>
                      <a:pt x="292" y="452"/>
                    </a:lnTo>
                    <a:lnTo>
                      <a:pt x="292" y="4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5" name="Freeform 25"/>
              <p:cNvSpPr>
                <a:spLocks/>
              </p:cNvSpPr>
              <p:nvPr/>
            </p:nvSpPr>
            <p:spPr bwMode="auto">
              <a:xfrm>
                <a:off x="1685" y="2159"/>
                <a:ext cx="671" cy="240"/>
              </a:xfrm>
              <a:custGeom>
                <a:avLst/>
                <a:gdLst>
                  <a:gd name="T0" fmla="*/ 0 w 956"/>
                  <a:gd name="T1" fmla="*/ 5 h 319"/>
                  <a:gd name="T2" fmla="*/ 1 w 956"/>
                  <a:gd name="T3" fmla="*/ 5 h 319"/>
                  <a:gd name="T4" fmla="*/ 1 w 956"/>
                  <a:gd name="T5" fmla="*/ 5 h 319"/>
                  <a:gd name="T6" fmla="*/ 1 w 956"/>
                  <a:gd name="T7" fmla="*/ 5 h 319"/>
                  <a:gd name="T8" fmla="*/ 1 w 956"/>
                  <a:gd name="T9" fmla="*/ 5 h 319"/>
                  <a:gd name="T10" fmla="*/ 1 w 956"/>
                  <a:gd name="T11" fmla="*/ 5 h 319"/>
                  <a:gd name="T12" fmla="*/ 1 w 956"/>
                  <a:gd name="T13" fmla="*/ 5 h 319"/>
                  <a:gd name="T14" fmla="*/ 1 w 956"/>
                  <a:gd name="T15" fmla="*/ 5 h 319"/>
                  <a:gd name="T16" fmla="*/ 2 w 956"/>
                  <a:gd name="T17" fmla="*/ 5 h 319"/>
                  <a:gd name="T18" fmla="*/ 2 w 956"/>
                  <a:gd name="T19" fmla="*/ 5 h 319"/>
                  <a:gd name="T20" fmla="*/ 3 w 956"/>
                  <a:gd name="T21" fmla="*/ 5 h 319"/>
                  <a:gd name="T22" fmla="*/ 3 w 956"/>
                  <a:gd name="T23" fmla="*/ 5 h 319"/>
                  <a:gd name="T24" fmla="*/ 3 w 956"/>
                  <a:gd name="T25" fmla="*/ 5 h 319"/>
                  <a:gd name="T26" fmla="*/ 4 w 956"/>
                  <a:gd name="T27" fmla="*/ 5 h 319"/>
                  <a:gd name="T28" fmla="*/ 4 w 956"/>
                  <a:gd name="T29" fmla="*/ 5 h 319"/>
                  <a:gd name="T30" fmla="*/ 4 w 956"/>
                  <a:gd name="T31" fmla="*/ 5 h 319"/>
                  <a:gd name="T32" fmla="*/ 4 w 956"/>
                  <a:gd name="T33" fmla="*/ 2 h 319"/>
                  <a:gd name="T34" fmla="*/ 4 w 956"/>
                  <a:gd name="T35" fmla="*/ 2 h 319"/>
                  <a:gd name="T36" fmla="*/ 4 w 956"/>
                  <a:gd name="T37" fmla="*/ 2 h 319"/>
                  <a:gd name="T38" fmla="*/ 4 w 956"/>
                  <a:gd name="T39" fmla="*/ 2 h 319"/>
                  <a:gd name="T40" fmla="*/ 3 w 956"/>
                  <a:gd name="T41" fmla="*/ 2 h 319"/>
                  <a:gd name="T42" fmla="*/ 3 w 956"/>
                  <a:gd name="T43" fmla="*/ 0 h 319"/>
                  <a:gd name="T44" fmla="*/ 2 w 956"/>
                  <a:gd name="T45" fmla="*/ 0 h 319"/>
                  <a:gd name="T46" fmla="*/ 2 w 956"/>
                  <a:gd name="T47" fmla="*/ 0 h 319"/>
                  <a:gd name="T48" fmla="*/ 1 w 956"/>
                  <a:gd name="T49" fmla="*/ 2 h 319"/>
                  <a:gd name="T50" fmla="*/ 1 w 956"/>
                  <a:gd name="T51" fmla="*/ 2 h 319"/>
                  <a:gd name="T52" fmla="*/ 1 w 956"/>
                  <a:gd name="T53" fmla="*/ 2 h 319"/>
                  <a:gd name="T54" fmla="*/ 1 w 956"/>
                  <a:gd name="T55" fmla="*/ 2 h 319"/>
                  <a:gd name="T56" fmla="*/ 1 w 956"/>
                  <a:gd name="T57" fmla="*/ 2 h 319"/>
                  <a:gd name="T58" fmla="*/ 1 w 956"/>
                  <a:gd name="T59" fmla="*/ 2 h 319"/>
                  <a:gd name="T60" fmla="*/ 1 w 956"/>
                  <a:gd name="T61" fmla="*/ 2 h 319"/>
                  <a:gd name="T62" fmla="*/ 0 w 956"/>
                  <a:gd name="T63" fmla="*/ 2 h 319"/>
                  <a:gd name="T64" fmla="*/ 0 w 956"/>
                  <a:gd name="T65" fmla="*/ 2 h 3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56" h="319">
                    <a:moveTo>
                      <a:pt x="0" y="284"/>
                    </a:moveTo>
                    <a:lnTo>
                      <a:pt x="0" y="284"/>
                    </a:lnTo>
                    <a:lnTo>
                      <a:pt x="0" y="292"/>
                    </a:lnTo>
                    <a:lnTo>
                      <a:pt x="9" y="292"/>
                    </a:lnTo>
                    <a:lnTo>
                      <a:pt x="18" y="292"/>
                    </a:lnTo>
                    <a:lnTo>
                      <a:pt x="36" y="292"/>
                    </a:lnTo>
                    <a:lnTo>
                      <a:pt x="53" y="292"/>
                    </a:lnTo>
                    <a:lnTo>
                      <a:pt x="71" y="292"/>
                    </a:lnTo>
                    <a:lnTo>
                      <a:pt x="89" y="292"/>
                    </a:lnTo>
                    <a:lnTo>
                      <a:pt x="106" y="301"/>
                    </a:lnTo>
                    <a:lnTo>
                      <a:pt x="133" y="301"/>
                    </a:lnTo>
                    <a:lnTo>
                      <a:pt x="160" y="301"/>
                    </a:lnTo>
                    <a:lnTo>
                      <a:pt x="186" y="301"/>
                    </a:lnTo>
                    <a:lnTo>
                      <a:pt x="222" y="310"/>
                    </a:lnTo>
                    <a:lnTo>
                      <a:pt x="248" y="310"/>
                    </a:lnTo>
                    <a:lnTo>
                      <a:pt x="283" y="310"/>
                    </a:lnTo>
                    <a:lnTo>
                      <a:pt x="319" y="310"/>
                    </a:lnTo>
                    <a:lnTo>
                      <a:pt x="354" y="310"/>
                    </a:lnTo>
                    <a:lnTo>
                      <a:pt x="390" y="319"/>
                    </a:lnTo>
                    <a:lnTo>
                      <a:pt x="425" y="319"/>
                    </a:lnTo>
                    <a:lnTo>
                      <a:pt x="469" y="319"/>
                    </a:lnTo>
                    <a:lnTo>
                      <a:pt x="505" y="319"/>
                    </a:lnTo>
                    <a:lnTo>
                      <a:pt x="549" y="319"/>
                    </a:lnTo>
                    <a:lnTo>
                      <a:pt x="584" y="310"/>
                    </a:lnTo>
                    <a:lnTo>
                      <a:pt x="629" y="310"/>
                    </a:lnTo>
                    <a:lnTo>
                      <a:pt x="664" y="310"/>
                    </a:lnTo>
                    <a:lnTo>
                      <a:pt x="708" y="310"/>
                    </a:lnTo>
                    <a:lnTo>
                      <a:pt x="753" y="301"/>
                    </a:lnTo>
                    <a:lnTo>
                      <a:pt x="788" y="301"/>
                    </a:lnTo>
                    <a:lnTo>
                      <a:pt x="832" y="292"/>
                    </a:lnTo>
                    <a:lnTo>
                      <a:pt x="876" y="292"/>
                    </a:lnTo>
                    <a:lnTo>
                      <a:pt x="912" y="284"/>
                    </a:lnTo>
                    <a:lnTo>
                      <a:pt x="956" y="275"/>
                    </a:lnTo>
                    <a:lnTo>
                      <a:pt x="956" y="44"/>
                    </a:lnTo>
                    <a:lnTo>
                      <a:pt x="912" y="35"/>
                    </a:lnTo>
                    <a:lnTo>
                      <a:pt x="876" y="27"/>
                    </a:lnTo>
                    <a:lnTo>
                      <a:pt x="832" y="27"/>
                    </a:lnTo>
                    <a:lnTo>
                      <a:pt x="788" y="18"/>
                    </a:lnTo>
                    <a:lnTo>
                      <a:pt x="753" y="18"/>
                    </a:lnTo>
                    <a:lnTo>
                      <a:pt x="708" y="9"/>
                    </a:lnTo>
                    <a:lnTo>
                      <a:pt x="664" y="9"/>
                    </a:lnTo>
                    <a:lnTo>
                      <a:pt x="629" y="9"/>
                    </a:lnTo>
                    <a:lnTo>
                      <a:pt x="584" y="0"/>
                    </a:lnTo>
                    <a:lnTo>
                      <a:pt x="549" y="0"/>
                    </a:lnTo>
                    <a:lnTo>
                      <a:pt x="505" y="0"/>
                    </a:lnTo>
                    <a:lnTo>
                      <a:pt x="469" y="0"/>
                    </a:lnTo>
                    <a:lnTo>
                      <a:pt x="425" y="0"/>
                    </a:lnTo>
                    <a:lnTo>
                      <a:pt x="390" y="0"/>
                    </a:lnTo>
                    <a:lnTo>
                      <a:pt x="354" y="0"/>
                    </a:lnTo>
                    <a:lnTo>
                      <a:pt x="319" y="9"/>
                    </a:lnTo>
                    <a:lnTo>
                      <a:pt x="283" y="9"/>
                    </a:lnTo>
                    <a:lnTo>
                      <a:pt x="248" y="9"/>
                    </a:lnTo>
                    <a:lnTo>
                      <a:pt x="222" y="9"/>
                    </a:lnTo>
                    <a:lnTo>
                      <a:pt x="186" y="9"/>
                    </a:lnTo>
                    <a:lnTo>
                      <a:pt x="160" y="18"/>
                    </a:lnTo>
                    <a:lnTo>
                      <a:pt x="133" y="18"/>
                    </a:lnTo>
                    <a:lnTo>
                      <a:pt x="106" y="18"/>
                    </a:lnTo>
                    <a:lnTo>
                      <a:pt x="89" y="18"/>
                    </a:lnTo>
                    <a:lnTo>
                      <a:pt x="71" y="18"/>
                    </a:lnTo>
                    <a:lnTo>
                      <a:pt x="53" y="27"/>
                    </a:lnTo>
                    <a:lnTo>
                      <a:pt x="36" y="27"/>
                    </a:lnTo>
                    <a:lnTo>
                      <a:pt x="18" y="27"/>
                    </a:lnTo>
                    <a:lnTo>
                      <a:pt x="9" y="27"/>
                    </a:lnTo>
                    <a:lnTo>
                      <a:pt x="0" y="27"/>
                    </a:lnTo>
                    <a:lnTo>
                      <a:pt x="0" y="284"/>
                    </a:lnTo>
                    <a:close/>
                  </a:path>
                </a:pathLst>
              </a:custGeom>
              <a:solidFill>
                <a:srgbClr val="FFCC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6" name="Freeform 26"/>
              <p:cNvSpPr>
                <a:spLocks/>
              </p:cNvSpPr>
              <p:nvPr/>
            </p:nvSpPr>
            <p:spPr bwMode="auto">
              <a:xfrm>
                <a:off x="1685" y="2359"/>
                <a:ext cx="678" cy="40"/>
              </a:xfrm>
              <a:custGeom>
                <a:avLst/>
                <a:gdLst>
                  <a:gd name="T0" fmla="*/ 5 w 965"/>
                  <a:gd name="T1" fmla="*/ 0 h 53"/>
                  <a:gd name="T2" fmla="*/ 4 w 965"/>
                  <a:gd name="T3" fmla="*/ 2 h 53"/>
                  <a:gd name="T4" fmla="*/ 4 w 965"/>
                  <a:gd name="T5" fmla="*/ 2 h 53"/>
                  <a:gd name="T6" fmla="*/ 4 w 965"/>
                  <a:gd name="T7" fmla="*/ 2 h 53"/>
                  <a:gd name="T8" fmla="*/ 3 w 965"/>
                  <a:gd name="T9" fmla="*/ 2 h 53"/>
                  <a:gd name="T10" fmla="*/ 3 w 965"/>
                  <a:gd name="T11" fmla="*/ 2 h 53"/>
                  <a:gd name="T12" fmla="*/ 3 w 965"/>
                  <a:gd name="T13" fmla="*/ 2 h 53"/>
                  <a:gd name="T14" fmla="*/ 2 w 965"/>
                  <a:gd name="T15" fmla="*/ 2 h 53"/>
                  <a:gd name="T16" fmla="*/ 1 w 965"/>
                  <a:gd name="T17" fmla="*/ 2 h 53"/>
                  <a:gd name="T18" fmla="*/ 1 w 965"/>
                  <a:gd name="T19" fmla="*/ 2 h 53"/>
                  <a:gd name="T20" fmla="*/ 1 w 965"/>
                  <a:gd name="T21" fmla="*/ 2 h 53"/>
                  <a:gd name="T22" fmla="*/ 1 w 965"/>
                  <a:gd name="T23" fmla="*/ 2 h 53"/>
                  <a:gd name="T24" fmla="*/ 1 w 965"/>
                  <a:gd name="T25" fmla="*/ 2 h 53"/>
                  <a:gd name="T26" fmla="*/ 1 w 965"/>
                  <a:gd name="T27" fmla="*/ 2 h 53"/>
                  <a:gd name="T28" fmla="*/ 1 w 965"/>
                  <a:gd name="T29" fmla="*/ 2 h 53"/>
                  <a:gd name="T30" fmla="*/ 1 w 965"/>
                  <a:gd name="T31" fmla="*/ 2 h 53"/>
                  <a:gd name="T32" fmla="*/ 0 w 965"/>
                  <a:gd name="T33" fmla="*/ 2 h 53"/>
                  <a:gd name="T34" fmla="*/ 0 w 965"/>
                  <a:gd name="T35" fmla="*/ 2 h 53"/>
                  <a:gd name="T36" fmla="*/ 1 w 965"/>
                  <a:gd name="T37" fmla="*/ 2 h 53"/>
                  <a:gd name="T38" fmla="*/ 1 w 965"/>
                  <a:gd name="T39" fmla="*/ 2 h 53"/>
                  <a:gd name="T40" fmla="*/ 1 w 965"/>
                  <a:gd name="T41" fmla="*/ 2 h 53"/>
                  <a:gd name="T42" fmla="*/ 1 w 965"/>
                  <a:gd name="T43" fmla="*/ 2 h 53"/>
                  <a:gd name="T44" fmla="*/ 1 w 965"/>
                  <a:gd name="T45" fmla="*/ 2 h 53"/>
                  <a:gd name="T46" fmla="*/ 1 w 965"/>
                  <a:gd name="T47" fmla="*/ 2 h 53"/>
                  <a:gd name="T48" fmla="*/ 1 w 965"/>
                  <a:gd name="T49" fmla="*/ 2 h 53"/>
                  <a:gd name="T50" fmla="*/ 2 w 965"/>
                  <a:gd name="T51" fmla="*/ 2 h 53"/>
                  <a:gd name="T52" fmla="*/ 2 w 965"/>
                  <a:gd name="T53" fmla="*/ 2 h 53"/>
                  <a:gd name="T54" fmla="*/ 3 w 965"/>
                  <a:gd name="T55" fmla="*/ 2 h 53"/>
                  <a:gd name="T56" fmla="*/ 3 w 965"/>
                  <a:gd name="T57" fmla="*/ 2 h 53"/>
                  <a:gd name="T58" fmla="*/ 3 w 965"/>
                  <a:gd name="T59" fmla="*/ 2 h 53"/>
                  <a:gd name="T60" fmla="*/ 4 w 965"/>
                  <a:gd name="T61" fmla="*/ 2 h 53"/>
                  <a:gd name="T62" fmla="*/ 4 w 965"/>
                  <a:gd name="T63" fmla="*/ 2 h 53"/>
                  <a:gd name="T64" fmla="*/ 4 w 965"/>
                  <a:gd name="T65" fmla="*/ 2 h 53"/>
                  <a:gd name="T66" fmla="*/ 5 w 965"/>
                  <a:gd name="T67" fmla="*/ 2 h 53"/>
                  <a:gd name="T68" fmla="*/ 5 w 965"/>
                  <a:gd name="T69" fmla="*/ 2 h 53"/>
                  <a:gd name="T70" fmla="*/ 4 w 965"/>
                  <a:gd name="T71" fmla="*/ 2 h 5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965" h="53">
                    <a:moveTo>
                      <a:pt x="947" y="9"/>
                    </a:moveTo>
                    <a:lnTo>
                      <a:pt x="956" y="0"/>
                    </a:lnTo>
                    <a:lnTo>
                      <a:pt x="912" y="9"/>
                    </a:lnTo>
                    <a:lnTo>
                      <a:pt x="876" y="18"/>
                    </a:lnTo>
                    <a:lnTo>
                      <a:pt x="832" y="26"/>
                    </a:lnTo>
                    <a:lnTo>
                      <a:pt x="788" y="26"/>
                    </a:lnTo>
                    <a:lnTo>
                      <a:pt x="753" y="26"/>
                    </a:lnTo>
                    <a:lnTo>
                      <a:pt x="708" y="35"/>
                    </a:lnTo>
                    <a:lnTo>
                      <a:pt x="664" y="35"/>
                    </a:lnTo>
                    <a:lnTo>
                      <a:pt x="629" y="35"/>
                    </a:lnTo>
                    <a:lnTo>
                      <a:pt x="584" y="44"/>
                    </a:lnTo>
                    <a:lnTo>
                      <a:pt x="549" y="44"/>
                    </a:lnTo>
                    <a:lnTo>
                      <a:pt x="505" y="44"/>
                    </a:lnTo>
                    <a:lnTo>
                      <a:pt x="469" y="44"/>
                    </a:lnTo>
                    <a:lnTo>
                      <a:pt x="425" y="44"/>
                    </a:lnTo>
                    <a:lnTo>
                      <a:pt x="390" y="44"/>
                    </a:lnTo>
                    <a:lnTo>
                      <a:pt x="354" y="44"/>
                    </a:lnTo>
                    <a:lnTo>
                      <a:pt x="319" y="44"/>
                    </a:lnTo>
                    <a:lnTo>
                      <a:pt x="283" y="35"/>
                    </a:lnTo>
                    <a:lnTo>
                      <a:pt x="248" y="35"/>
                    </a:lnTo>
                    <a:lnTo>
                      <a:pt x="222" y="35"/>
                    </a:lnTo>
                    <a:lnTo>
                      <a:pt x="186" y="35"/>
                    </a:lnTo>
                    <a:lnTo>
                      <a:pt x="160" y="26"/>
                    </a:lnTo>
                    <a:lnTo>
                      <a:pt x="133" y="26"/>
                    </a:lnTo>
                    <a:lnTo>
                      <a:pt x="106" y="26"/>
                    </a:lnTo>
                    <a:lnTo>
                      <a:pt x="89" y="26"/>
                    </a:lnTo>
                    <a:lnTo>
                      <a:pt x="71" y="26"/>
                    </a:lnTo>
                    <a:lnTo>
                      <a:pt x="53" y="18"/>
                    </a:lnTo>
                    <a:lnTo>
                      <a:pt x="36" y="18"/>
                    </a:lnTo>
                    <a:lnTo>
                      <a:pt x="18" y="18"/>
                    </a:lnTo>
                    <a:lnTo>
                      <a:pt x="9" y="18"/>
                    </a:lnTo>
                    <a:lnTo>
                      <a:pt x="0" y="18"/>
                    </a:lnTo>
                    <a:lnTo>
                      <a:pt x="0" y="26"/>
                    </a:lnTo>
                    <a:lnTo>
                      <a:pt x="9" y="26"/>
                    </a:lnTo>
                    <a:lnTo>
                      <a:pt x="18" y="26"/>
                    </a:lnTo>
                    <a:lnTo>
                      <a:pt x="36" y="35"/>
                    </a:lnTo>
                    <a:lnTo>
                      <a:pt x="53" y="35"/>
                    </a:lnTo>
                    <a:lnTo>
                      <a:pt x="71" y="35"/>
                    </a:lnTo>
                    <a:lnTo>
                      <a:pt x="89" y="35"/>
                    </a:lnTo>
                    <a:lnTo>
                      <a:pt x="106" y="35"/>
                    </a:lnTo>
                    <a:lnTo>
                      <a:pt x="133" y="44"/>
                    </a:lnTo>
                    <a:lnTo>
                      <a:pt x="160" y="44"/>
                    </a:lnTo>
                    <a:lnTo>
                      <a:pt x="186" y="44"/>
                    </a:lnTo>
                    <a:lnTo>
                      <a:pt x="222" y="44"/>
                    </a:lnTo>
                    <a:lnTo>
                      <a:pt x="248" y="53"/>
                    </a:lnTo>
                    <a:lnTo>
                      <a:pt x="283" y="53"/>
                    </a:lnTo>
                    <a:lnTo>
                      <a:pt x="319" y="53"/>
                    </a:lnTo>
                    <a:lnTo>
                      <a:pt x="354" y="53"/>
                    </a:lnTo>
                    <a:lnTo>
                      <a:pt x="390" y="53"/>
                    </a:lnTo>
                    <a:lnTo>
                      <a:pt x="425" y="53"/>
                    </a:lnTo>
                    <a:lnTo>
                      <a:pt x="469" y="53"/>
                    </a:lnTo>
                    <a:lnTo>
                      <a:pt x="505" y="53"/>
                    </a:lnTo>
                    <a:lnTo>
                      <a:pt x="549" y="53"/>
                    </a:lnTo>
                    <a:lnTo>
                      <a:pt x="584" y="53"/>
                    </a:lnTo>
                    <a:lnTo>
                      <a:pt x="629" y="53"/>
                    </a:lnTo>
                    <a:lnTo>
                      <a:pt x="664" y="53"/>
                    </a:lnTo>
                    <a:lnTo>
                      <a:pt x="708" y="44"/>
                    </a:lnTo>
                    <a:lnTo>
                      <a:pt x="753" y="44"/>
                    </a:lnTo>
                    <a:lnTo>
                      <a:pt x="788" y="35"/>
                    </a:lnTo>
                    <a:lnTo>
                      <a:pt x="832" y="35"/>
                    </a:lnTo>
                    <a:lnTo>
                      <a:pt x="876" y="26"/>
                    </a:lnTo>
                    <a:lnTo>
                      <a:pt x="912" y="26"/>
                    </a:lnTo>
                    <a:lnTo>
                      <a:pt x="956" y="18"/>
                    </a:lnTo>
                    <a:lnTo>
                      <a:pt x="965" y="9"/>
                    </a:lnTo>
                    <a:lnTo>
                      <a:pt x="956" y="18"/>
                    </a:lnTo>
                    <a:lnTo>
                      <a:pt x="965" y="18"/>
                    </a:lnTo>
                    <a:lnTo>
                      <a:pt x="965" y="9"/>
                    </a:lnTo>
                    <a:lnTo>
                      <a:pt x="947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7" name="Freeform 27"/>
              <p:cNvSpPr>
                <a:spLocks/>
              </p:cNvSpPr>
              <p:nvPr/>
            </p:nvSpPr>
            <p:spPr bwMode="auto">
              <a:xfrm>
                <a:off x="2350" y="2185"/>
                <a:ext cx="13" cy="181"/>
              </a:xfrm>
              <a:custGeom>
                <a:avLst/>
                <a:gdLst>
                  <a:gd name="T0" fmla="*/ 1 w 18"/>
                  <a:gd name="T1" fmla="*/ 2 h 240"/>
                  <a:gd name="T2" fmla="*/ 0 w 18"/>
                  <a:gd name="T3" fmla="*/ 2 h 240"/>
                  <a:gd name="T4" fmla="*/ 0 w 18"/>
                  <a:gd name="T5" fmla="*/ 4 h 240"/>
                  <a:gd name="T6" fmla="*/ 1 w 18"/>
                  <a:gd name="T7" fmla="*/ 4 h 240"/>
                  <a:gd name="T8" fmla="*/ 1 w 18"/>
                  <a:gd name="T9" fmla="*/ 2 h 240"/>
                  <a:gd name="T10" fmla="*/ 1 w 18"/>
                  <a:gd name="T11" fmla="*/ 0 h 240"/>
                  <a:gd name="T12" fmla="*/ 1 w 18"/>
                  <a:gd name="T13" fmla="*/ 2 h 240"/>
                  <a:gd name="T14" fmla="*/ 1 w 18"/>
                  <a:gd name="T15" fmla="*/ 0 h 240"/>
                  <a:gd name="T16" fmla="*/ 1 w 18"/>
                  <a:gd name="T17" fmla="*/ 0 h 240"/>
                  <a:gd name="T18" fmla="*/ 1 w 18"/>
                  <a:gd name="T19" fmla="*/ 2 h 2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" h="240">
                    <a:moveTo>
                      <a:pt x="9" y="18"/>
                    </a:moveTo>
                    <a:lnTo>
                      <a:pt x="0" y="9"/>
                    </a:lnTo>
                    <a:lnTo>
                      <a:pt x="0" y="240"/>
                    </a:lnTo>
                    <a:lnTo>
                      <a:pt x="18" y="240"/>
                    </a:lnTo>
                    <a:lnTo>
                      <a:pt x="18" y="9"/>
                    </a:lnTo>
                    <a:lnTo>
                      <a:pt x="9" y="0"/>
                    </a:lnTo>
                    <a:lnTo>
                      <a:pt x="18" y="9"/>
                    </a:lnTo>
                    <a:lnTo>
                      <a:pt x="18" y="0"/>
                    </a:lnTo>
                    <a:lnTo>
                      <a:pt x="9" y="0"/>
                    </a:lnTo>
                    <a:lnTo>
                      <a:pt x="9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8" name="Freeform 28"/>
              <p:cNvSpPr>
                <a:spLocks/>
              </p:cNvSpPr>
              <p:nvPr/>
            </p:nvSpPr>
            <p:spPr bwMode="auto">
              <a:xfrm>
                <a:off x="1679" y="2152"/>
                <a:ext cx="677" cy="47"/>
              </a:xfrm>
              <a:custGeom>
                <a:avLst/>
                <a:gdLst>
                  <a:gd name="T0" fmla="*/ 1 w 965"/>
                  <a:gd name="T1" fmla="*/ 2 h 62"/>
                  <a:gd name="T2" fmla="*/ 1 w 965"/>
                  <a:gd name="T3" fmla="*/ 2 h 62"/>
                  <a:gd name="T4" fmla="*/ 1 w 965"/>
                  <a:gd name="T5" fmla="*/ 2 h 62"/>
                  <a:gd name="T6" fmla="*/ 1 w 965"/>
                  <a:gd name="T7" fmla="*/ 2 h 62"/>
                  <a:gd name="T8" fmla="*/ 1 w 965"/>
                  <a:gd name="T9" fmla="*/ 2 h 62"/>
                  <a:gd name="T10" fmla="*/ 1 w 965"/>
                  <a:gd name="T11" fmla="*/ 2 h 62"/>
                  <a:gd name="T12" fmla="*/ 1 w 965"/>
                  <a:gd name="T13" fmla="*/ 2 h 62"/>
                  <a:gd name="T14" fmla="*/ 1 w 965"/>
                  <a:gd name="T15" fmla="*/ 2 h 62"/>
                  <a:gd name="T16" fmla="*/ 1 w 965"/>
                  <a:gd name="T17" fmla="*/ 2 h 62"/>
                  <a:gd name="T18" fmla="*/ 2 w 965"/>
                  <a:gd name="T19" fmla="*/ 2 h 62"/>
                  <a:gd name="T20" fmla="*/ 3 w 965"/>
                  <a:gd name="T21" fmla="*/ 2 h 62"/>
                  <a:gd name="T22" fmla="*/ 3 w 965"/>
                  <a:gd name="T23" fmla="*/ 2 h 62"/>
                  <a:gd name="T24" fmla="*/ 3 w 965"/>
                  <a:gd name="T25" fmla="*/ 2 h 62"/>
                  <a:gd name="T26" fmla="*/ 4 w 965"/>
                  <a:gd name="T27" fmla="*/ 2 h 62"/>
                  <a:gd name="T28" fmla="*/ 4 w 965"/>
                  <a:gd name="T29" fmla="*/ 2 h 62"/>
                  <a:gd name="T30" fmla="*/ 4 w 965"/>
                  <a:gd name="T31" fmla="*/ 2 h 62"/>
                  <a:gd name="T32" fmla="*/ 5 w 965"/>
                  <a:gd name="T33" fmla="*/ 2 h 62"/>
                  <a:gd name="T34" fmla="*/ 4 w 965"/>
                  <a:gd name="T35" fmla="*/ 2 h 62"/>
                  <a:gd name="T36" fmla="*/ 4 w 965"/>
                  <a:gd name="T37" fmla="*/ 2 h 62"/>
                  <a:gd name="T38" fmla="*/ 4 w 965"/>
                  <a:gd name="T39" fmla="*/ 2 h 62"/>
                  <a:gd name="T40" fmla="*/ 3 w 965"/>
                  <a:gd name="T41" fmla="*/ 2 h 62"/>
                  <a:gd name="T42" fmla="*/ 3 w 965"/>
                  <a:gd name="T43" fmla="*/ 2 h 62"/>
                  <a:gd name="T44" fmla="*/ 3 w 965"/>
                  <a:gd name="T45" fmla="*/ 0 h 62"/>
                  <a:gd name="T46" fmla="*/ 2 w 965"/>
                  <a:gd name="T47" fmla="*/ 0 h 62"/>
                  <a:gd name="T48" fmla="*/ 2 w 965"/>
                  <a:gd name="T49" fmla="*/ 2 h 62"/>
                  <a:gd name="T50" fmla="*/ 1 w 965"/>
                  <a:gd name="T51" fmla="*/ 2 h 62"/>
                  <a:gd name="T52" fmla="*/ 1 w 965"/>
                  <a:gd name="T53" fmla="*/ 2 h 62"/>
                  <a:gd name="T54" fmla="*/ 1 w 965"/>
                  <a:gd name="T55" fmla="*/ 2 h 62"/>
                  <a:gd name="T56" fmla="*/ 1 w 965"/>
                  <a:gd name="T57" fmla="*/ 2 h 62"/>
                  <a:gd name="T58" fmla="*/ 1 w 965"/>
                  <a:gd name="T59" fmla="*/ 2 h 62"/>
                  <a:gd name="T60" fmla="*/ 1 w 965"/>
                  <a:gd name="T61" fmla="*/ 2 h 62"/>
                  <a:gd name="T62" fmla="*/ 1 w 965"/>
                  <a:gd name="T63" fmla="*/ 2 h 62"/>
                  <a:gd name="T64" fmla="*/ 1 w 965"/>
                  <a:gd name="T65" fmla="*/ 2 h 62"/>
                  <a:gd name="T66" fmla="*/ 0 w 965"/>
                  <a:gd name="T67" fmla="*/ 2 h 62"/>
                  <a:gd name="T68" fmla="*/ 0 w 965"/>
                  <a:gd name="T69" fmla="*/ 2 h 62"/>
                  <a:gd name="T70" fmla="*/ 1 w 965"/>
                  <a:gd name="T71" fmla="*/ 2 h 6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965" h="62">
                    <a:moveTo>
                      <a:pt x="18" y="36"/>
                    </a:moveTo>
                    <a:lnTo>
                      <a:pt x="9" y="44"/>
                    </a:lnTo>
                    <a:lnTo>
                      <a:pt x="18" y="44"/>
                    </a:lnTo>
                    <a:lnTo>
                      <a:pt x="27" y="44"/>
                    </a:lnTo>
                    <a:lnTo>
                      <a:pt x="45" y="44"/>
                    </a:lnTo>
                    <a:lnTo>
                      <a:pt x="62" y="36"/>
                    </a:lnTo>
                    <a:lnTo>
                      <a:pt x="80" y="36"/>
                    </a:lnTo>
                    <a:lnTo>
                      <a:pt x="98" y="36"/>
                    </a:lnTo>
                    <a:lnTo>
                      <a:pt x="115" y="36"/>
                    </a:lnTo>
                    <a:lnTo>
                      <a:pt x="142" y="27"/>
                    </a:lnTo>
                    <a:lnTo>
                      <a:pt x="169" y="27"/>
                    </a:lnTo>
                    <a:lnTo>
                      <a:pt x="195" y="27"/>
                    </a:lnTo>
                    <a:lnTo>
                      <a:pt x="231" y="27"/>
                    </a:lnTo>
                    <a:lnTo>
                      <a:pt x="257" y="27"/>
                    </a:lnTo>
                    <a:lnTo>
                      <a:pt x="292" y="18"/>
                    </a:lnTo>
                    <a:lnTo>
                      <a:pt x="328" y="18"/>
                    </a:lnTo>
                    <a:lnTo>
                      <a:pt x="363" y="18"/>
                    </a:lnTo>
                    <a:lnTo>
                      <a:pt x="399" y="18"/>
                    </a:lnTo>
                    <a:lnTo>
                      <a:pt x="434" y="18"/>
                    </a:lnTo>
                    <a:lnTo>
                      <a:pt x="478" y="18"/>
                    </a:lnTo>
                    <a:lnTo>
                      <a:pt x="514" y="18"/>
                    </a:lnTo>
                    <a:lnTo>
                      <a:pt x="558" y="18"/>
                    </a:lnTo>
                    <a:lnTo>
                      <a:pt x="593" y="18"/>
                    </a:lnTo>
                    <a:lnTo>
                      <a:pt x="638" y="18"/>
                    </a:lnTo>
                    <a:lnTo>
                      <a:pt x="673" y="27"/>
                    </a:lnTo>
                    <a:lnTo>
                      <a:pt x="717" y="27"/>
                    </a:lnTo>
                    <a:lnTo>
                      <a:pt x="762" y="27"/>
                    </a:lnTo>
                    <a:lnTo>
                      <a:pt x="797" y="36"/>
                    </a:lnTo>
                    <a:lnTo>
                      <a:pt x="841" y="36"/>
                    </a:lnTo>
                    <a:lnTo>
                      <a:pt x="885" y="44"/>
                    </a:lnTo>
                    <a:lnTo>
                      <a:pt x="921" y="53"/>
                    </a:lnTo>
                    <a:lnTo>
                      <a:pt x="965" y="62"/>
                    </a:lnTo>
                    <a:lnTo>
                      <a:pt x="965" y="44"/>
                    </a:lnTo>
                    <a:lnTo>
                      <a:pt x="921" y="36"/>
                    </a:lnTo>
                    <a:lnTo>
                      <a:pt x="885" y="36"/>
                    </a:lnTo>
                    <a:lnTo>
                      <a:pt x="841" y="27"/>
                    </a:lnTo>
                    <a:lnTo>
                      <a:pt x="797" y="18"/>
                    </a:lnTo>
                    <a:lnTo>
                      <a:pt x="762" y="18"/>
                    </a:lnTo>
                    <a:lnTo>
                      <a:pt x="717" y="9"/>
                    </a:lnTo>
                    <a:lnTo>
                      <a:pt x="673" y="9"/>
                    </a:lnTo>
                    <a:lnTo>
                      <a:pt x="638" y="9"/>
                    </a:lnTo>
                    <a:lnTo>
                      <a:pt x="593" y="9"/>
                    </a:lnTo>
                    <a:lnTo>
                      <a:pt x="558" y="0"/>
                    </a:lnTo>
                    <a:lnTo>
                      <a:pt x="514" y="0"/>
                    </a:lnTo>
                    <a:lnTo>
                      <a:pt x="478" y="0"/>
                    </a:lnTo>
                    <a:lnTo>
                      <a:pt x="434" y="0"/>
                    </a:lnTo>
                    <a:lnTo>
                      <a:pt x="399" y="0"/>
                    </a:lnTo>
                    <a:lnTo>
                      <a:pt x="363" y="9"/>
                    </a:lnTo>
                    <a:lnTo>
                      <a:pt x="328" y="9"/>
                    </a:lnTo>
                    <a:lnTo>
                      <a:pt x="292" y="9"/>
                    </a:lnTo>
                    <a:lnTo>
                      <a:pt x="257" y="9"/>
                    </a:lnTo>
                    <a:lnTo>
                      <a:pt x="231" y="9"/>
                    </a:lnTo>
                    <a:lnTo>
                      <a:pt x="195" y="18"/>
                    </a:lnTo>
                    <a:lnTo>
                      <a:pt x="169" y="18"/>
                    </a:lnTo>
                    <a:lnTo>
                      <a:pt x="142" y="18"/>
                    </a:lnTo>
                    <a:lnTo>
                      <a:pt x="115" y="18"/>
                    </a:lnTo>
                    <a:lnTo>
                      <a:pt x="98" y="27"/>
                    </a:lnTo>
                    <a:lnTo>
                      <a:pt x="80" y="27"/>
                    </a:lnTo>
                    <a:lnTo>
                      <a:pt x="62" y="27"/>
                    </a:lnTo>
                    <a:lnTo>
                      <a:pt x="45" y="27"/>
                    </a:lnTo>
                    <a:lnTo>
                      <a:pt x="27" y="27"/>
                    </a:lnTo>
                    <a:lnTo>
                      <a:pt x="18" y="27"/>
                    </a:lnTo>
                    <a:lnTo>
                      <a:pt x="9" y="27"/>
                    </a:lnTo>
                    <a:lnTo>
                      <a:pt x="9" y="36"/>
                    </a:lnTo>
                    <a:lnTo>
                      <a:pt x="0" y="36"/>
                    </a:lnTo>
                    <a:lnTo>
                      <a:pt x="9" y="36"/>
                    </a:lnTo>
                    <a:lnTo>
                      <a:pt x="0" y="36"/>
                    </a:lnTo>
                    <a:lnTo>
                      <a:pt x="18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9" name="Freeform 29"/>
              <p:cNvSpPr>
                <a:spLocks/>
              </p:cNvSpPr>
              <p:nvPr/>
            </p:nvSpPr>
            <p:spPr bwMode="auto">
              <a:xfrm>
                <a:off x="1679" y="2179"/>
                <a:ext cx="12" cy="199"/>
              </a:xfrm>
              <a:custGeom>
                <a:avLst/>
                <a:gdLst>
                  <a:gd name="T0" fmla="*/ 1 w 18"/>
                  <a:gd name="T1" fmla="*/ 4 h 265"/>
                  <a:gd name="T2" fmla="*/ 1 w 18"/>
                  <a:gd name="T3" fmla="*/ 4 h 265"/>
                  <a:gd name="T4" fmla="*/ 1 w 18"/>
                  <a:gd name="T5" fmla="*/ 0 h 265"/>
                  <a:gd name="T6" fmla="*/ 0 w 18"/>
                  <a:gd name="T7" fmla="*/ 0 h 265"/>
                  <a:gd name="T8" fmla="*/ 0 w 18"/>
                  <a:gd name="T9" fmla="*/ 4 h 265"/>
                  <a:gd name="T10" fmla="*/ 1 w 18"/>
                  <a:gd name="T11" fmla="*/ 4 h 265"/>
                  <a:gd name="T12" fmla="*/ 0 w 18"/>
                  <a:gd name="T13" fmla="*/ 4 h 265"/>
                  <a:gd name="T14" fmla="*/ 0 w 18"/>
                  <a:gd name="T15" fmla="*/ 4 h 265"/>
                  <a:gd name="T16" fmla="*/ 1 w 18"/>
                  <a:gd name="T17" fmla="*/ 4 h 265"/>
                  <a:gd name="T18" fmla="*/ 1 w 18"/>
                  <a:gd name="T19" fmla="*/ 4 h 26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" h="265">
                    <a:moveTo>
                      <a:pt x="9" y="257"/>
                    </a:moveTo>
                    <a:lnTo>
                      <a:pt x="18" y="257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57"/>
                    </a:lnTo>
                    <a:lnTo>
                      <a:pt x="9" y="265"/>
                    </a:lnTo>
                    <a:lnTo>
                      <a:pt x="0" y="257"/>
                    </a:lnTo>
                    <a:lnTo>
                      <a:pt x="0" y="265"/>
                    </a:lnTo>
                    <a:lnTo>
                      <a:pt x="9" y="265"/>
                    </a:lnTo>
                    <a:lnTo>
                      <a:pt x="9" y="2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0" name="Freeform 30"/>
              <p:cNvSpPr>
                <a:spLocks/>
              </p:cNvSpPr>
              <p:nvPr/>
            </p:nvSpPr>
            <p:spPr bwMode="auto">
              <a:xfrm>
                <a:off x="1536" y="1640"/>
                <a:ext cx="211" cy="100"/>
              </a:xfrm>
              <a:custGeom>
                <a:avLst/>
                <a:gdLst>
                  <a:gd name="T0" fmla="*/ 0 w 301"/>
                  <a:gd name="T1" fmla="*/ 2 h 133"/>
                  <a:gd name="T2" fmla="*/ 0 w 301"/>
                  <a:gd name="T3" fmla="*/ 2 h 133"/>
                  <a:gd name="T4" fmla="*/ 1 w 301"/>
                  <a:gd name="T5" fmla="*/ 2 h 133"/>
                  <a:gd name="T6" fmla="*/ 1 w 301"/>
                  <a:gd name="T7" fmla="*/ 2 h 133"/>
                  <a:gd name="T8" fmla="*/ 1 w 301"/>
                  <a:gd name="T9" fmla="*/ 2 h 133"/>
                  <a:gd name="T10" fmla="*/ 1 w 301"/>
                  <a:gd name="T11" fmla="*/ 0 h 133"/>
                  <a:gd name="T12" fmla="*/ 1 w 301"/>
                  <a:gd name="T13" fmla="*/ 0 h 133"/>
                  <a:gd name="T14" fmla="*/ 1 w 301"/>
                  <a:gd name="T15" fmla="*/ 0 h 133"/>
                  <a:gd name="T16" fmla="*/ 1 w 301"/>
                  <a:gd name="T17" fmla="*/ 0 h 133"/>
                  <a:gd name="T18" fmla="*/ 1 w 301"/>
                  <a:gd name="T19" fmla="*/ 0 h 133"/>
                  <a:gd name="T20" fmla="*/ 1 w 301"/>
                  <a:gd name="T21" fmla="*/ 0 h 133"/>
                  <a:gd name="T22" fmla="*/ 1 w 301"/>
                  <a:gd name="T23" fmla="*/ 0 h 133"/>
                  <a:gd name="T24" fmla="*/ 1 w 301"/>
                  <a:gd name="T25" fmla="*/ 0 h 133"/>
                  <a:gd name="T26" fmla="*/ 1 w 301"/>
                  <a:gd name="T27" fmla="*/ 0 h 133"/>
                  <a:gd name="T28" fmla="*/ 1 w 301"/>
                  <a:gd name="T29" fmla="*/ 0 h 133"/>
                  <a:gd name="T30" fmla="*/ 1 w 301"/>
                  <a:gd name="T31" fmla="*/ 0 h 133"/>
                  <a:gd name="T32" fmla="*/ 1 w 301"/>
                  <a:gd name="T33" fmla="*/ 0 h 133"/>
                  <a:gd name="T34" fmla="*/ 1 w 301"/>
                  <a:gd name="T35" fmla="*/ 2 h 133"/>
                  <a:gd name="T36" fmla="*/ 1 w 301"/>
                  <a:gd name="T37" fmla="*/ 2 h 133"/>
                  <a:gd name="T38" fmla="*/ 1 w 301"/>
                  <a:gd name="T39" fmla="*/ 2 h 133"/>
                  <a:gd name="T40" fmla="*/ 1 w 301"/>
                  <a:gd name="T41" fmla="*/ 2 h 133"/>
                  <a:gd name="T42" fmla="*/ 1 w 301"/>
                  <a:gd name="T43" fmla="*/ 2 h 133"/>
                  <a:gd name="T44" fmla="*/ 1 w 301"/>
                  <a:gd name="T45" fmla="*/ 2 h 133"/>
                  <a:gd name="T46" fmla="*/ 1 w 301"/>
                  <a:gd name="T47" fmla="*/ 2 h 133"/>
                  <a:gd name="T48" fmla="*/ 1 w 301"/>
                  <a:gd name="T49" fmla="*/ 2 h 133"/>
                  <a:gd name="T50" fmla="*/ 1 w 301"/>
                  <a:gd name="T51" fmla="*/ 2 h 133"/>
                  <a:gd name="T52" fmla="*/ 1 w 301"/>
                  <a:gd name="T53" fmla="*/ 2 h 133"/>
                  <a:gd name="T54" fmla="*/ 1 w 301"/>
                  <a:gd name="T55" fmla="*/ 2 h 133"/>
                  <a:gd name="T56" fmla="*/ 1 w 301"/>
                  <a:gd name="T57" fmla="*/ 2 h 133"/>
                  <a:gd name="T58" fmla="*/ 1 w 301"/>
                  <a:gd name="T59" fmla="*/ 2 h 133"/>
                  <a:gd name="T60" fmla="*/ 1 w 301"/>
                  <a:gd name="T61" fmla="*/ 2 h 133"/>
                  <a:gd name="T62" fmla="*/ 1 w 301"/>
                  <a:gd name="T63" fmla="*/ 2 h 133"/>
                  <a:gd name="T64" fmla="*/ 1 w 301"/>
                  <a:gd name="T65" fmla="*/ 2 h 133"/>
                  <a:gd name="T66" fmla="*/ 1 w 301"/>
                  <a:gd name="T67" fmla="*/ 2 h 133"/>
                  <a:gd name="T68" fmla="*/ 1 w 301"/>
                  <a:gd name="T69" fmla="*/ 2 h 133"/>
                  <a:gd name="T70" fmla="*/ 1 w 301"/>
                  <a:gd name="T71" fmla="*/ 2 h 133"/>
                  <a:gd name="T72" fmla="*/ 1 w 301"/>
                  <a:gd name="T73" fmla="*/ 2 h 133"/>
                  <a:gd name="T74" fmla="*/ 1 w 301"/>
                  <a:gd name="T75" fmla="*/ 2 h 133"/>
                  <a:gd name="T76" fmla="*/ 1 w 301"/>
                  <a:gd name="T77" fmla="*/ 2 h 133"/>
                  <a:gd name="T78" fmla="*/ 1 w 301"/>
                  <a:gd name="T79" fmla="*/ 2 h 133"/>
                  <a:gd name="T80" fmla="*/ 1 w 301"/>
                  <a:gd name="T81" fmla="*/ 2 h 133"/>
                  <a:gd name="T82" fmla="*/ 1 w 301"/>
                  <a:gd name="T83" fmla="*/ 2 h 133"/>
                  <a:gd name="T84" fmla="*/ 1 w 301"/>
                  <a:gd name="T85" fmla="*/ 2 h 133"/>
                  <a:gd name="T86" fmla="*/ 1 w 301"/>
                  <a:gd name="T87" fmla="*/ 2 h 133"/>
                  <a:gd name="T88" fmla="*/ 1 w 301"/>
                  <a:gd name="T89" fmla="*/ 2 h 133"/>
                  <a:gd name="T90" fmla="*/ 1 w 301"/>
                  <a:gd name="T91" fmla="*/ 2 h 133"/>
                  <a:gd name="T92" fmla="*/ 1 w 301"/>
                  <a:gd name="T93" fmla="*/ 2 h 133"/>
                  <a:gd name="T94" fmla="*/ 1 w 301"/>
                  <a:gd name="T95" fmla="*/ 2 h 133"/>
                  <a:gd name="T96" fmla="*/ 1 w 301"/>
                  <a:gd name="T97" fmla="*/ 2 h 133"/>
                  <a:gd name="T98" fmla="*/ 1 w 301"/>
                  <a:gd name="T99" fmla="*/ 2 h 133"/>
                  <a:gd name="T100" fmla="*/ 1 w 301"/>
                  <a:gd name="T101" fmla="*/ 2 h 133"/>
                  <a:gd name="T102" fmla="*/ 1 w 301"/>
                  <a:gd name="T103" fmla="*/ 2 h 133"/>
                  <a:gd name="T104" fmla="*/ 0 w 301"/>
                  <a:gd name="T105" fmla="*/ 2 h 13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301" h="133">
                    <a:moveTo>
                      <a:pt x="0" y="62"/>
                    </a:moveTo>
                    <a:lnTo>
                      <a:pt x="0" y="44"/>
                    </a:lnTo>
                    <a:lnTo>
                      <a:pt x="9" y="35"/>
                    </a:lnTo>
                    <a:lnTo>
                      <a:pt x="18" y="18"/>
                    </a:lnTo>
                    <a:lnTo>
                      <a:pt x="35" y="9"/>
                    </a:lnTo>
                    <a:lnTo>
                      <a:pt x="53" y="0"/>
                    </a:lnTo>
                    <a:lnTo>
                      <a:pt x="80" y="0"/>
                    </a:lnTo>
                    <a:lnTo>
                      <a:pt x="97" y="0"/>
                    </a:lnTo>
                    <a:lnTo>
                      <a:pt x="115" y="0"/>
                    </a:lnTo>
                    <a:lnTo>
                      <a:pt x="133" y="0"/>
                    </a:lnTo>
                    <a:lnTo>
                      <a:pt x="141" y="0"/>
                    </a:lnTo>
                    <a:lnTo>
                      <a:pt x="150" y="0"/>
                    </a:lnTo>
                    <a:lnTo>
                      <a:pt x="168" y="0"/>
                    </a:lnTo>
                    <a:lnTo>
                      <a:pt x="177" y="0"/>
                    </a:lnTo>
                    <a:lnTo>
                      <a:pt x="186" y="0"/>
                    </a:lnTo>
                    <a:lnTo>
                      <a:pt x="203" y="0"/>
                    </a:lnTo>
                    <a:lnTo>
                      <a:pt x="212" y="0"/>
                    </a:lnTo>
                    <a:lnTo>
                      <a:pt x="221" y="9"/>
                    </a:lnTo>
                    <a:lnTo>
                      <a:pt x="230" y="9"/>
                    </a:lnTo>
                    <a:lnTo>
                      <a:pt x="248" y="9"/>
                    </a:lnTo>
                    <a:lnTo>
                      <a:pt x="257" y="9"/>
                    </a:lnTo>
                    <a:lnTo>
                      <a:pt x="265" y="9"/>
                    </a:lnTo>
                    <a:lnTo>
                      <a:pt x="274" y="18"/>
                    </a:lnTo>
                    <a:lnTo>
                      <a:pt x="292" y="18"/>
                    </a:lnTo>
                    <a:lnTo>
                      <a:pt x="301" y="18"/>
                    </a:lnTo>
                    <a:lnTo>
                      <a:pt x="301" y="26"/>
                    </a:lnTo>
                    <a:lnTo>
                      <a:pt x="301" y="35"/>
                    </a:lnTo>
                    <a:lnTo>
                      <a:pt x="301" y="44"/>
                    </a:lnTo>
                    <a:lnTo>
                      <a:pt x="292" y="53"/>
                    </a:lnTo>
                    <a:lnTo>
                      <a:pt x="283" y="62"/>
                    </a:lnTo>
                    <a:lnTo>
                      <a:pt x="265" y="62"/>
                    </a:lnTo>
                    <a:lnTo>
                      <a:pt x="257" y="71"/>
                    </a:lnTo>
                    <a:lnTo>
                      <a:pt x="248" y="80"/>
                    </a:lnTo>
                    <a:lnTo>
                      <a:pt x="239" y="88"/>
                    </a:lnTo>
                    <a:lnTo>
                      <a:pt x="221" y="88"/>
                    </a:lnTo>
                    <a:lnTo>
                      <a:pt x="212" y="97"/>
                    </a:lnTo>
                    <a:lnTo>
                      <a:pt x="203" y="106"/>
                    </a:lnTo>
                    <a:lnTo>
                      <a:pt x="186" y="106"/>
                    </a:lnTo>
                    <a:lnTo>
                      <a:pt x="177" y="115"/>
                    </a:lnTo>
                    <a:lnTo>
                      <a:pt x="159" y="115"/>
                    </a:lnTo>
                    <a:lnTo>
                      <a:pt x="150" y="124"/>
                    </a:lnTo>
                    <a:lnTo>
                      <a:pt x="133" y="124"/>
                    </a:lnTo>
                    <a:lnTo>
                      <a:pt x="124" y="133"/>
                    </a:lnTo>
                    <a:lnTo>
                      <a:pt x="106" y="133"/>
                    </a:lnTo>
                    <a:lnTo>
                      <a:pt x="88" y="133"/>
                    </a:lnTo>
                    <a:lnTo>
                      <a:pt x="71" y="133"/>
                    </a:lnTo>
                    <a:lnTo>
                      <a:pt x="53" y="124"/>
                    </a:lnTo>
                    <a:lnTo>
                      <a:pt x="44" y="115"/>
                    </a:lnTo>
                    <a:lnTo>
                      <a:pt x="26" y="106"/>
                    </a:lnTo>
                    <a:lnTo>
                      <a:pt x="18" y="88"/>
                    </a:lnTo>
                    <a:lnTo>
                      <a:pt x="9" y="8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C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1" name="Freeform 31"/>
              <p:cNvSpPr>
                <a:spLocks/>
              </p:cNvSpPr>
              <p:nvPr/>
            </p:nvSpPr>
            <p:spPr bwMode="auto">
              <a:xfrm>
                <a:off x="1536" y="1633"/>
                <a:ext cx="81" cy="53"/>
              </a:xfrm>
              <a:custGeom>
                <a:avLst/>
                <a:gdLst>
                  <a:gd name="T0" fmla="*/ 1 w 115"/>
                  <a:gd name="T1" fmla="*/ 0 h 71"/>
                  <a:gd name="T2" fmla="*/ 1 w 115"/>
                  <a:gd name="T3" fmla="*/ 0 h 71"/>
                  <a:gd name="T4" fmla="*/ 1 w 115"/>
                  <a:gd name="T5" fmla="*/ 0 h 71"/>
                  <a:gd name="T6" fmla="*/ 1 w 115"/>
                  <a:gd name="T7" fmla="*/ 0 h 71"/>
                  <a:gd name="T8" fmla="*/ 1 w 115"/>
                  <a:gd name="T9" fmla="*/ 1 h 71"/>
                  <a:gd name="T10" fmla="*/ 1 w 115"/>
                  <a:gd name="T11" fmla="*/ 1 h 71"/>
                  <a:gd name="T12" fmla="*/ 1 w 115"/>
                  <a:gd name="T13" fmla="*/ 1 h 71"/>
                  <a:gd name="T14" fmla="*/ 0 w 115"/>
                  <a:gd name="T15" fmla="*/ 1 h 71"/>
                  <a:gd name="T16" fmla="*/ 0 w 115"/>
                  <a:gd name="T17" fmla="*/ 1 h 71"/>
                  <a:gd name="T18" fmla="*/ 0 w 115"/>
                  <a:gd name="T19" fmla="*/ 1 h 71"/>
                  <a:gd name="T20" fmla="*/ 1 w 115"/>
                  <a:gd name="T21" fmla="*/ 1 h 71"/>
                  <a:gd name="T22" fmla="*/ 1 w 115"/>
                  <a:gd name="T23" fmla="*/ 1 h 71"/>
                  <a:gd name="T24" fmla="*/ 1 w 115"/>
                  <a:gd name="T25" fmla="*/ 1 h 71"/>
                  <a:gd name="T26" fmla="*/ 1 w 115"/>
                  <a:gd name="T27" fmla="*/ 1 h 71"/>
                  <a:gd name="T28" fmla="*/ 1 w 115"/>
                  <a:gd name="T29" fmla="*/ 1 h 71"/>
                  <a:gd name="T30" fmla="*/ 1 w 115"/>
                  <a:gd name="T31" fmla="*/ 1 h 71"/>
                  <a:gd name="T32" fmla="*/ 1 w 115"/>
                  <a:gd name="T33" fmla="*/ 1 h 71"/>
                  <a:gd name="T34" fmla="*/ 1 w 115"/>
                  <a:gd name="T35" fmla="*/ 1 h 71"/>
                  <a:gd name="T36" fmla="*/ 1 w 115"/>
                  <a:gd name="T37" fmla="*/ 1 h 71"/>
                  <a:gd name="T38" fmla="*/ 1 w 115"/>
                  <a:gd name="T39" fmla="*/ 1 h 71"/>
                  <a:gd name="T40" fmla="*/ 1 w 115"/>
                  <a:gd name="T41" fmla="*/ 0 h 7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5" h="71">
                    <a:moveTo>
                      <a:pt x="115" y="0"/>
                    </a:moveTo>
                    <a:lnTo>
                      <a:pt x="115" y="0"/>
                    </a:lnTo>
                    <a:lnTo>
                      <a:pt x="97" y="0"/>
                    </a:lnTo>
                    <a:lnTo>
                      <a:pt x="80" y="0"/>
                    </a:lnTo>
                    <a:lnTo>
                      <a:pt x="53" y="9"/>
                    </a:lnTo>
                    <a:lnTo>
                      <a:pt x="35" y="18"/>
                    </a:lnTo>
                    <a:lnTo>
                      <a:pt x="18" y="27"/>
                    </a:lnTo>
                    <a:lnTo>
                      <a:pt x="0" y="35"/>
                    </a:lnTo>
                    <a:lnTo>
                      <a:pt x="0" y="53"/>
                    </a:lnTo>
                    <a:lnTo>
                      <a:pt x="0" y="71"/>
                    </a:lnTo>
                    <a:lnTo>
                      <a:pt x="9" y="71"/>
                    </a:lnTo>
                    <a:lnTo>
                      <a:pt x="9" y="62"/>
                    </a:lnTo>
                    <a:lnTo>
                      <a:pt x="18" y="44"/>
                    </a:lnTo>
                    <a:lnTo>
                      <a:pt x="26" y="35"/>
                    </a:lnTo>
                    <a:lnTo>
                      <a:pt x="44" y="27"/>
                    </a:lnTo>
                    <a:lnTo>
                      <a:pt x="62" y="18"/>
                    </a:lnTo>
                    <a:lnTo>
                      <a:pt x="80" y="18"/>
                    </a:lnTo>
                    <a:lnTo>
                      <a:pt x="97" y="9"/>
                    </a:lnTo>
                    <a:lnTo>
                      <a:pt x="115" y="9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2" name="Freeform 32"/>
              <p:cNvSpPr>
                <a:spLocks/>
              </p:cNvSpPr>
              <p:nvPr/>
            </p:nvSpPr>
            <p:spPr bwMode="auto">
              <a:xfrm>
                <a:off x="1617" y="1633"/>
                <a:ext cx="130" cy="26"/>
              </a:xfrm>
              <a:custGeom>
                <a:avLst/>
                <a:gdLst>
                  <a:gd name="T0" fmla="*/ 1 w 186"/>
                  <a:gd name="T1" fmla="*/ 1 h 35"/>
                  <a:gd name="T2" fmla="*/ 1 w 186"/>
                  <a:gd name="T3" fmla="*/ 1 h 35"/>
                  <a:gd name="T4" fmla="*/ 1 w 186"/>
                  <a:gd name="T5" fmla="*/ 1 h 35"/>
                  <a:gd name="T6" fmla="*/ 1 w 186"/>
                  <a:gd name="T7" fmla="*/ 1 h 35"/>
                  <a:gd name="T8" fmla="*/ 1 w 186"/>
                  <a:gd name="T9" fmla="*/ 1 h 35"/>
                  <a:gd name="T10" fmla="*/ 1 w 186"/>
                  <a:gd name="T11" fmla="*/ 1 h 35"/>
                  <a:gd name="T12" fmla="*/ 1 w 186"/>
                  <a:gd name="T13" fmla="*/ 1 h 35"/>
                  <a:gd name="T14" fmla="*/ 1 w 186"/>
                  <a:gd name="T15" fmla="*/ 1 h 35"/>
                  <a:gd name="T16" fmla="*/ 1 w 186"/>
                  <a:gd name="T17" fmla="*/ 1 h 35"/>
                  <a:gd name="T18" fmla="*/ 1 w 186"/>
                  <a:gd name="T19" fmla="*/ 1 h 35"/>
                  <a:gd name="T20" fmla="*/ 1 w 186"/>
                  <a:gd name="T21" fmla="*/ 1 h 35"/>
                  <a:gd name="T22" fmla="*/ 1 w 186"/>
                  <a:gd name="T23" fmla="*/ 0 h 35"/>
                  <a:gd name="T24" fmla="*/ 1 w 186"/>
                  <a:gd name="T25" fmla="*/ 0 h 35"/>
                  <a:gd name="T26" fmla="*/ 1 w 186"/>
                  <a:gd name="T27" fmla="*/ 0 h 35"/>
                  <a:gd name="T28" fmla="*/ 1 w 186"/>
                  <a:gd name="T29" fmla="*/ 0 h 35"/>
                  <a:gd name="T30" fmla="*/ 1 w 186"/>
                  <a:gd name="T31" fmla="*/ 0 h 35"/>
                  <a:gd name="T32" fmla="*/ 1 w 186"/>
                  <a:gd name="T33" fmla="*/ 0 h 35"/>
                  <a:gd name="T34" fmla="*/ 0 w 186"/>
                  <a:gd name="T35" fmla="*/ 0 h 35"/>
                  <a:gd name="T36" fmla="*/ 0 w 186"/>
                  <a:gd name="T37" fmla="*/ 1 h 35"/>
                  <a:gd name="T38" fmla="*/ 1 w 186"/>
                  <a:gd name="T39" fmla="*/ 1 h 35"/>
                  <a:gd name="T40" fmla="*/ 1 w 186"/>
                  <a:gd name="T41" fmla="*/ 1 h 35"/>
                  <a:gd name="T42" fmla="*/ 1 w 186"/>
                  <a:gd name="T43" fmla="*/ 1 h 35"/>
                  <a:gd name="T44" fmla="*/ 1 w 186"/>
                  <a:gd name="T45" fmla="*/ 1 h 35"/>
                  <a:gd name="T46" fmla="*/ 1 w 186"/>
                  <a:gd name="T47" fmla="*/ 1 h 35"/>
                  <a:gd name="T48" fmla="*/ 1 w 186"/>
                  <a:gd name="T49" fmla="*/ 1 h 35"/>
                  <a:gd name="T50" fmla="*/ 1 w 186"/>
                  <a:gd name="T51" fmla="*/ 1 h 35"/>
                  <a:gd name="T52" fmla="*/ 1 w 186"/>
                  <a:gd name="T53" fmla="*/ 1 h 35"/>
                  <a:gd name="T54" fmla="*/ 1 w 186"/>
                  <a:gd name="T55" fmla="*/ 1 h 35"/>
                  <a:gd name="T56" fmla="*/ 1 w 186"/>
                  <a:gd name="T57" fmla="*/ 1 h 35"/>
                  <a:gd name="T58" fmla="*/ 1 w 186"/>
                  <a:gd name="T59" fmla="*/ 1 h 35"/>
                  <a:gd name="T60" fmla="*/ 1 w 186"/>
                  <a:gd name="T61" fmla="*/ 1 h 35"/>
                  <a:gd name="T62" fmla="*/ 1 w 186"/>
                  <a:gd name="T63" fmla="*/ 1 h 35"/>
                  <a:gd name="T64" fmla="*/ 1 w 186"/>
                  <a:gd name="T65" fmla="*/ 1 h 35"/>
                  <a:gd name="T66" fmla="*/ 1 w 186"/>
                  <a:gd name="T67" fmla="*/ 1 h 35"/>
                  <a:gd name="T68" fmla="*/ 1 w 186"/>
                  <a:gd name="T69" fmla="*/ 1 h 35"/>
                  <a:gd name="T70" fmla="*/ 1 w 186"/>
                  <a:gd name="T71" fmla="*/ 1 h 35"/>
                  <a:gd name="T72" fmla="*/ 1 w 186"/>
                  <a:gd name="T73" fmla="*/ 1 h 3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6" h="35">
                    <a:moveTo>
                      <a:pt x="186" y="27"/>
                    </a:moveTo>
                    <a:lnTo>
                      <a:pt x="186" y="27"/>
                    </a:lnTo>
                    <a:lnTo>
                      <a:pt x="177" y="18"/>
                    </a:lnTo>
                    <a:lnTo>
                      <a:pt x="159" y="18"/>
                    </a:lnTo>
                    <a:lnTo>
                      <a:pt x="150" y="18"/>
                    </a:lnTo>
                    <a:lnTo>
                      <a:pt x="142" y="9"/>
                    </a:lnTo>
                    <a:lnTo>
                      <a:pt x="133" y="9"/>
                    </a:lnTo>
                    <a:lnTo>
                      <a:pt x="115" y="9"/>
                    </a:lnTo>
                    <a:lnTo>
                      <a:pt x="106" y="9"/>
                    </a:lnTo>
                    <a:lnTo>
                      <a:pt x="97" y="9"/>
                    </a:lnTo>
                    <a:lnTo>
                      <a:pt x="88" y="9"/>
                    </a:lnTo>
                    <a:lnTo>
                      <a:pt x="71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5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18" y="9"/>
                    </a:lnTo>
                    <a:lnTo>
                      <a:pt x="26" y="18"/>
                    </a:lnTo>
                    <a:lnTo>
                      <a:pt x="35" y="18"/>
                    </a:lnTo>
                    <a:lnTo>
                      <a:pt x="53" y="18"/>
                    </a:lnTo>
                    <a:lnTo>
                      <a:pt x="62" y="18"/>
                    </a:lnTo>
                    <a:lnTo>
                      <a:pt x="71" y="18"/>
                    </a:lnTo>
                    <a:lnTo>
                      <a:pt x="88" y="18"/>
                    </a:lnTo>
                    <a:lnTo>
                      <a:pt x="97" y="18"/>
                    </a:lnTo>
                    <a:lnTo>
                      <a:pt x="106" y="18"/>
                    </a:lnTo>
                    <a:lnTo>
                      <a:pt x="115" y="18"/>
                    </a:lnTo>
                    <a:lnTo>
                      <a:pt x="133" y="27"/>
                    </a:lnTo>
                    <a:lnTo>
                      <a:pt x="142" y="27"/>
                    </a:lnTo>
                    <a:lnTo>
                      <a:pt x="150" y="27"/>
                    </a:lnTo>
                    <a:lnTo>
                      <a:pt x="159" y="27"/>
                    </a:lnTo>
                    <a:lnTo>
                      <a:pt x="177" y="35"/>
                    </a:lnTo>
                    <a:lnTo>
                      <a:pt x="186" y="35"/>
                    </a:lnTo>
                    <a:lnTo>
                      <a:pt x="186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3" name="Freeform 33"/>
              <p:cNvSpPr>
                <a:spLocks/>
              </p:cNvSpPr>
              <p:nvPr/>
            </p:nvSpPr>
            <p:spPr bwMode="auto">
              <a:xfrm>
                <a:off x="1741" y="1653"/>
                <a:ext cx="13" cy="20"/>
              </a:xfrm>
              <a:custGeom>
                <a:avLst/>
                <a:gdLst>
                  <a:gd name="T0" fmla="*/ 1 w 18"/>
                  <a:gd name="T1" fmla="*/ 2 h 26"/>
                  <a:gd name="T2" fmla="*/ 1 w 18"/>
                  <a:gd name="T3" fmla="*/ 2 h 26"/>
                  <a:gd name="T4" fmla="*/ 1 w 18"/>
                  <a:gd name="T5" fmla="*/ 2 h 26"/>
                  <a:gd name="T6" fmla="*/ 1 w 18"/>
                  <a:gd name="T7" fmla="*/ 2 h 26"/>
                  <a:gd name="T8" fmla="*/ 1 w 18"/>
                  <a:gd name="T9" fmla="*/ 2 h 26"/>
                  <a:gd name="T10" fmla="*/ 1 w 18"/>
                  <a:gd name="T11" fmla="*/ 0 h 26"/>
                  <a:gd name="T12" fmla="*/ 1 w 18"/>
                  <a:gd name="T13" fmla="*/ 2 h 26"/>
                  <a:gd name="T14" fmla="*/ 0 w 18"/>
                  <a:gd name="T15" fmla="*/ 2 h 26"/>
                  <a:gd name="T16" fmla="*/ 1 w 18"/>
                  <a:gd name="T17" fmla="*/ 2 h 26"/>
                  <a:gd name="T18" fmla="*/ 1 w 18"/>
                  <a:gd name="T19" fmla="*/ 2 h 26"/>
                  <a:gd name="T20" fmla="*/ 1 w 18"/>
                  <a:gd name="T21" fmla="*/ 2 h 26"/>
                  <a:gd name="T22" fmla="*/ 1 w 18"/>
                  <a:gd name="T23" fmla="*/ 2 h 26"/>
                  <a:gd name="T24" fmla="*/ 1 w 18"/>
                  <a:gd name="T25" fmla="*/ 2 h 2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8" h="26">
                    <a:moveTo>
                      <a:pt x="18" y="26"/>
                    </a:moveTo>
                    <a:lnTo>
                      <a:pt x="9" y="26"/>
                    </a:lnTo>
                    <a:lnTo>
                      <a:pt x="18" y="17"/>
                    </a:lnTo>
                    <a:lnTo>
                      <a:pt x="18" y="8"/>
                    </a:lnTo>
                    <a:lnTo>
                      <a:pt x="9" y="0"/>
                    </a:lnTo>
                    <a:lnTo>
                      <a:pt x="9" y="8"/>
                    </a:lnTo>
                    <a:lnTo>
                      <a:pt x="0" y="8"/>
                    </a:lnTo>
                    <a:lnTo>
                      <a:pt x="9" y="17"/>
                    </a:lnTo>
                    <a:lnTo>
                      <a:pt x="18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4" name="Freeform 34"/>
              <p:cNvSpPr>
                <a:spLocks/>
              </p:cNvSpPr>
              <p:nvPr/>
            </p:nvSpPr>
            <p:spPr bwMode="auto">
              <a:xfrm>
                <a:off x="1610" y="1666"/>
                <a:ext cx="144" cy="81"/>
              </a:xfrm>
              <a:custGeom>
                <a:avLst/>
                <a:gdLst>
                  <a:gd name="T0" fmla="*/ 1 w 204"/>
                  <a:gd name="T1" fmla="*/ 2 h 107"/>
                  <a:gd name="T2" fmla="*/ 1 w 204"/>
                  <a:gd name="T3" fmla="*/ 2 h 107"/>
                  <a:gd name="T4" fmla="*/ 1 w 204"/>
                  <a:gd name="T5" fmla="*/ 2 h 107"/>
                  <a:gd name="T6" fmla="*/ 1 w 204"/>
                  <a:gd name="T7" fmla="*/ 2 h 107"/>
                  <a:gd name="T8" fmla="*/ 1 w 204"/>
                  <a:gd name="T9" fmla="*/ 2 h 107"/>
                  <a:gd name="T10" fmla="*/ 1 w 204"/>
                  <a:gd name="T11" fmla="*/ 2 h 107"/>
                  <a:gd name="T12" fmla="*/ 1 w 204"/>
                  <a:gd name="T13" fmla="*/ 2 h 107"/>
                  <a:gd name="T14" fmla="*/ 1 w 204"/>
                  <a:gd name="T15" fmla="*/ 2 h 107"/>
                  <a:gd name="T16" fmla="*/ 1 w 204"/>
                  <a:gd name="T17" fmla="*/ 2 h 107"/>
                  <a:gd name="T18" fmla="*/ 1 w 204"/>
                  <a:gd name="T19" fmla="*/ 2 h 107"/>
                  <a:gd name="T20" fmla="*/ 1 w 204"/>
                  <a:gd name="T21" fmla="*/ 2 h 107"/>
                  <a:gd name="T22" fmla="*/ 1 w 204"/>
                  <a:gd name="T23" fmla="*/ 2 h 107"/>
                  <a:gd name="T24" fmla="*/ 1 w 204"/>
                  <a:gd name="T25" fmla="*/ 2 h 107"/>
                  <a:gd name="T26" fmla="*/ 1 w 204"/>
                  <a:gd name="T27" fmla="*/ 2 h 107"/>
                  <a:gd name="T28" fmla="*/ 1 w 204"/>
                  <a:gd name="T29" fmla="*/ 2 h 107"/>
                  <a:gd name="T30" fmla="*/ 1 w 204"/>
                  <a:gd name="T31" fmla="*/ 2 h 107"/>
                  <a:gd name="T32" fmla="*/ 1 w 204"/>
                  <a:gd name="T33" fmla="*/ 2 h 107"/>
                  <a:gd name="T34" fmla="*/ 1 w 204"/>
                  <a:gd name="T35" fmla="*/ 2 h 107"/>
                  <a:gd name="T36" fmla="*/ 1 w 204"/>
                  <a:gd name="T37" fmla="*/ 0 h 107"/>
                  <a:gd name="T38" fmla="*/ 1 w 204"/>
                  <a:gd name="T39" fmla="*/ 2 h 107"/>
                  <a:gd name="T40" fmla="*/ 1 w 204"/>
                  <a:gd name="T41" fmla="*/ 2 h 107"/>
                  <a:gd name="T42" fmla="*/ 1 w 204"/>
                  <a:gd name="T43" fmla="*/ 2 h 107"/>
                  <a:gd name="T44" fmla="*/ 1 w 204"/>
                  <a:gd name="T45" fmla="*/ 2 h 107"/>
                  <a:gd name="T46" fmla="*/ 1 w 204"/>
                  <a:gd name="T47" fmla="*/ 2 h 107"/>
                  <a:gd name="T48" fmla="*/ 1 w 204"/>
                  <a:gd name="T49" fmla="*/ 2 h 107"/>
                  <a:gd name="T50" fmla="*/ 1 w 204"/>
                  <a:gd name="T51" fmla="*/ 2 h 107"/>
                  <a:gd name="T52" fmla="*/ 1 w 204"/>
                  <a:gd name="T53" fmla="*/ 2 h 107"/>
                  <a:gd name="T54" fmla="*/ 1 w 204"/>
                  <a:gd name="T55" fmla="*/ 2 h 107"/>
                  <a:gd name="T56" fmla="*/ 1 w 204"/>
                  <a:gd name="T57" fmla="*/ 2 h 107"/>
                  <a:gd name="T58" fmla="*/ 1 w 204"/>
                  <a:gd name="T59" fmla="*/ 2 h 107"/>
                  <a:gd name="T60" fmla="*/ 1 w 204"/>
                  <a:gd name="T61" fmla="*/ 2 h 107"/>
                  <a:gd name="T62" fmla="*/ 1 w 204"/>
                  <a:gd name="T63" fmla="*/ 2 h 107"/>
                  <a:gd name="T64" fmla="*/ 1 w 204"/>
                  <a:gd name="T65" fmla="*/ 2 h 107"/>
                  <a:gd name="T66" fmla="*/ 1 w 204"/>
                  <a:gd name="T67" fmla="*/ 2 h 107"/>
                  <a:gd name="T68" fmla="*/ 0 w 204"/>
                  <a:gd name="T69" fmla="*/ 2 h 107"/>
                  <a:gd name="T70" fmla="*/ 0 w 204"/>
                  <a:gd name="T71" fmla="*/ 2 h 107"/>
                  <a:gd name="T72" fmla="*/ 1 w 204"/>
                  <a:gd name="T73" fmla="*/ 2 h 10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04" h="107">
                    <a:moveTo>
                      <a:pt x="9" y="107"/>
                    </a:moveTo>
                    <a:lnTo>
                      <a:pt x="9" y="107"/>
                    </a:lnTo>
                    <a:lnTo>
                      <a:pt x="18" y="98"/>
                    </a:lnTo>
                    <a:lnTo>
                      <a:pt x="35" y="98"/>
                    </a:lnTo>
                    <a:lnTo>
                      <a:pt x="44" y="98"/>
                    </a:lnTo>
                    <a:lnTo>
                      <a:pt x="62" y="89"/>
                    </a:lnTo>
                    <a:lnTo>
                      <a:pt x="71" y="89"/>
                    </a:lnTo>
                    <a:lnTo>
                      <a:pt x="80" y="80"/>
                    </a:lnTo>
                    <a:lnTo>
                      <a:pt x="97" y="71"/>
                    </a:lnTo>
                    <a:lnTo>
                      <a:pt x="106" y="71"/>
                    </a:lnTo>
                    <a:lnTo>
                      <a:pt x="124" y="62"/>
                    </a:lnTo>
                    <a:lnTo>
                      <a:pt x="133" y="53"/>
                    </a:lnTo>
                    <a:lnTo>
                      <a:pt x="142" y="53"/>
                    </a:lnTo>
                    <a:lnTo>
                      <a:pt x="159" y="45"/>
                    </a:lnTo>
                    <a:lnTo>
                      <a:pt x="168" y="36"/>
                    </a:lnTo>
                    <a:lnTo>
                      <a:pt x="177" y="27"/>
                    </a:lnTo>
                    <a:lnTo>
                      <a:pt x="186" y="18"/>
                    </a:lnTo>
                    <a:lnTo>
                      <a:pt x="204" y="9"/>
                    </a:lnTo>
                    <a:lnTo>
                      <a:pt x="195" y="0"/>
                    </a:lnTo>
                    <a:lnTo>
                      <a:pt x="177" y="9"/>
                    </a:lnTo>
                    <a:lnTo>
                      <a:pt x="168" y="18"/>
                    </a:lnTo>
                    <a:lnTo>
                      <a:pt x="159" y="27"/>
                    </a:lnTo>
                    <a:lnTo>
                      <a:pt x="151" y="36"/>
                    </a:lnTo>
                    <a:lnTo>
                      <a:pt x="133" y="36"/>
                    </a:lnTo>
                    <a:lnTo>
                      <a:pt x="124" y="45"/>
                    </a:lnTo>
                    <a:lnTo>
                      <a:pt x="115" y="53"/>
                    </a:lnTo>
                    <a:lnTo>
                      <a:pt x="106" y="53"/>
                    </a:lnTo>
                    <a:lnTo>
                      <a:pt x="89" y="62"/>
                    </a:lnTo>
                    <a:lnTo>
                      <a:pt x="80" y="71"/>
                    </a:lnTo>
                    <a:lnTo>
                      <a:pt x="71" y="71"/>
                    </a:lnTo>
                    <a:lnTo>
                      <a:pt x="53" y="80"/>
                    </a:lnTo>
                    <a:lnTo>
                      <a:pt x="44" y="80"/>
                    </a:lnTo>
                    <a:lnTo>
                      <a:pt x="27" y="89"/>
                    </a:lnTo>
                    <a:lnTo>
                      <a:pt x="18" y="89"/>
                    </a:lnTo>
                    <a:lnTo>
                      <a:pt x="0" y="89"/>
                    </a:lnTo>
                    <a:lnTo>
                      <a:pt x="9" y="1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5" name="Freeform 35"/>
              <p:cNvSpPr>
                <a:spLocks/>
              </p:cNvSpPr>
              <p:nvPr/>
            </p:nvSpPr>
            <p:spPr bwMode="auto">
              <a:xfrm>
                <a:off x="1536" y="1686"/>
                <a:ext cx="81" cy="61"/>
              </a:xfrm>
              <a:custGeom>
                <a:avLst/>
                <a:gdLst>
                  <a:gd name="T0" fmla="*/ 0 w 115"/>
                  <a:gd name="T1" fmla="*/ 0 h 80"/>
                  <a:gd name="T2" fmla="*/ 0 w 115"/>
                  <a:gd name="T3" fmla="*/ 2 h 80"/>
                  <a:gd name="T4" fmla="*/ 1 w 115"/>
                  <a:gd name="T5" fmla="*/ 2 h 80"/>
                  <a:gd name="T6" fmla="*/ 1 w 115"/>
                  <a:gd name="T7" fmla="*/ 2 h 80"/>
                  <a:gd name="T8" fmla="*/ 1 w 115"/>
                  <a:gd name="T9" fmla="*/ 2 h 80"/>
                  <a:gd name="T10" fmla="*/ 1 w 115"/>
                  <a:gd name="T11" fmla="*/ 2 h 80"/>
                  <a:gd name="T12" fmla="*/ 1 w 115"/>
                  <a:gd name="T13" fmla="*/ 2 h 80"/>
                  <a:gd name="T14" fmla="*/ 1 w 115"/>
                  <a:gd name="T15" fmla="*/ 2 h 80"/>
                  <a:gd name="T16" fmla="*/ 1 w 115"/>
                  <a:gd name="T17" fmla="*/ 2 h 80"/>
                  <a:gd name="T18" fmla="*/ 1 w 115"/>
                  <a:gd name="T19" fmla="*/ 2 h 80"/>
                  <a:gd name="T20" fmla="*/ 1 w 115"/>
                  <a:gd name="T21" fmla="*/ 2 h 80"/>
                  <a:gd name="T22" fmla="*/ 1 w 115"/>
                  <a:gd name="T23" fmla="*/ 2 h 80"/>
                  <a:gd name="T24" fmla="*/ 1 w 115"/>
                  <a:gd name="T25" fmla="*/ 2 h 80"/>
                  <a:gd name="T26" fmla="*/ 1 w 115"/>
                  <a:gd name="T27" fmla="*/ 2 h 80"/>
                  <a:gd name="T28" fmla="*/ 1 w 115"/>
                  <a:gd name="T29" fmla="*/ 2 h 80"/>
                  <a:gd name="T30" fmla="*/ 1 w 115"/>
                  <a:gd name="T31" fmla="*/ 2 h 80"/>
                  <a:gd name="T32" fmla="*/ 1 w 115"/>
                  <a:gd name="T33" fmla="*/ 2 h 80"/>
                  <a:gd name="T34" fmla="*/ 1 w 115"/>
                  <a:gd name="T35" fmla="*/ 0 h 80"/>
                  <a:gd name="T36" fmla="*/ 0 w 115"/>
                  <a:gd name="T37" fmla="*/ 0 h 8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5" h="80">
                    <a:moveTo>
                      <a:pt x="0" y="0"/>
                    </a:moveTo>
                    <a:lnTo>
                      <a:pt x="0" y="18"/>
                    </a:lnTo>
                    <a:lnTo>
                      <a:pt x="9" y="35"/>
                    </a:lnTo>
                    <a:lnTo>
                      <a:pt x="26" y="44"/>
                    </a:lnTo>
                    <a:lnTo>
                      <a:pt x="35" y="62"/>
                    </a:lnTo>
                    <a:lnTo>
                      <a:pt x="53" y="71"/>
                    </a:lnTo>
                    <a:lnTo>
                      <a:pt x="71" y="80"/>
                    </a:lnTo>
                    <a:lnTo>
                      <a:pt x="88" y="80"/>
                    </a:lnTo>
                    <a:lnTo>
                      <a:pt x="115" y="80"/>
                    </a:lnTo>
                    <a:lnTo>
                      <a:pt x="106" y="62"/>
                    </a:lnTo>
                    <a:lnTo>
                      <a:pt x="88" y="71"/>
                    </a:lnTo>
                    <a:lnTo>
                      <a:pt x="71" y="62"/>
                    </a:lnTo>
                    <a:lnTo>
                      <a:pt x="62" y="62"/>
                    </a:lnTo>
                    <a:lnTo>
                      <a:pt x="44" y="53"/>
                    </a:lnTo>
                    <a:lnTo>
                      <a:pt x="35" y="44"/>
                    </a:lnTo>
                    <a:lnTo>
                      <a:pt x="26" y="26"/>
                    </a:lnTo>
                    <a:lnTo>
                      <a:pt x="18" y="18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6" name="Freeform 36"/>
              <p:cNvSpPr>
                <a:spLocks/>
              </p:cNvSpPr>
              <p:nvPr/>
            </p:nvSpPr>
            <p:spPr bwMode="auto">
              <a:xfrm>
                <a:off x="1654" y="1447"/>
                <a:ext cx="100" cy="226"/>
              </a:xfrm>
              <a:custGeom>
                <a:avLst/>
                <a:gdLst>
                  <a:gd name="T0" fmla="*/ 1 w 142"/>
                  <a:gd name="T1" fmla="*/ 5 h 301"/>
                  <a:gd name="T2" fmla="*/ 1 w 142"/>
                  <a:gd name="T3" fmla="*/ 5 h 301"/>
                  <a:gd name="T4" fmla="*/ 1 w 142"/>
                  <a:gd name="T5" fmla="*/ 4 h 301"/>
                  <a:gd name="T6" fmla="*/ 1 w 142"/>
                  <a:gd name="T7" fmla="*/ 4 h 301"/>
                  <a:gd name="T8" fmla="*/ 1 w 142"/>
                  <a:gd name="T9" fmla="*/ 4 h 301"/>
                  <a:gd name="T10" fmla="*/ 1 w 142"/>
                  <a:gd name="T11" fmla="*/ 3 h 301"/>
                  <a:gd name="T12" fmla="*/ 1 w 142"/>
                  <a:gd name="T13" fmla="*/ 3 h 301"/>
                  <a:gd name="T14" fmla="*/ 1 w 142"/>
                  <a:gd name="T15" fmla="*/ 2 h 301"/>
                  <a:gd name="T16" fmla="*/ 1 w 142"/>
                  <a:gd name="T17" fmla="*/ 2 h 301"/>
                  <a:gd name="T18" fmla="*/ 0 w 142"/>
                  <a:gd name="T19" fmla="*/ 2 h 301"/>
                  <a:gd name="T20" fmla="*/ 0 w 142"/>
                  <a:gd name="T21" fmla="*/ 2 h 301"/>
                  <a:gd name="T22" fmla="*/ 1 w 142"/>
                  <a:gd name="T23" fmla="*/ 2 h 301"/>
                  <a:gd name="T24" fmla="*/ 1 w 142"/>
                  <a:gd name="T25" fmla="*/ 2 h 301"/>
                  <a:gd name="T26" fmla="*/ 1 w 142"/>
                  <a:gd name="T27" fmla="*/ 2 h 301"/>
                  <a:gd name="T28" fmla="*/ 1 w 142"/>
                  <a:gd name="T29" fmla="*/ 2 h 301"/>
                  <a:gd name="T30" fmla="*/ 1 w 142"/>
                  <a:gd name="T31" fmla="*/ 2 h 301"/>
                  <a:gd name="T32" fmla="*/ 1 w 142"/>
                  <a:gd name="T33" fmla="*/ 2 h 301"/>
                  <a:gd name="T34" fmla="*/ 1 w 142"/>
                  <a:gd name="T35" fmla="*/ 0 h 301"/>
                  <a:gd name="T36" fmla="*/ 1 w 142"/>
                  <a:gd name="T37" fmla="*/ 2 h 301"/>
                  <a:gd name="T38" fmla="*/ 1 w 142"/>
                  <a:gd name="T39" fmla="*/ 2 h 301"/>
                  <a:gd name="T40" fmla="*/ 1 w 142"/>
                  <a:gd name="T41" fmla="*/ 2 h 301"/>
                  <a:gd name="T42" fmla="*/ 1 w 142"/>
                  <a:gd name="T43" fmla="*/ 2 h 301"/>
                  <a:gd name="T44" fmla="*/ 1 w 142"/>
                  <a:gd name="T45" fmla="*/ 2 h 301"/>
                  <a:gd name="T46" fmla="*/ 1 w 142"/>
                  <a:gd name="T47" fmla="*/ 2 h 301"/>
                  <a:gd name="T48" fmla="*/ 1 w 142"/>
                  <a:gd name="T49" fmla="*/ 2 h 301"/>
                  <a:gd name="T50" fmla="*/ 1 w 142"/>
                  <a:gd name="T51" fmla="*/ 3 h 301"/>
                  <a:gd name="T52" fmla="*/ 1 w 142"/>
                  <a:gd name="T53" fmla="*/ 3 h 301"/>
                  <a:gd name="T54" fmla="*/ 1 w 142"/>
                  <a:gd name="T55" fmla="*/ 4 h 301"/>
                  <a:gd name="T56" fmla="*/ 1 w 142"/>
                  <a:gd name="T57" fmla="*/ 5 h 301"/>
                  <a:gd name="T58" fmla="*/ 1 w 142"/>
                  <a:gd name="T59" fmla="*/ 5 h 301"/>
                  <a:gd name="T60" fmla="*/ 1 w 142"/>
                  <a:gd name="T61" fmla="*/ 5 h 301"/>
                  <a:gd name="T62" fmla="*/ 1 w 142"/>
                  <a:gd name="T63" fmla="*/ 5 h 301"/>
                  <a:gd name="T64" fmla="*/ 1 w 142"/>
                  <a:gd name="T65" fmla="*/ 5 h 30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42" h="301">
                    <a:moveTo>
                      <a:pt x="106" y="301"/>
                    </a:moveTo>
                    <a:lnTo>
                      <a:pt x="89" y="283"/>
                    </a:lnTo>
                    <a:lnTo>
                      <a:pt x="71" y="257"/>
                    </a:lnTo>
                    <a:lnTo>
                      <a:pt x="62" y="239"/>
                    </a:lnTo>
                    <a:lnTo>
                      <a:pt x="44" y="213"/>
                    </a:lnTo>
                    <a:lnTo>
                      <a:pt x="35" y="195"/>
                    </a:lnTo>
                    <a:lnTo>
                      <a:pt x="27" y="168"/>
                    </a:lnTo>
                    <a:lnTo>
                      <a:pt x="18" y="142"/>
                    </a:lnTo>
                    <a:lnTo>
                      <a:pt x="9" y="115"/>
                    </a:lnTo>
                    <a:lnTo>
                      <a:pt x="0" y="97"/>
                    </a:lnTo>
                    <a:lnTo>
                      <a:pt x="0" y="80"/>
                    </a:lnTo>
                    <a:lnTo>
                      <a:pt x="9" y="62"/>
                    </a:lnTo>
                    <a:lnTo>
                      <a:pt x="18" y="44"/>
                    </a:lnTo>
                    <a:lnTo>
                      <a:pt x="27" y="35"/>
                    </a:lnTo>
                    <a:lnTo>
                      <a:pt x="44" y="18"/>
                    </a:lnTo>
                    <a:lnTo>
                      <a:pt x="53" y="9"/>
                    </a:lnTo>
                    <a:lnTo>
                      <a:pt x="71" y="9"/>
                    </a:lnTo>
                    <a:lnTo>
                      <a:pt x="80" y="0"/>
                    </a:lnTo>
                    <a:lnTo>
                      <a:pt x="97" y="9"/>
                    </a:lnTo>
                    <a:lnTo>
                      <a:pt x="115" y="18"/>
                    </a:lnTo>
                    <a:lnTo>
                      <a:pt x="124" y="35"/>
                    </a:lnTo>
                    <a:lnTo>
                      <a:pt x="133" y="53"/>
                    </a:lnTo>
                    <a:lnTo>
                      <a:pt x="142" y="80"/>
                    </a:lnTo>
                    <a:lnTo>
                      <a:pt x="142" y="97"/>
                    </a:lnTo>
                    <a:lnTo>
                      <a:pt x="142" y="115"/>
                    </a:lnTo>
                    <a:lnTo>
                      <a:pt x="142" y="159"/>
                    </a:lnTo>
                    <a:lnTo>
                      <a:pt x="142" y="204"/>
                    </a:lnTo>
                    <a:lnTo>
                      <a:pt x="133" y="257"/>
                    </a:lnTo>
                    <a:lnTo>
                      <a:pt x="133" y="301"/>
                    </a:lnTo>
                    <a:lnTo>
                      <a:pt x="124" y="301"/>
                    </a:lnTo>
                    <a:lnTo>
                      <a:pt x="115" y="301"/>
                    </a:lnTo>
                    <a:lnTo>
                      <a:pt x="106" y="301"/>
                    </a:lnTo>
                    <a:close/>
                  </a:path>
                </a:pathLst>
              </a:custGeom>
              <a:solidFill>
                <a:srgbClr val="CC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7" name="Freeform 37"/>
              <p:cNvSpPr>
                <a:spLocks/>
              </p:cNvSpPr>
              <p:nvPr/>
            </p:nvSpPr>
            <p:spPr bwMode="auto">
              <a:xfrm>
                <a:off x="1654" y="1533"/>
                <a:ext cx="81" cy="140"/>
              </a:xfrm>
              <a:custGeom>
                <a:avLst/>
                <a:gdLst>
                  <a:gd name="T0" fmla="*/ 0 w 115"/>
                  <a:gd name="T1" fmla="*/ 0 h 186"/>
                  <a:gd name="T2" fmla="*/ 0 w 115"/>
                  <a:gd name="T3" fmla="*/ 0 h 186"/>
                  <a:gd name="T4" fmla="*/ 1 w 115"/>
                  <a:gd name="T5" fmla="*/ 2 h 186"/>
                  <a:gd name="T6" fmla="*/ 1 w 115"/>
                  <a:gd name="T7" fmla="*/ 2 h 186"/>
                  <a:gd name="T8" fmla="*/ 1 w 115"/>
                  <a:gd name="T9" fmla="*/ 2 h 186"/>
                  <a:gd name="T10" fmla="*/ 1 w 115"/>
                  <a:gd name="T11" fmla="*/ 2 h 186"/>
                  <a:gd name="T12" fmla="*/ 1 w 115"/>
                  <a:gd name="T13" fmla="*/ 2 h 186"/>
                  <a:gd name="T14" fmla="*/ 1 w 115"/>
                  <a:gd name="T15" fmla="*/ 2 h 186"/>
                  <a:gd name="T16" fmla="*/ 1 w 115"/>
                  <a:gd name="T17" fmla="*/ 3 h 186"/>
                  <a:gd name="T18" fmla="*/ 1 w 115"/>
                  <a:gd name="T19" fmla="*/ 3 h 186"/>
                  <a:gd name="T20" fmla="*/ 1 w 115"/>
                  <a:gd name="T21" fmla="*/ 3 h 186"/>
                  <a:gd name="T22" fmla="*/ 1 w 115"/>
                  <a:gd name="T23" fmla="*/ 3 h 186"/>
                  <a:gd name="T24" fmla="*/ 1 w 115"/>
                  <a:gd name="T25" fmla="*/ 2 h 186"/>
                  <a:gd name="T26" fmla="*/ 1 w 115"/>
                  <a:gd name="T27" fmla="*/ 2 h 186"/>
                  <a:gd name="T28" fmla="*/ 1 w 115"/>
                  <a:gd name="T29" fmla="*/ 2 h 186"/>
                  <a:gd name="T30" fmla="*/ 1 w 115"/>
                  <a:gd name="T31" fmla="*/ 2 h 186"/>
                  <a:gd name="T32" fmla="*/ 1 w 115"/>
                  <a:gd name="T33" fmla="*/ 2 h 186"/>
                  <a:gd name="T34" fmla="*/ 1 w 115"/>
                  <a:gd name="T35" fmla="*/ 2 h 186"/>
                  <a:gd name="T36" fmla="*/ 1 w 115"/>
                  <a:gd name="T37" fmla="*/ 0 h 186"/>
                  <a:gd name="T38" fmla="*/ 1 w 115"/>
                  <a:gd name="T39" fmla="*/ 0 h 186"/>
                  <a:gd name="T40" fmla="*/ 0 w 115"/>
                  <a:gd name="T41" fmla="*/ 0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5" h="186">
                    <a:moveTo>
                      <a:pt x="0" y="0"/>
                    </a:moveTo>
                    <a:lnTo>
                      <a:pt x="0" y="0"/>
                    </a:lnTo>
                    <a:lnTo>
                      <a:pt x="9" y="27"/>
                    </a:lnTo>
                    <a:lnTo>
                      <a:pt x="18" y="53"/>
                    </a:lnTo>
                    <a:lnTo>
                      <a:pt x="27" y="80"/>
                    </a:lnTo>
                    <a:lnTo>
                      <a:pt x="44" y="98"/>
                    </a:lnTo>
                    <a:lnTo>
                      <a:pt x="53" y="124"/>
                    </a:lnTo>
                    <a:lnTo>
                      <a:pt x="71" y="151"/>
                    </a:lnTo>
                    <a:lnTo>
                      <a:pt x="89" y="168"/>
                    </a:lnTo>
                    <a:lnTo>
                      <a:pt x="97" y="186"/>
                    </a:lnTo>
                    <a:lnTo>
                      <a:pt x="115" y="177"/>
                    </a:lnTo>
                    <a:lnTo>
                      <a:pt x="97" y="160"/>
                    </a:lnTo>
                    <a:lnTo>
                      <a:pt x="80" y="142"/>
                    </a:lnTo>
                    <a:lnTo>
                      <a:pt x="62" y="115"/>
                    </a:lnTo>
                    <a:lnTo>
                      <a:pt x="53" y="98"/>
                    </a:lnTo>
                    <a:lnTo>
                      <a:pt x="44" y="71"/>
                    </a:lnTo>
                    <a:lnTo>
                      <a:pt x="27" y="53"/>
                    </a:lnTo>
                    <a:lnTo>
                      <a:pt x="18" y="27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8" name="Freeform 38"/>
              <p:cNvSpPr>
                <a:spLocks/>
              </p:cNvSpPr>
              <p:nvPr/>
            </p:nvSpPr>
            <p:spPr bwMode="auto">
              <a:xfrm>
                <a:off x="1648" y="1447"/>
                <a:ext cx="56" cy="86"/>
              </a:xfrm>
              <a:custGeom>
                <a:avLst/>
                <a:gdLst>
                  <a:gd name="T0" fmla="*/ 1 w 80"/>
                  <a:gd name="T1" fmla="*/ 0 h 115"/>
                  <a:gd name="T2" fmla="*/ 1 w 80"/>
                  <a:gd name="T3" fmla="*/ 0 h 115"/>
                  <a:gd name="T4" fmla="*/ 1 w 80"/>
                  <a:gd name="T5" fmla="*/ 1 h 115"/>
                  <a:gd name="T6" fmla="*/ 1 w 80"/>
                  <a:gd name="T7" fmla="*/ 1 h 115"/>
                  <a:gd name="T8" fmla="*/ 1 w 80"/>
                  <a:gd name="T9" fmla="*/ 1 h 115"/>
                  <a:gd name="T10" fmla="*/ 1 w 80"/>
                  <a:gd name="T11" fmla="*/ 1 h 115"/>
                  <a:gd name="T12" fmla="*/ 1 w 80"/>
                  <a:gd name="T13" fmla="*/ 1 h 115"/>
                  <a:gd name="T14" fmla="*/ 1 w 80"/>
                  <a:gd name="T15" fmla="*/ 1 h 115"/>
                  <a:gd name="T16" fmla="*/ 0 w 80"/>
                  <a:gd name="T17" fmla="*/ 1 h 115"/>
                  <a:gd name="T18" fmla="*/ 1 w 80"/>
                  <a:gd name="T19" fmla="*/ 1 h 115"/>
                  <a:gd name="T20" fmla="*/ 1 w 80"/>
                  <a:gd name="T21" fmla="*/ 1 h 115"/>
                  <a:gd name="T22" fmla="*/ 1 w 80"/>
                  <a:gd name="T23" fmla="*/ 1 h 115"/>
                  <a:gd name="T24" fmla="*/ 1 w 80"/>
                  <a:gd name="T25" fmla="*/ 1 h 115"/>
                  <a:gd name="T26" fmla="*/ 1 w 80"/>
                  <a:gd name="T27" fmla="*/ 1 h 115"/>
                  <a:gd name="T28" fmla="*/ 1 w 80"/>
                  <a:gd name="T29" fmla="*/ 1 h 115"/>
                  <a:gd name="T30" fmla="*/ 1 w 80"/>
                  <a:gd name="T31" fmla="*/ 1 h 115"/>
                  <a:gd name="T32" fmla="*/ 1 w 80"/>
                  <a:gd name="T33" fmla="*/ 1 h 115"/>
                  <a:gd name="T34" fmla="*/ 1 w 80"/>
                  <a:gd name="T35" fmla="*/ 1 h 115"/>
                  <a:gd name="T36" fmla="*/ 1 w 80"/>
                  <a:gd name="T37" fmla="*/ 1 h 115"/>
                  <a:gd name="T38" fmla="*/ 1 w 80"/>
                  <a:gd name="T39" fmla="*/ 1 h 115"/>
                  <a:gd name="T40" fmla="*/ 1 w 80"/>
                  <a:gd name="T41" fmla="*/ 0 h 1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0" h="115">
                    <a:moveTo>
                      <a:pt x="71" y="0"/>
                    </a:moveTo>
                    <a:lnTo>
                      <a:pt x="71" y="0"/>
                    </a:lnTo>
                    <a:lnTo>
                      <a:pt x="62" y="9"/>
                    </a:lnTo>
                    <a:lnTo>
                      <a:pt x="44" y="18"/>
                    </a:lnTo>
                    <a:lnTo>
                      <a:pt x="36" y="26"/>
                    </a:lnTo>
                    <a:lnTo>
                      <a:pt x="18" y="44"/>
                    </a:lnTo>
                    <a:lnTo>
                      <a:pt x="9" y="62"/>
                    </a:lnTo>
                    <a:lnTo>
                      <a:pt x="9" y="80"/>
                    </a:lnTo>
                    <a:lnTo>
                      <a:pt x="0" y="97"/>
                    </a:lnTo>
                    <a:lnTo>
                      <a:pt x="9" y="115"/>
                    </a:lnTo>
                    <a:lnTo>
                      <a:pt x="18" y="115"/>
                    </a:lnTo>
                    <a:lnTo>
                      <a:pt x="18" y="97"/>
                    </a:lnTo>
                    <a:lnTo>
                      <a:pt x="18" y="80"/>
                    </a:lnTo>
                    <a:lnTo>
                      <a:pt x="27" y="62"/>
                    </a:lnTo>
                    <a:lnTo>
                      <a:pt x="36" y="53"/>
                    </a:lnTo>
                    <a:lnTo>
                      <a:pt x="44" y="35"/>
                    </a:lnTo>
                    <a:lnTo>
                      <a:pt x="53" y="26"/>
                    </a:lnTo>
                    <a:lnTo>
                      <a:pt x="62" y="18"/>
                    </a:lnTo>
                    <a:lnTo>
                      <a:pt x="80" y="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9" name="Freeform 39"/>
              <p:cNvSpPr>
                <a:spLocks/>
              </p:cNvSpPr>
              <p:nvPr/>
            </p:nvSpPr>
            <p:spPr bwMode="auto">
              <a:xfrm>
                <a:off x="1698" y="1447"/>
                <a:ext cx="61" cy="86"/>
              </a:xfrm>
              <a:custGeom>
                <a:avLst/>
                <a:gdLst>
                  <a:gd name="T0" fmla="*/ 1 w 88"/>
                  <a:gd name="T1" fmla="*/ 1 h 115"/>
                  <a:gd name="T2" fmla="*/ 1 w 88"/>
                  <a:gd name="T3" fmla="*/ 1 h 115"/>
                  <a:gd name="T4" fmla="*/ 1 w 88"/>
                  <a:gd name="T5" fmla="*/ 1 h 115"/>
                  <a:gd name="T6" fmla="*/ 1 w 88"/>
                  <a:gd name="T7" fmla="*/ 1 h 115"/>
                  <a:gd name="T8" fmla="*/ 1 w 88"/>
                  <a:gd name="T9" fmla="*/ 1 h 115"/>
                  <a:gd name="T10" fmla="*/ 1 w 88"/>
                  <a:gd name="T11" fmla="*/ 1 h 115"/>
                  <a:gd name="T12" fmla="*/ 1 w 88"/>
                  <a:gd name="T13" fmla="*/ 1 h 115"/>
                  <a:gd name="T14" fmla="*/ 1 w 88"/>
                  <a:gd name="T15" fmla="*/ 0 h 115"/>
                  <a:gd name="T16" fmla="*/ 1 w 88"/>
                  <a:gd name="T17" fmla="*/ 0 h 115"/>
                  <a:gd name="T18" fmla="*/ 0 w 88"/>
                  <a:gd name="T19" fmla="*/ 0 h 115"/>
                  <a:gd name="T20" fmla="*/ 1 w 88"/>
                  <a:gd name="T21" fmla="*/ 1 h 115"/>
                  <a:gd name="T22" fmla="*/ 1 w 88"/>
                  <a:gd name="T23" fmla="*/ 1 h 115"/>
                  <a:gd name="T24" fmla="*/ 1 w 88"/>
                  <a:gd name="T25" fmla="*/ 1 h 115"/>
                  <a:gd name="T26" fmla="*/ 1 w 88"/>
                  <a:gd name="T27" fmla="*/ 1 h 115"/>
                  <a:gd name="T28" fmla="*/ 1 w 88"/>
                  <a:gd name="T29" fmla="*/ 1 h 115"/>
                  <a:gd name="T30" fmla="*/ 1 w 88"/>
                  <a:gd name="T31" fmla="*/ 1 h 115"/>
                  <a:gd name="T32" fmla="*/ 1 w 88"/>
                  <a:gd name="T33" fmla="*/ 1 h 115"/>
                  <a:gd name="T34" fmla="*/ 1 w 88"/>
                  <a:gd name="T35" fmla="*/ 1 h 115"/>
                  <a:gd name="T36" fmla="*/ 1 w 88"/>
                  <a:gd name="T37" fmla="*/ 1 h 115"/>
                  <a:gd name="T38" fmla="*/ 1 w 88"/>
                  <a:gd name="T39" fmla="*/ 1 h 115"/>
                  <a:gd name="T40" fmla="*/ 1 w 88"/>
                  <a:gd name="T41" fmla="*/ 1 h 1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8" h="115">
                    <a:moveTo>
                      <a:pt x="88" y="115"/>
                    </a:moveTo>
                    <a:lnTo>
                      <a:pt x="88" y="115"/>
                    </a:lnTo>
                    <a:lnTo>
                      <a:pt x="88" y="97"/>
                    </a:lnTo>
                    <a:lnTo>
                      <a:pt x="80" y="71"/>
                    </a:lnTo>
                    <a:lnTo>
                      <a:pt x="80" y="53"/>
                    </a:lnTo>
                    <a:lnTo>
                      <a:pt x="71" y="35"/>
                    </a:lnTo>
                    <a:lnTo>
                      <a:pt x="53" y="18"/>
                    </a:lnTo>
                    <a:lnTo>
                      <a:pt x="44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9" y="9"/>
                    </a:lnTo>
                    <a:lnTo>
                      <a:pt x="18" y="9"/>
                    </a:lnTo>
                    <a:lnTo>
                      <a:pt x="35" y="18"/>
                    </a:lnTo>
                    <a:lnTo>
                      <a:pt x="44" y="26"/>
                    </a:lnTo>
                    <a:lnTo>
                      <a:pt x="53" y="44"/>
                    </a:lnTo>
                    <a:lnTo>
                      <a:pt x="62" y="53"/>
                    </a:lnTo>
                    <a:lnTo>
                      <a:pt x="71" y="80"/>
                    </a:lnTo>
                    <a:lnTo>
                      <a:pt x="71" y="97"/>
                    </a:lnTo>
                    <a:lnTo>
                      <a:pt x="71" y="115"/>
                    </a:lnTo>
                    <a:lnTo>
                      <a:pt x="88" y="1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0" name="Freeform 40"/>
              <p:cNvSpPr>
                <a:spLocks/>
              </p:cNvSpPr>
              <p:nvPr/>
            </p:nvSpPr>
            <p:spPr bwMode="auto">
              <a:xfrm>
                <a:off x="1741" y="1533"/>
                <a:ext cx="18" cy="140"/>
              </a:xfrm>
              <a:custGeom>
                <a:avLst/>
                <a:gdLst>
                  <a:gd name="T0" fmla="*/ 1 w 26"/>
                  <a:gd name="T1" fmla="*/ 3 h 186"/>
                  <a:gd name="T2" fmla="*/ 1 w 26"/>
                  <a:gd name="T3" fmla="*/ 3 h 186"/>
                  <a:gd name="T4" fmla="*/ 1 w 26"/>
                  <a:gd name="T5" fmla="*/ 2 h 186"/>
                  <a:gd name="T6" fmla="*/ 1 w 26"/>
                  <a:gd name="T7" fmla="*/ 2 h 186"/>
                  <a:gd name="T8" fmla="*/ 1 w 26"/>
                  <a:gd name="T9" fmla="*/ 2 h 186"/>
                  <a:gd name="T10" fmla="*/ 1 w 26"/>
                  <a:gd name="T11" fmla="*/ 0 h 186"/>
                  <a:gd name="T12" fmla="*/ 1 w 26"/>
                  <a:gd name="T13" fmla="*/ 0 h 186"/>
                  <a:gd name="T14" fmla="*/ 1 w 26"/>
                  <a:gd name="T15" fmla="*/ 2 h 186"/>
                  <a:gd name="T16" fmla="*/ 1 w 26"/>
                  <a:gd name="T17" fmla="*/ 2 h 186"/>
                  <a:gd name="T18" fmla="*/ 1 w 26"/>
                  <a:gd name="T19" fmla="*/ 2 h 186"/>
                  <a:gd name="T20" fmla="*/ 0 w 26"/>
                  <a:gd name="T21" fmla="*/ 3 h 186"/>
                  <a:gd name="T22" fmla="*/ 0 w 26"/>
                  <a:gd name="T23" fmla="*/ 3 h 186"/>
                  <a:gd name="T24" fmla="*/ 1 w 26"/>
                  <a:gd name="T25" fmla="*/ 3 h 1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6" h="186">
                    <a:moveTo>
                      <a:pt x="9" y="186"/>
                    </a:moveTo>
                    <a:lnTo>
                      <a:pt x="9" y="186"/>
                    </a:lnTo>
                    <a:lnTo>
                      <a:pt x="18" y="142"/>
                    </a:lnTo>
                    <a:lnTo>
                      <a:pt x="26" y="89"/>
                    </a:lnTo>
                    <a:lnTo>
                      <a:pt x="26" y="44"/>
                    </a:lnTo>
                    <a:lnTo>
                      <a:pt x="26" y="0"/>
                    </a:lnTo>
                    <a:lnTo>
                      <a:pt x="9" y="0"/>
                    </a:lnTo>
                    <a:lnTo>
                      <a:pt x="9" y="44"/>
                    </a:lnTo>
                    <a:lnTo>
                      <a:pt x="9" y="89"/>
                    </a:lnTo>
                    <a:lnTo>
                      <a:pt x="9" y="142"/>
                    </a:lnTo>
                    <a:lnTo>
                      <a:pt x="0" y="177"/>
                    </a:lnTo>
                    <a:lnTo>
                      <a:pt x="9" y="1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1" name="Freeform 41"/>
              <p:cNvSpPr>
                <a:spLocks/>
              </p:cNvSpPr>
              <p:nvPr/>
            </p:nvSpPr>
            <p:spPr bwMode="auto">
              <a:xfrm>
                <a:off x="1722" y="1666"/>
                <a:ext cx="25" cy="14"/>
              </a:xfrm>
              <a:custGeom>
                <a:avLst/>
                <a:gdLst>
                  <a:gd name="T0" fmla="*/ 0 w 36"/>
                  <a:gd name="T1" fmla="*/ 2 h 18"/>
                  <a:gd name="T2" fmla="*/ 0 w 36"/>
                  <a:gd name="T3" fmla="*/ 2 h 18"/>
                  <a:gd name="T4" fmla="*/ 1 w 36"/>
                  <a:gd name="T5" fmla="*/ 2 h 18"/>
                  <a:gd name="T6" fmla="*/ 1 w 36"/>
                  <a:gd name="T7" fmla="*/ 2 h 18"/>
                  <a:gd name="T8" fmla="*/ 1 w 36"/>
                  <a:gd name="T9" fmla="*/ 2 h 18"/>
                  <a:gd name="T10" fmla="*/ 1 w 36"/>
                  <a:gd name="T11" fmla="*/ 2 h 18"/>
                  <a:gd name="T12" fmla="*/ 1 w 36"/>
                  <a:gd name="T13" fmla="*/ 0 h 18"/>
                  <a:gd name="T14" fmla="*/ 1 w 36"/>
                  <a:gd name="T15" fmla="*/ 0 h 18"/>
                  <a:gd name="T16" fmla="*/ 1 w 36"/>
                  <a:gd name="T17" fmla="*/ 0 h 18"/>
                  <a:gd name="T18" fmla="*/ 1 w 36"/>
                  <a:gd name="T19" fmla="*/ 0 h 18"/>
                  <a:gd name="T20" fmla="*/ 1 w 36"/>
                  <a:gd name="T21" fmla="*/ 2 h 18"/>
                  <a:gd name="T22" fmla="*/ 1 w 36"/>
                  <a:gd name="T23" fmla="*/ 0 h 18"/>
                  <a:gd name="T24" fmla="*/ 0 w 36"/>
                  <a:gd name="T25" fmla="*/ 2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6" h="18">
                    <a:moveTo>
                      <a:pt x="0" y="9"/>
                    </a:moveTo>
                    <a:lnTo>
                      <a:pt x="0" y="9"/>
                    </a:lnTo>
                    <a:lnTo>
                      <a:pt x="18" y="18"/>
                    </a:lnTo>
                    <a:lnTo>
                      <a:pt x="27" y="18"/>
                    </a:lnTo>
                    <a:lnTo>
                      <a:pt x="36" y="9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9"/>
                    </a:lnTo>
                    <a:lnTo>
                      <a:pt x="18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2" name="Freeform 42"/>
              <p:cNvSpPr>
                <a:spLocks/>
              </p:cNvSpPr>
              <p:nvPr/>
            </p:nvSpPr>
            <p:spPr bwMode="auto">
              <a:xfrm>
                <a:off x="2269" y="1447"/>
                <a:ext cx="113" cy="212"/>
              </a:xfrm>
              <a:custGeom>
                <a:avLst/>
                <a:gdLst>
                  <a:gd name="T0" fmla="*/ 1 w 160"/>
                  <a:gd name="T1" fmla="*/ 3 h 283"/>
                  <a:gd name="T2" fmla="*/ 0 w 160"/>
                  <a:gd name="T3" fmla="*/ 3 h 283"/>
                  <a:gd name="T4" fmla="*/ 0 w 160"/>
                  <a:gd name="T5" fmla="*/ 2 h 283"/>
                  <a:gd name="T6" fmla="*/ 1 w 160"/>
                  <a:gd name="T7" fmla="*/ 1 h 283"/>
                  <a:gd name="T8" fmla="*/ 1 w 160"/>
                  <a:gd name="T9" fmla="*/ 1 h 283"/>
                  <a:gd name="T10" fmla="*/ 1 w 160"/>
                  <a:gd name="T11" fmla="*/ 1 h 283"/>
                  <a:gd name="T12" fmla="*/ 1 w 160"/>
                  <a:gd name="T13" fmla="*/ 1 h 283"/>
                  <a:gd name="T14" fmla="*/ 1 w 160"/>
                  <a:gd name="T15" fmla="*/ 1 h 283"/>
                  <a:gd name="T16" fmla="*/ 1 w 160"/>
                  <a:gd name="T17" fmla="*/ 1 h 283"/>
                  <a:gd name="T18" fmla="*/ 1 w 160"/>
                  <a:gd name="T19" fmla="*/ 1 h 283"/>
                  <a:gd name="T20" fmla="*/ 1 w 160"/>
                  <a:gd name="T21" fmla="*/ 0 h 283"/>
                  <a:gd name="T22" fmla="*/ 1 w 160"/>
                  <a:gd name="T23" fmla="*/ 0 h 283"/>
                  <a:gd name="T24" fmla="*/ 1 w 160"/>
                  <a:gd name="T25" fmla="*/ 0 h 283"/>
                  <a:gd name="T26" fmla="*/ 1 w 160"/>
                  <a:gd name="T27" fmla="*/ 1 h 283"/>
                  <a:gd name="T28" fmla="*/ 1 w 160"/>
                  <a:gd name="T29" fmla="*/ 1 h 283"/>
                  <a:gd name="T30" fmla="*/ 1 w 160"/>
                  <a:gd name="T31" fmla="*/ 1 h 283"/>
                  <a:gd name="T32" fmla="*/ 1 w 160"/>
                  <a:gd name="T33" fmla="*/ 1 h 283"/>
                  <a:gd name="T34" fmla="*/ 1 w 160"/>
                  <a:gd name="T35" fmla="*/ 1 h 283"/>
                  <a:gd name="T36" fmla="*/ 1 w 160"/>
                  <a:gd name="T37" fmla="*/ 1 h 283"/>
                  <a:gd name="T38" fmla="*/ 1 w 160"/>
                  <a:gd name="T39" fmla="*/ 1 h 283"/>
                  <a:gd name="T40" fmla="*/ 1 w 160"/>
                  <a:gd name="T41" fmla="*/ 1 h 283"/>
                  <a:gd name="T42" fmla="*/ 1 w 160"/>
                  <a:gd name="T43" fmla="*/ 2 h 283"/>
                  <a:gd name="T44" fmla="*/ 1 w 160"/>
                  <a:gd name="T45" fmla="*/ 2 h 283"/>
                  <a:gd name="T46" fmla="*/ 1 w 160"/>
                  <a:gd name="T47" fmla="*/ 2 h 283"/>
                  <a:gd name="T48" fmla="*/ 1 w 160"/>
                  <a:gd name="T49" fmla="*/ 3 h 283"/>
                  <a:gd name="T50" fmla="*/ 1 w 160"/>
                  <a:gd name="T51" fmla="*/ 3 h 283"/>
                  <a:gd name="T52" fmla="*/ 1 w 160"/>
                  <a:gd name="T53" fmla="*/ 3 h 283"/>
                  <a:gd name="T54" fmla="*/ 1 w 160"/>
                  <a:gd name="T55" fmla="*/ 3 h 283"/>
                  <a:gd name="T56" fmla="*/ 1 w 160"/>
                  <a:gd name="T57" fmla="*/ 4 h 283"/>
                  <a:gd name="T58" fmla="*/ 1 w 160"/>
                  <a:gd name="T59" fmla="*/ 4 h 283"/>
                  <a:gd name="T60" fmla="*/ 1 w 160"/>
                  <a:gd name="T61" fmla="*/ 4 h 283"/>
                  <a:gd name="T62" fmla="*/ 1 w 160"/>
                  <a:gd name="T63" fmla="*/ 4 h 283"/>
                  <a:gd name="T64" fmla="*/ 1 w 160"/>
                  <a:gd name="T65" fmla="*/ 3 h 28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60" h="283">
                    <a:moveTo>
                      <a:pt x="9" y="275"/>
                    </a:moveTo>
                    <a:lnTo>
                      <a:pt x="0" y="221"/>
                    </a:lnTo>
                    <a:lnTo>
                      <a:pt x="0" y="168"/>
                    </a:lnTo>
                    <a:lnTo>
                      <a:pt x="9" y="124"/>
                    </a:lnTo>
                    <a:lnTo>
                      <a:pt x="18" y="71"/>
                    </a:lnTo>
                    <a:lnTo>
                      <a:pt x="27" y="53"/>
                    </a:lnTo>
                    <a:lnTo>
                      <a:pt x="36" y="35"/>
                    </a:lnTo>
                    <a:lnTo>
                      <a:pt x="44" y="26"/>
                    </a:lnTo>
                    <a:lnTo>
                      <a:pt x="62" y="18"/>
                    </a:lnTo>
                    <a:lnTo>
                      <a:pt x="80" y="9"/>
                    </a:lnTo>
                    <a:lnTo>
                      <a:pt x="98" y="0"/>
                    </a:lnTo>
                    <a:lnTo>
                      <a:pt x="115" y="0"/>
                    </a:lnTo>
                    <a:lnTo>
                      <a:pt x="124" y="0"/>
                    </a:lnTo>
                    <a:lnTo>
                      <a:pt x="142" y="9"/>
                    </a:lnTo>
                    <a:lnTo>
                      <a:pt x="151" y="26"/>
                    </a:lnTo>
                    <a:lnTo>
                      <a:pt x="160" y="35"/>
                    </a:lnTo>
                    <a:lnTo>
                      <a:pt x="160" y="62"/>
                    </a:lnTo>
                    <a:lnTo>
                      <a:pt x="160" y="80"/>
                    </a:lnTo>
                    <a:lnTo>
                      <a:pt x="151" y="97"/>
                    </a:lnTo>
                    <a:lnTo>
                      <a:pt x="142" y="115"/>
                    </a:lnTo>
                    <a:lnTo>
                      <a:pt x="133" y="142"/>
                    </a:lnTo>
                    <a:lnTo>
                      <a:pt x="124" y="159"/>
                    </a:lnTo>
                    <a:lnTo>
                      <a:pt x="115" y="177"/>
                    </a:lnTo>
                    <a:lnTo>
                      <a:pt x="98" y="195"/>
                    </a:lnTo>
                    <a:lnTo>
                      <a:pt x="89" y="213"/>
                    </a:lnTo>
                    <a:lnTo>
                      <a:pt x="71" y="230"/>
                    </a:lnTo>
                    <a:lnTo>
                      <a:pt x="62" y="248"/>
                    </a:lnTo>
                    <a:lnTo>
                      <a:pt x="44" y="266"/>
                    </a:lnTo>
                    <a:lnTo>
                      <a:pt x="36" y="283"/>
                    </a:lnTo>
                    <a:lnTo>
                      <a:pt x="27" y="283"/>
                    </a:lnTo>
                    <a:lnTo>
                      <a:pt x="18" y="283"/>
                    </a:lnTo>
                    <a:lnTo>
                      <a:pt x="9" y="275"/>
                    </a:lnTo>
                    <a:close/>
                  </a:path>
                </a:pathLst>
              </a:custGeom>
              <a:solidFill>
                <a:srgbClr val="CC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3" name="Freeform 43"/>
              <p:cNvSpPr>
                <a:spLocks/>
              </p:cNvSpPr>
              <p:nvPr/>
            </p:nvSpPr>
            <p:spPr bwMode="auto">
              <a:xfrm>
                <a:off x="2263" y="1493"/>
                <a:ext cx="25" cy="166"/>
              </a:xfrm>
              <a:custGeom>
                <a:avLst/>
                <a:gdLst>
                  <a:gd name="T0" fmla="*/ 1 w 36"/>
                  <a:gd name="T1" fmla="*/ 0 h 221"/>
                  <a:gd name="T2" fmla="*/ 1 w 36"/>
                  <a:gd name="T3" fmla="*/ 0 h 221"/>
                  <a:gd name="T4" fmla="*/ 1 w 36"/>
                  <a:gd name="T5" fmla="*/ 2 h 221"/>
                  <a:gd name="T6" fmla="*/ 0 w 36"/>
                  <a:gd name="T7" fmla="*/ 2 h 221"/>
                  <a:gd name="T8" fmla="*/ 1 w 36"/>
                  <a:gd name="T9" fmla="*/ 3 h 221"/>
                  <a:gd name="T10" fmla="*/ 1 w 36"/>
                  <a:gd name="T11" fmla="*/ 4 h 221"/>
                  <a:gd name="T12" fmla="*/ 1 w 36"/>
                  <a:gd name="T13" fmla="*/ 4 h 221"/>
                  <a:gd name="T14" fmla="*/ 1 w 36"/>
                  <a:gd name="T15" fmla="*/ 3 h 221"/>
                  <a:gd name="T16" fmla="*/ 1 w 36"/>
                  <a:gd name="T17" fmla="*/ 2 h 221"/>
                  <a:gd name="T18" fmla="*/ 1 w 36"/>
                  <a:gd name="T19" fmla="*/ 2 h 221"/>
                  <a:gd name="T20" fmla="*/ 1 w 36"/>
                  <a:gd name="T21" fmla="*/ 2 h 221"/>
                  <a:gd name="T22" fmla="*/ 1 w 36"/>
                  <a:gd name="T23" fmla="*/ 2 h 221"/>
                  <a:gd name="T24" fmla="*/ 1 w 36"/>
                  <a:gd name="T25" fmla="*/ 0 h 2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6" h="221">
                    <a:moveTo>
                      <a:pt x="18" y="0"/>
                    </a:moveTo>
                    <a:lnTo>
                      <a:pt x="18" y="0"/>
                    </a:lnTo>
                    <a:lnTo>
                      <a:pt x="9" y="62"/>
                    </a:lnTo>
                    <a:lnTo>
                      <a:pt x="0" y="106"/>
                    </a:lnTo>
                    <a:lnTo>
                      <a:pt x="9" y="159"/>
                    </a:lnTo>
                    <a:lnTo>
                      <a:pt x="9" y="221"/>
                    </a:lnTo>
                    <a:lnTo>
                      <a:pt x="27" y="213"/>
                    </a:lnTo>
                    <a:lnTo>
                      <a:pt x="18" y="159"/>
                    </a:lnTo>
                    <a:lnTo>
                      <a:pt x="18" y="106"/>
                    </a:lnTo>
                    <a:lnTo>
                      <a:pt x="18" y="62"/>
                    </a:lnTo>
                    <a:lnTo>
                      <a:pt x="36" y="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4" name="Freeform 44"/>
              <p:cNvSpPr>
                <a:spLocks/>
              </p:cNvSpPr>
              <p:nvPr/>
            </p:nvSpPr>
            <p:spPr bwMode="auto">
              <a:xfrm>
                <a:off x="2276" y="1440"/>
                <a:ext cx="80" cy="60"/>
              </a:xfrm>
              <a:custGeom>
                <a:avLst/>
                <a:gdLst>
                  <a:gd name="T0" fmla="*/ 1 w 115"/>
                  <a:gd name="T1" fmla="*/ 2 h 80"/>
                  <a:gd name="T2" fmla="*/ 1 w 115"/>
                  <a:gd name="T3" fmla="*/ 2 h 80"/>
                  <a:gd name="T4" fmla="*/ 1 w 115"/>
                  <a:gd name="T5" fmla="*/ 0 h 80"/>
                  <a:gd name="T6" fmla="*/ 1 w 115"/>
                  <a:gd name="T7" fmla="*/ 2 h 80"/>
                  <a:gd name="T8" fmla="*/ 1 w 115"/>
                  <a:gd name="T9" fmla="*/ 2 h 80"/>
                  <a:gd name="T10" fmla="*/ 1 w 115"/>
                  <a:gd name="T11" fmla="*/ 2 h 80"/>
                  <a:gd name="T12" fmla="*/ 1 w 115"/>
                  <a:gd name="T13" fmla="*/ 2 h 80"/>
                  <a:gd name="T14" fmla="*/ 1 w 115"/>
                  <a:gd name="T15" fmla="*/ 2 h 80"/>
                  <a:gd name="T16" fmla="*/ 1 w 115"/>
                  <a:gd name="T17" fmla="*/ 2 h 80"/>
                  <a:gd name="T18" fmla="*/ 0 w 115"/>
                  <a:gd name="T19" fmla="*/ 2 h 80"/>
                  <a:gd name="T20" fmla="*/ 1 w 115"/>
                  <a:gd name="T21" fmla="*/ 2 h 80"/>
                  <a:gd name="T22" fmla="*/ 1 w 115"/>
                  <a:gd name="T23" fmla="*/ 2 h 80"/>
                  <a:gd name="T24" fmla="*/ 1 w 115"/>
                  <a:gd name="T25" fmla="*/ 2 h 80"/>
                  <a:gd name="T26" fmla="*/ 1 w 115"/>
                  <a:gd name="T27" fmla="*/ 2 h 80"/>
                  <a:gd name="T28" fmla="*/ 1 w 115"/>
                  <a:gd name="T29" fmla="*/ 2 h 80"/>
                  <a:gd name="T30" fmla="*/ 1 w 115"/>
                  <a:gd name="T31" fmla="*/ 2 h 80"/>
                  <a:gd name="T32" fmla="*/ 1 w 115"/>
                  <a:gd name="T33" fmla="*/ 2 h 80"/>
                  <a:gd name="T34" fmla="*/ 1 w 115"/>
                  <a:gd name="T35" fmla="*/ 2 h 80"/>
                  <a:gd name="T36" fmla="*/ 1 w 115"/>
                  <a:gd name="T37" fmla="*/ 2 h 80"/>
                  <a:gd name="T38" fmla="*/ 1 w 115"/>
                  <a:gd name="T39" fmla="*/ 2 h 80"/>
                  <a:gd name="T40" fmla="*/ 1 w 115"/>
                  <a:gd name="T41" fmla="*/ 2 h 8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5" h="80">
                    <a:moveTo>
                      <a:pt x="115" y="9"/>
                    </a:moveTo>
                    <a:lnTo>
                      <a:pt x="115" y="9"/>
                    </a:lnTo>
                    <a:lnTo>
                      <a:pt x="106" y="0"/>
                    </a:lnTo>
                    <a:lnTo>
                      <a:pt x="80" y="9"/>
                    </a:lnTo>
                    <a:lnTo>
                      <a:pt x="71" y="9"/>
                    </a:lnTo>
                    <a:lnTo>
                      <a:pt x="53" y="18"/>
                    </a:lnTo>
                    <a:lnTo>
                      <a:pt x="35" y="27"/>
                    </a:lnTo>
                    <a:lnTo>
                      <a:pt x="18" y="44"/>
                    </a:lnTo>
                    <a:lnTo>
                      <a:pt x="9" y="53"/>
                    </a:lnTo>
                    <a:lnTo>
                      <a:pt x="0" y="71"/>
                    </a:lnTo>
                    <a:lnTo>
                      <a:pt x="18" y="80"/>
                    </a:lnTo>
                    <a:lnTo>
                      <a:pt x="18" y="62"/>
                    </a:lnTo>
                    <a:lnTo>
                      <a:pt x="27" y="53"/>
                    </a:lnTo>
                    <a:lnTo>
                      <a:pt x="44" y="35"/>
                    </a:lnTo>
                    <a:lnTo>
                      <a:pt x="53" y="27"/>
                    </a:lnTo>
                    <a:lnTo>
                      <a:pt x="71" y="27"/>
                    </a:lnTo>
                    <a:lnTo>
                      <a:pt x="89" y="18"/>
                    </a:lnTo>
                    <a:lnTo>
                      <a:pt x="106" y="18"/>
                    </a:lnTo>
                    <a:lnTo>
                      <a:pt x="115" y="18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5" name="Freeform 45"/>
              <p:cNvSpPr>
                <a:spLocks/>
              </p:cNvSpPr>
              <p:nvPr/>
            </p:nvSpPr>
            <p:spPr bwMode="auto">
              <a:xfrm>
                <a:off x="2356" y="1447"/>
                <a:ext cx="31" cy="106"/>
              </a:xfrm>
              <a:custGeom>
                <a:avLst/>
                <a:gdLst>
                  <a:gd name="T0" fmla="*/ 1 w 44"/>
                  <a:gd name="T1" fmla="*/ 1 h 142"/>
                  <a:gd name="T2" fmla="*/ 1 w 44"/>
                  <a:gd name="T3" fmla="*/ 1 h 142"/>
                  <a:gd name="T4" fmla="*/ 1 w 44"/>
                  <a:gd name="T5" fmla="*/ 1 h 142"/>
                  <a:gd name="T6" fmla="*/ 1 w 44"/>
                  <a:gd name="T7" fmla="*/ 1 h 142"/>
                  <a:gd name="T8" fmla="*/ 1 w 44"/>
                  <a:gd name="T9" fmla="*/ 1 h 142"/>
                  <a:gd name="T10" fmla="*/ 1 w 44"/>
                  <a:gd name="T11" fmla="*/ 1 h 142"/>
                  <a:gd name="T12" fmla="*/ 1 w 44"/>
                  <a:gd name="T13" fmla="*/ 1 h 142"/>
                  <a:gd name="T14" fmla="*/ 1 w 44"/>
                  <a:gd name="T15" fmla="*/ 1 h 142"/>
                  <a:gd name="T16" fmla="*/ 1 w 44"/>
                  <a:gd name="T17" fmla="*/ 1 h 142"/>
                  <a:gd name="T18" fmla="*/ 0 w 44"/>
                  <a:gd name="T19" fmla="*/ 0 h 142"/>
                  <a:gd name="T20" fmla="*/ 0 w 44"/>
                  <a:gd name="T21" fmla="*/ 1 h 142"/>
                  <a:gd name="T22" fmla="*/ 1 w 44"/>
                  <a:gd name="T23" fmla="*/ 1 h 142"/>
                  <a:gd name="T24" fmla="*/ 1 w 44"/>
                  <a:gd name="T25" fmla="*/ 1 h 142"/>
                  <a:gd name="T26" fmla="*/ 1 w 44"/>
                  <a:gd name="T27" fmla="*/ 1 h 142"/>
                  <a:gd name="T28" fmla="*/ 1 w 44"/>
                  <a:gd name="T29" fmla="*/ 1 h 142"/>
                  <a:gd name="T30" fmla="*/ 1 w 44"/>
                  <a:gd name="T31" fmla="*/ 1 h 142"/>
                  <a:gd name="T32" fmla="*/ 1 w 44"/>
                  <a:gd name="T33" fmla="*/ 1 h 142"/>
                  <a:gd name="T34" fmla="*/ 1 w 44"/>
                  <a:gd name="T35" fmla="*/ 1 h 142"/>
                  <a:gd name="T36" fmla="*/ 1 w 44"/>
                  <a:gd name="T37" fmla="*/ 1 h 142"/>
                  <a:gd name="T38" fmla="*/ 1 w 44"/>
                  <a:gd name="T39" fmla="*/ 1 h 142"/>
                  <a:gd name="T40" fmla="*/ 1 w 44"/>
                  <a:gd name="T41" fmla="*/ 1 h 14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4" h="142">
                    <a:moveTo>
                      <a:pt x="18" y="142"/>
                    </a:moveTo>
                    <a:lnTo>
                      <a:pt x="18" y="142"/>
                    </a:lnTo>
                    <a:lnTo>
                      <a:pt x="27" y="124"/>
                    </a:lnTo>
                    <a:lnTo>
                      <a:pt x="36" y="97"/>
                    </a:lnTo>
                    <a:lnTo>
                      <a:pt x="36" y="80"/>
                    </a:lnTo>
                    <a:lnTo>
                      <a:pt x="44" y="62"/>
                    </a:lnTo>
                    <a:lnTo>
                      <a:pt x="36" y="35"/>
                    </a:lnTo>
                    <a:lnTo>
                      <a:pt x="36" y="18"/>
                    </a:lnTo>
                    <a:lnTo>
                      <a:pt x="18" y="9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9" y="18"/>
                    </a:lnTo>
                    <a:lnTo>
                      <a:pt x="18" y="26"/>
                    </a:lnTo>
                    <a:lnTo>
                      <a:pt x="27" y="44"/>
                    </a:lnTo>
                    <a:lnTo>
                      <a:pt x="27" y="62"/>
                    </a:lnTo>
                    <a:lnTo>
                      <a:pt x="27" y="80"/>
                    </a:lnTo>
                    <a:lnTo>
                      <a:pt x="18" y="97"/>
                    </a:lnTo>
                    <a:lnTo>
                      <a:pt x="18" y="115"/>
                    </a:lnTo>
                    <a:lnTo>
                      <a:pt x="9" y="133"/>
                    </a:lnTo>
                    <a:lnTo>
                      <a:pt x="18" y="1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6" name="Freeform 46"/>
              <p:cNvSpPr>
                <a:spLocks/>
              </p:cNvSpPr>
              <p:nvPr/>
            </p:nvSpPr>
            <p:spPr bwMode="auto">
              <a:xfrm>
                <a:off x="2288" y="1547"/>
                <a:ext cx="81" cy="119"/>
              </a:xfrm>
              <a:custGeom>
                <a:avLst/>
                <a:gdLst>
                  <a:gd name="T0" fmla="*/ 1 w 115"/>
                  <a:gd name="T1" fmla="*/ 2 h 159"/>
                  <a:gd name="T2" fmla="*/ 1 w 115"/>
                  <a:gd name="T3" fmla="*/ 2 h 159"/>
                  <a:gd name="T4" fmla="*/ 1 w 115"/>
                  <a:gd name="T5" fmla="*/ 1 h 159"/>
                  <a:gd name="T6" fmla="*/ 1 w 115"/>
                  <a:gd name="T7" fmla="*/ 1 h 159"/>
                  <a:gd name="T8" fmla="*/ 1 w 115"/>
                  <a:gd name="T9" fmla="*/ 1 h 159"/>
                  <a:gd name="T10" fmla="*/ 1 w 115"/>
                  <a:gd name="T11" fmla="*/ 1 h 159"/>
                  <a:gd name="T12" fmla="*/ 1 w 115"/>
                  <a:gd name="T13" fmla="*/ 1 h 159"/>
                  <a:gd name="T14" fmla="*/ 1 w 115"/>
                  <a:gd name="T15" fmla="*/ 1 h 159"/>
                  <a:gd name="T16" fmla="*/ 1 w 115"/>
                  <a:gd name="T17" fmla="*/ 1 h 159"/>
                  <a:gd name="T18" fmla="*/ 1 w 115"/>
                  <a:gd name="T19" fmla="*/ 1 h 159"/>
                  <a:gd name="T20" fmla="*/ 1 w 115"/>
                  <a:gd name="T21" fmla="*/ 0 h 159"/>
                  <a:gd name="T22" fmla="*/ 1 w 115"/>
                  <a:gd name="T23" fmla="*/ 1 h 159"/>
                  <a:gd name="T24" fmla="*/ 1 w 115"/>
                  <a:gd name="T25" fmla="*/ 1 h 159"/>
                  <a:gd name="T26" fmla="*/ 1 w 115"/>
                  <a:gd name="T27" fmla="*/ 1 h 159"/>
                  <a:gd name="T28" fmla="*/ 1 w 115"/>
                  <a:gd name="T29" fmla="*/ 1 h 159"/>
                  <a:gd name="T30" fmla="*/ 1 w 115"/>
                  <a:gd name="T31" fmla="*/ 1 h 159"/>
                  <a:gd name="T32" fmla="*/ 1 w 115"/>
                  <a:gd name="T33" fmla="*/ 1 h 159"/>
                  <a:gd name="T34" fmla="*/ 1 w 115"/>
                  <a:gd name="T35" fmla="*/ 1 h 159"/>
                  <a:gd name="T36" fmla="*/ 0 w 115"/>
                  <a:gd name="T37" fmla="*/ 1 h 159"/>
                  <a:gd name="T38" fmla="*/ 0 w 115"/>
                  <a:gd name="T39" fmla="*/ 1 h 159"/>
                  <a:gd name="T40" fmla="*/ 1 w 115"/>
                  <a:gd name="T41" fmla="*/ 2 h 1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5" h="159">
                    <a:moveTo>
                      <a:pt x="9" y="159"/>
                    </a:moveTo>
                    <a:lnTo>
                      <a:pt x="9" y="159"/>
                    </a:lnTo>
                    <a:lnTo>
                      <a:pt x="26" y="142"/>
                    </a:lnTo>
                    <a:lnTo>
                      <a:pt x="44" y="124"/>
                    </a:lnTo>
                    <a:lnTo>
                      <a:pt x="53" y="106"/>
                    </a:lnTo>
                    <a:lnTo>
                      <a:pt x="62" y="88"/>
                    </a:lnTo>
                    <a:lnTo>
                      <a:pt x="79" y="62"/>
                    </a:lnTo>
                    <a:lnTo>
                      <a:pt x="88" y="44"/>
                    </a:lnTo>
                    <a:lnTo>
                      <a:pt x="106" y="26"/>
                    </a:lnTo>
                    <a:lnTo>
                      <a:pt x="115" y="9"/>
                    </a:lnTo>
                    <a:lnTo>
                      <a:pt x="106" y="0"/>
                    </a:lnTo>
                    <a:lnTo>
                      <a:pt x="88" y="18"/>
                    </a:lnTo>
                    <a:lnTo>
                      <a:pt x="79" y="44"/>
                    </a:lnTo>
                    <a:lnTo>
                      <a:pt x="71" y="62"/>
                    </a:lnTo>
                    <a:lnTo>
                      <a:pt x="53" y="80"/>
                    </a:lnTo>
                    <a:lnTo>
                      <a:pt x="44" y="97"/>
                    </a:lnTo>
                    <a:lnTo>
                      <a:pt x="26" y="115"/>
                    </a:lnTo>
                    <a:lnTo>
                      <a:pt x="17" y="133"/>
                    </a:lnTo>
                    <a:lnTo>
                      <a:pt x="0" y="150"/>
                    </a:lnTo>
                    <a:lnTo>
                      <a:pt x="9" y="1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7" name="Freeform 47"/>
              <p:cNvSpPr>
                <a:spLocks/>
              </p:cNvSpPr>
              <p:nvPr/>
            </p:nvSpPr>
            <p:spPr bwMode="auto">
              <a:xfrm>
                <a:off x="2269" y="1653"/>
                <a:ext cx="26" cy="13"/>
              </a:xfrm>
              <a:custGeom>
                <a:avLst/>
                <a:gdLst>
                  <a:gd name="T0" fmla="*/ 0 w 36"/>
                  <a:gd name="T1" fmla="*/ 2 h 17"/>
                  <a:gd name="T2" fmla="*/ 0 w 36"/>
                  <a:gd name="T3" fmla="*/ 2 h 17"/>
                  <a:gd name="T4" fmla="*/ 1 w 36"/>
                  <a:gd name="T5" fmla="*/ 2 h 17"/>
                  <a:gd name="T6" fmla="*/ 1 w 36"/>
                  <a:gd name="T7" fmla="*/ 2 h 17"/>
                  <a:gd name="T8" fmla="*/ 1 w 36"/>
                  <a:gd name="T9" fmla="*/ 2 h 17"/>
                  <a:gd name="T10" fmla="*/ 1 w 36"/>
                  <a:gd name="T11" fmla="*/ 2 h 17"/>
                  <a:gd name="T12" fmla="*/ 1 w 36"/>
                  <a:gd name="T13" fmla="*/ 2 h 17"/>
                  <a:gd name="T14" fmla="*/ 1 w 36"/>
                  <a:gd name="T15" fmla="*/ 2 h 17"/>
                  <a:gd name="T16" fmla="*/ 1 w 36"/>
                  <a:gd name="T17" fmla="*/ 2 h 17"/>
                  <a:gd name="T18" fmla="*/ 1 w 36"/>
                  <a:gd name="T19" fmla="*/ 0 h 17"/>
                  <a:gd name="T20" fmla="*/ 1 w 36"/>
                  <a:gd name="T21" fmla="*/ 0 h 17"/>
                  <a:gd name="T22" fmla="*/ 1 w 36"/>
                  <a:gd name="T23" fmla="*/ 0 h 17"/>
                  <a:gd name="T24" fmla="*/ 0 w 36"/>
                  <a:gd name="T25" fmla="*/ 2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6" h="17">
                    <a:moveTo>
                      <a:pt x="0" y="8"/>
                    </a:moveTo>
                    <a:lnTo>
                      <a:pt x="0" y="8"/>
                    </a:lnTo>
                    <a:lnTo>
                      <a:pt x="9" y="17"/>
                    </a:lnTo>
                    <a:lnTo>
                      <a:pt x="18" y="17"/>
                    </a:lnTo>
                    <a:lnTo>
                      <a:pt x="27" y="17"/>
                    </a:lnTo>
                    <a:lnTo>
                      <a:pt x="36" y="17"/>
                    </a:lnTo>
                    <a:lnTo>
                      <a:pt x="27" y="8"/>
                    </a:lnTo>
                    <a:lnTo>
                      <a:pt x="18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8" name="Freeform 48"/>
              <p:cNvSpPr>
                <a:spLocks/>
              </p:cNvSpPr>
              <p:nvPr/>
            </p:nvSpPr>
            <p:spPr bwMode="auto">
              <a:xfrm>
                <a:off x="2282" y="1626"/>
                <a:ext cx="205" cy="114"/>
              </a:xfrm>
              <a:custGeom>
                <a:avLst/>
                <a:gdLst>
                  <a:gd name="T0" fmla="*/ 1 w 292"/>
                  <a:gd name="T1" fmla="*/ 2 h 151"/>
                  <a:gd name="T2" fmla="*/ 1 w 292"/>
                  <a:gd name="T3" fmla="*/ 2 h 151"/>
                  <a:gd name="T4" fmla="*/ 1 w 292"/>
                  <a:gd name="T5" fmla="*/ 2 h 151"/>
                  <a:gd name="T6" fmla="*/ 1 w 292"/>
                  <a:gd name="T7" fmla="*/ 2 h 151"/>
                  <a:gd name="T8" fmla="*/ 1 w 292"/>
                  <a:gd name="T9" fmla="*/ 2 h 151"/>
                  <a:gd name="T10" fmla="*/ 1 w 292"/>
                  <a:gd name="T11" fmla="*/ 0 h 151"/>
                  <a:gd name="T12" fmla="*/ 1 w 292"/>
                  <a:gd name="T13" fmla="*/ 0 h 151"/>
                  <a:gd name="T14" fmla="*/ 1 w 292"/>
                  <a:gd name="T15" fmla="*/ 0 h 151"/>
                  <a:gd name="T16" fmla="*/ 1 w 292"/>
                  <a:gd name="T17" fmla="*/ 0 h 151"/>
                  <a:gd name="T18" fmla="*/ 1 w 292"/>
                  <a:gd name="T19" fmla="*/ 0 h 151"/>
                  <a:gd name="T20" fmla="*/ 1 w 292"/>
                  <a:gd name="T21" fmla="*/ 0 h 151"/>
                  <a:gd name="T22" fmla="*/ 1 w 292"/>
                  <a:gd name="T23" fmla="*/ 0 h 151"/>
                  <a:gd name="T24" fmla="*/ 1 w 292"/>
                  <a:gd name="T25" fmla="*/ 0 h 151"/>
                  <a:gd name="T26" fmla="*/ 1 w 292"/>
                  <a:gd name="T27" fmla="*/ 0 h 151"/>
                  <a:gd name="T28" fmla="*/ 1 w 292"/>
                  <a:gd name="T29" fmla="*/ 0 h 151"/>
                  <a:gd name="T30" fmla="*/ 1 w 292"/>
                  <a:gd name="T31" fmla="*/ 2 h 151"/>
                  <a:gd name="T32" fmla="*/ 1 w 292"/>
                  <a:gd name="T33" fmla="*/ 2 h 151"/>
                  <a:gd name="T34" fmla="*/ 1 w 292"/>
                  <a:gd name="T35" fmla="*/ 2 h 151"/>
                  <a:gd name="T36" fmla="*/ 1 w 292"/>
                  <a:gd name="T37" fmla="*/ 2 h 151"/>
                  <a:gd name="T38" fmla="*/ 1 w 292"/>
                  <a:gd name="T39" fmla="*/ 2 h 151"/>
                  <a:gd name="T40" fmla="*/ 1 w 292"/>
                  <a:gd name="T41" fmla="*/ 2 h 151"/>
                  <a:gd name="T42" fmla="*/ 1 w 292"/>
                  <a:gd name="T43" fmla="*/ 2 h 151"/>
                  <a:gd name="T44" fmla="*/ 1 w 292"/>
                  <a:gd name="T45" fmla="*/ 2 h 151"/>
                  <a:gd name="T46" fmla="*/ 1 w 292"/>
                  <a:gd name="T47" fmla="*/ 2 h 151"/>
                  <a:gd name="T48" fmla="*/ 1 w 292"/>
                  <a:gd name="T49" fmla="*/ 2 h 151"/>
                  <a:gd name="T50" fmla="*/ 1 w 292"/>
                  <a:gd name="T51" fmla="*/ 2 h 151"/>
                  <a:gd name="T52" fmla="*/ 1 w 292"/>
                  <a:gd name="T53" fmla="*/ 2 h 151"/>
                  <a:gd name="T54" fmla="*/ 1 w 292"/>
                  <a:gd name="T55" fmla="*/ 2 h 151"/>
                  <a:gd name="T56" fmla="*/ 1 w 292"/>
                  <a:gd name="T57" fmla="*/ 2 h 151"/>
                  <a:gd name="T58" fmla="*/ 1 w 292"/>
                  <a:gd name="T59" fmla="*/ 2 h 151"/>
                  <a:gd name="T60" fmla="*/ 1 w 292"/>
                  <a:gd name="T61" fmla="*/ 2 h 151"/>
                  <a:gd name="T62" fmla="*/ 1 w 292"/>
                  <a:gd name="T63" fmla="*/ 2 h 151"/>
                  <a:gd name="T64" fmla="*/ 1 w 292"/>
                  <a:gd name="T65" fmla="*/ 2 h 151"/>
                  <a:gd name="T66" fmla="*/ 1 w 292"/>
                  <a:gd name="T67" fmla="*/ 2 h 151"/>
                  <a:gd name="T68" fmla="*/ 1 w 292"/>
                  <a:gd name="T69" fmla="*/ 2 h 151"/>
                  <a:gd name="T70" fmla="*/ 1 w 292"/>
                  <a:gd name="T71" fmla="*/ 2 h 151"/>
                  <a:gd name="T72" fmla="*/ 1 w 292"/>
                  <a:gd name="T73" fmla="*/ 2 h 151"/>
                  <a:gd name="T74" fmla="*/ 1 w 292"/>
                  <a:gd name="T75" fmla="*/ 2 h 151"/>
                  <a:gd name="T76" fmla="*/ 1 w 292"/>
                  <a:gd name="T77" fmla="*/ 2 h 151"/>
                  <a:gd name="T78" fmla="*/ 1 w 292"/>
                  <a:gd name="T79" fmla="*/ 2 h 151"/>
                  <a:gd name="T80" fmla="*/ 0 w 292"/>
                  <a:gd name="T81" fmla="*/ 2 h 151"/>
                  <a:gd name="T82" fmla="*/ 0 w 292"/>
                  <a:gd name="T83" fmla="*/ 2 h 151"/>
                  <a:gd name="T84" fmla="*/ 0 w 292"/>
                  <a:gd name="T85" fmla="*/ 2 h 151"/>
                  <a:gd name="T86" fmla="*/ 0 w 292"/>
                  <a:gd name="T87" fmla="*/ 2 h 151"/>
                  <a:gd name="T88" fmla="*/ 1 w 292"/>
                  <a:gd name="T89" fmla="*/ 2 h 15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92" h="151">
                    <a:moveTo>
                      <a:pt x="9" y="18"/>
                    </a:moveTo>
                    <a:lnTo>
                      <a:pt x="18" y="9"/>
                    </a:lnTo>
                    <a:lnTo>
                      <a:pt x="26" y="9"/>
                    </a:lnTo>
                    <a:lnTo>
                      <a:pt x="44" y="9"/>
                    </a:lnTo>
                    <a:lnTo>
                      <a:pt x="53" y="9"/>
                    </a:lnTo>
                    <a:lnTo>
                      <a:pt x="71" y="0"/>
                    </a:lnTo>
                    <a:lnTo>
                      <a:pt x="80" y="0"/>
                    </a:lnTo>
                    <a:lnTo>
                      <a:pt x="97" y="0"/>
                    </a:lnTo>
                    <a:lnTo>
                      <a:pt x="106" y="0"/>
                    </a:lnTo>
                    <a:lnTo>
                      <a:pt x="124" y="0"/>
                    </a:lnTo>
                    <a:lnTo>
                      <a:pt x="133" y="0"/>
                    </a:lnTo>
                    <a:lnTo>
                      <a:pt x="150" y="0"/>
                    </a:lnTo>
                    <a:lnTo>
                      <a:pt x="159" y="0"/>
                    </a:lnTo>
                    <a:lnTo>
                      <a:pt x="177" y="0"/>
                    </a:lnTo>
                    <a:lnTo>
                      <a:pt x="186" y="0"/>
                    </a:lnTo>
                    <a:lnTo>
                      <a:pt x="203" y="9"/>
                    </a:lnTo>
                    <a:lnTo>
                      <a:pt x="212" y="9"/>
                    </a:lnTo>
                    <a:lnTo>
                      <a:pt x="239" y="18"/>
                    </a:lnTo>
                    <a:lnTo>
                      <a:pt x="248" y="27"/>
                    </a:lnTo>
                    <a:lnTo>
                      <a:pt x="265" y="36"/>
                    </a:lnTo>
                    <a:lnTo>
                      <a:pt x="274" y="53"/>
                    </a:lnTo>
                    <a:lnTo>
                      <a:pt x="283" y="62"/>
                    </a:lnTo>
                    <a:lnTo>
                      <a:pt x="283" y="80"/>
                    </a:lnTo>
                    <a:lnTo>
                      <a:pt x="292" y="98"/>
                    </a:lnTo>
                    <a:lnTo>
                      <a:pt x="283" y="115"/>
                    </a:lnTo>
                    <a:lnTo>
                      <a:pt x="283" y="133"/>
                    </a:lnTo>
                    <a:lnTo>
                      <a:pt x="265" y="142"/>
                    </a:lnTo>
                    <a:lnTo>
                      <a:pt x="257" y="151"/>
                    </a:lnTo>
                    <a:lnTo>
                      <a:pt x="239" y="151"/>
                    </a:lnTo>
                    <a:lnTo>
                      <a:pt x="212" y="151"/>
                    </a:lnTo>
                    <a:lnTo>
                      <a:pt x="195" y="142"/>
                    </a:lnTo>
                    <a:lnTo>
                      <a:pt x="168" y="142"/>
                    </a:lnTo>
                    <a:lnTo>
                      <a:pt x="150" y="133"/>
                    </a:lnTo>
                    <a:lnTo>
                      <a:pt x="133" y="124"/>
                    </a:lnTo>
                    <a:lnTo>
                      <a:pt x="115" y="106"/>
                    </a:lnTo>
                    <a:lnTo>
                      <a:pt x="97" y="98"/>
                    </a:lnTo>
                    <a:lnTo>
                      <a:pt x="71" y="89"/>
                    </a:lnTo>
                    <a:lnTo>
                      <a:pt x="53" y="80"/>
                    </a:lnTo>
                    <a:lnTo>
                      <a:pt x="35" y="62"/>
                    </a:lnTo>
                    <a:lnTo>
                      <a:pt x="18" y="53"/>
                    </a:lnTo>
                    <a:lnTo>
                      <a:pt x="0" y="36"/>
                    </a:lnTo>
                    <a:lnTo>
                      <a:pt x="0" y="27"/>
                    </a:lnTo>
                    <a:lnTo>
                      <a:pt x="0" y="18"/>
                    </a:lnTo>
                    <a:lnTo>
                      <a:pt x="9" y="18"/>
                    </a:lnTo>
                    <a:close/>
                  </a:path>
                </a:pathLst>
              </a:custGeom>
              <a:solidFill>
                <a:srgbClr val="CC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9" name="Freeform 49"/>
              <p:cNvSpPr>
                <a:spLocks/>
              </p:cNvSpPr>
              <p:nvPr/>
            </p:nvSpPr>
            <p:spPr bwMode="auto">
              <a:xfrm>
                <a:off x="2282" y="1620"/>
                <a:ext cx="155" cy="20"/>
              </a:xfrm>
              <a:custGeom>
                <a:avLst/>
                <a:gdLst>
                  <a:gd name="T0" fmla="*/ 1 w 221"/>
                  <a:gd name="T1" fmla="*/ 1 h 27"/>
                  <a:gd name="T2" fmla="*/ 1 w 221"/>
                  <a:gd name="T3" fmla="*/ 1 h 27"/>
                  <a:gd name="T4" fmla="*/ 1 w 221"/>
                  <a:gd name="T5" fmla="*/ 1 h 27"/>
                  <a:gd name="T6" fmla="*/ 1 w 221"/>
                  <a:gd name="T7" fmla="*/ 1 h 27"/>
                  <a:gd name="T8" fmla="*/ 1 w 221"/>
                  <a:gd name="T9" fmla="*/ 1 h 27"/>
                  <a:gd name="T10" fmla="*/ 1 w 221"/>
                  <a:gd name="T11" fmla="*/ 0 h 27"/>
                  <a:gd name="T12" fmla="*/ 1 w 221"/>
                  <a:gd name="T13" fmla="*/ 0 h 27"/>
                  <a:gd name="T14" fmla="*/ 1 w 221"/>
                  <a:gd name="T15" fmla="*/ 0 h 27"/>
                  <a:gd name="T16" fmla="*/ 1 w 221"/>
                  <a:gd name="T17" fmla="*/ 0 h 27"/>
                  <a:gd name="T18" fmla="*/ 1 w 221"/>
                  <a:gd name="T19" fmla="*/ 0 h 27"/>
                  <a:gd name="T20" fmla="*/ 1 w 221"/>
                  <a:gd name="T21" fmla="*/ 0 h 27"/>
                  <a:gd name="T22" fmla="*/ 1 w 221"/>
                  <a:gd name="T23" fmla="*/ 1 h 27"/>
                  <a:gd name="T24" fmla="*/ 1 w 221"/>
                  <a:gd name="T25" fmla="*/ 1 h 27"/>
                  <a:gd name="T26" fmla="*/ 1 w 221"/>
                  <a:gd name="T27" fmla="*/ 1 h 27"/>
                  <a:gd name="T28" fmla="*/ 1 w 221"/>
                  <a:gd name="T29" fmla="*/ 1 h 27"/>
                  <a:gd name="T30" fmla="*/ 1 w 221"/>
                  <a:gd name="T31" fmla="*/ 1 h 27"/>
                  <a:gd name="T32" fmla="*/ 1 w 221"/>
                  <a:gd name="T33" fmla="*/ 1 h 27"/>
                  <a:gd name="T34" fmla="*/ 0 w 221"/>
                  <a:gd name="T35" fmla="*/ 1 h 27"/>
                  <a:gd name="T36" fmla="*/ 1 w 221"/>
                  <a:gd name="T37" fmla="*/ 1 h 27"/>
                  <a:gd name="T38" fmla="*/ 1 w 221"/>
                  <a:gd name="T39" fmla="*/ 1 h 27"/>
                  <a:gd name="T40" fmla="*/ 1 w 221"/>
                  <a:gd name="T41" fmla="*/ 1 h 27"/>
                  <a:gd name="T42" fmla="*/ 1 w 221"/>
                  <a:gd name="T43" fmla="*/ 1 h 27"/>
                  <a:gd name="T44" fmla="*/ 1 w 221"/>
                  <a:gd name="T45" fmla="*/ 1 h 27"/>
                  <a:gd name="T46" fmla="*/ 1 w 221"/>
                  <a:gd name="T47" fmla="*/ 1 h 27"/>
                  <a:gd name="T48" fmla="*/ 1 w 221"/>
                  <a:gd name="T49" fmla="*/ 1 h 27"/>
                  <a:gd name="T50" fmla="*/ 1 w 221"/>
                  <a:gd name="T51" fmla="*/ 1 h 27"/>
                  <a:gd name="T52" fmla="*/ 1 w 221"/>
                  <a:gd name="T53" fmla="*/ 1 h 27"/>
                  <a:gd name="T54" fmla="*/ 1 w 221"/>
                  <a:gd name="T55" fmla="*/ 1 h 27"/>
                  <a:gd name="T56" fmla="*/ 1 w 221"/>
                  <a:gd name="T57" fmla="*/ 1 h 27"/>
                  <a:gd name="T58" fmla="*/ 1 w 221"/>
                  <a:gd name="T59" fmla="*/ 1 h 27"/>
                  <a:gd name="T60" fmla="*/ 1 w 221"/>
                  <a:gd name="T61" fmla="*/ 1 h 27"/>
                  <a:gd name="T62" fmla="*/ 1 w 221"/>
                  <a:gd name="T63" fmla="*/ 1 h 27"/>
                  <a:gd name="T64" fmla="*/ 1 w 221"/>
                  <a:gd name="T65" fmla="*/ 1 h 27"/>
                  <a:gd name="T66" fmla="*/ 1 w 221"/>
                  <a:gd name="T67" fmla="*/ 1 h 27"/>
                  <a:gd name="T68" fmla="*/ 1 w 221"/>
                  <a:gd name="T69" fmla="*/ 1 h 27"/>
                  <a:gd name="T70" fmla="*/ 1 w 221"/>
                  <a:gd name="T71" fmla="*/ 1 h 27"/>
                  <a:gd name="T72" fmla="*/ 1 w 221"/>
                  <a:gd name="T73" fmla="*/ 1 h 2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21" h="27">
                    <a:moveTo>
                      <a:pt x="221" y="9"/>
                    </a:moveTo>
                    <a:lnTo>
                      <a:pt x="221" y="9"/>
                    </a:lnTo>
                    <a:lnTo>
                      <a:pt x="203" y="9"/>
                    </a:lnTo>
                    <a:lnTo>
                      <a:pt x="186" y="9"/>
                    </a:lnTo>
                    <a:lnTo>
                      <a:pt x="177" y="9"/>
                    </a:lnTo>
                    <a:lnTo>
                      <a:pt x="159" y="0"/>
                    </a:lnTo>
                    <a:lnTo>
                      <a:pt x="150" y="0"/>
                    </a:lnTo>
                    <a:lnTo>
                      <a:pt x="133" y="0"/>
                    </a:lnTo>
                    <a:lnTo>
                      <a:pt x="124" y="0"/>
                    </a:lnTo>
                    <a:lnTo>
                      <a:pt x="106" y="0"/>
                    </a:lnTo>
                    <a:lnTo>
                      <a:pt x="97" y="0"/>
                    </a:lnTo>
                    <a:lnTo>
                      <a:pt x="80" y="9"/>
                    </a:lnTo>
                    <a:lnTo>
                      <a:pt x="71" y="9"/>
                    </a:lnTo>
                    <a:lnTo>
                      <a:pt x="53" y="9"/>
                    </a:lnTo>
                    <a:lnTo>
                      <a:pt x="44" y="9"/>
                    </a:lnTo>
                    <a:lnTo>
                      <a:pt x="26" y="9"/>
                    </a:lnTo>
                    <a:lnTo>
                      <a:pt x="18" y="18"/>
                    </a:lnTo>
                    <a:lnTo>
                      <a:pt x="0" y="18"/>
                    </a:lnTo>
                    <a:lnTo>
                      <a:pt x="9" y="27"/>
                    </a:lnTo>
                    <a:lnTo>
                      <a:pt x="18" y="27"/>
                    </a:lnTo>
                    <a:lnTo>
                      <a:pt x="35" y="27"/>
                    </a:lnTo>
                    <a:lnTo>
                      <a:pt x="44" y="27"/>
                    </a:lnTo>
                    <a:lnTo>
                      <a:pt x="62" y="18"/>
                    </a:lnTo>
                    <a:lnTo>
                      <a:pt x="71" y="18"/>
                    </a:lnTo>
                    <a:lnTo>
                      <a:pt x="80" y="18"/>
                    </a:lnTo>
                    <a:lnTo>
                      <a:pt x="97" y="18"/>
                    </a:lnTo>
                    <a:lnTo>
                      <a:pt x="106" y="18"/>
                    </a:lnTo>
                    <a:lnTo>
                      <a:pt x="124" y="18"/>
                    </a:lnTo>
                    <a:lnTo>
                      <a:pt x="133" y="18"/>
                    </a:lnTo>
                    <a:lnTo>
                      <a:pt x="150" y="18"/>
                    </a:lnTo>
                    <a:lnTo>
                      <a:pt x="159" y="18"/>
                    </a:lnTo>
                    <a:lnTo>
                      <a:pt x="177" y="18"/>
                    </a:lnTo>
                    <a:lnTo>
                      <a:pt x="186" y="18"/>
                    </a:lnTo>
                    <a:lnTo>
                      <a:pt x="203" y="18"/>
                    </a:lnTo>
                    <a:lnTo>
                      <a:pt x="212" y="27"/>
                    </a:lnTo>
                    <a:lnTo>
                      <a:pt x="221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0" name="Freeform 50"/>
              <p:cNvSpPr>
                <a:spLocks/>
              </p:cNvSpPr>
              <p:nvPr/>
            </p:nvSpPr>
            <p:spPr bwMode="auto">
              <a:xfrm>
                <a:off x="2431" y="1626"/>
                <a:ext cx="56" cy="87"/>
              </a:xfrm>
              <a:custGeom>
                <a:avLst/>
                <a:gdLst>
                  <a:gd name="T0" fmla="*/ 1 w 80"/>
                  <a:gd name="T1" fmla="*/ 2 h 115"/>
                  <a:gd name="T2" fmla="*/ 1 w 80"/>
                  <a:gd name="T3" fmla="*/ 2 h 115"/>
                  <a:gd name="T4" fmla="*/ 1 w 80"/>
                  <a:gd name="T5" fmla="*/ 2 h 115"/>
                  <a:gd name="T6" fmla="*/ 1 w 80"/>
                  <a:gd name="T7" fmla="*/ 2 h 115"/>
                  <a:gd name="T8" fmla="*/ 1 w 80"/>
                  <a:gd name="T9" fmla="*/ 2 h 115"/>
                  <a:gd name="T10" fmla="*/ 1 w 80"/>
                  <a:gd name="T11" fmla="*/ 2 h 115"/>
                  <a:gd name="T12" fmla="*/ 1 w 80"/>
                  <a:gd name="T13" fmla="*/ 2 h 115"/>
                  <a:gd name="T14" fmla="*/ 1 w 80"/>
                  <a:gd name="T15" fmla="*/ 2 h 115"/>
                  <a:gd name="T16" fmla="*/ 1 w 80"/>
                  <a:gd name="T17" fmla="*/ 2 h 115"/>
                  <a:gd name="T18" fmla="*/ 1 w 80"/>
                  <a:gd name="T19" fmla="*/ 0 h 115"/>
                  <a:gd name="T20" fmla="*/ 0 w 80"/>
                  <a:gd name="T21" fmla="*/ 2 h 115"/>
                  <a:gd name="T22" fmla="*/ 1 w 80"/>
                  <a:gd name="T23" fmla="*/ 2 h 115"/>
                  <a:gd name="T24" fmla="*/ 1 w 80"/>
                  <a:gd name="T25" fmla="*/ 2 h 115"/>
                  <a:gd name="T26" fmla="*/ 1 w 80"/>
                  <a:gd name="T27" fmla="*/ 2 h 115"/>
                  <a:gd name="T28" fmla="*/ 1 w 80"/>
                  <a:gd name="T29" fmla="*/ 2 h 115"/>
                  <a:gd name="T30" fmla="*/ 1 w 80"/>
                  <a:gd name="T31" fmla="*/ 2 h 115"/>
                  <a:gd name="T32" fmla="*/ 1 w 80"/>
                  <a:gd name="T33" fmla="*/ 2 h 115"/>
                  <a:gd name="T34" fmla="*/ 1 w 80"/>
                  <a:gd name="T35" fmla="*/ 2 h 115"/>
                  <a:gd name="T36" fmla="*/ 1 w 80"/>
                  <a:gd name="T37" fmla="*/ 2 h 115"/>
                  <a:gd name="T38" fmla="*/ 1 w 80"/>
                  <a:gd name="T39" fmla="*/ 2 h 115"/>
                  <a:gd name="T40" fmla="*/ 1 w 80"/>
                  <a:gd name="T41" fmla="*/ 2 h 1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0" h="115">
                    <a:moveTo>
                      <a:pt x="80" y="115"/>
                    </a:moveTo>
                    <a:lnTo>
                      <a:pt x="80" y="115"/>
                    </a:lnTo>
                    <a:lnTo>
                      <a:pt x="80" y="98"/>
                    </a:lnTo>
                    <a:lnTo>
                      <a:pt x="80" y="80"/>
                    </a:lnTo>
                    <a:lnTo>
                      <a:pt x="71" y="62"/>
                    </a:lnTo>
                    <a:lnTo>
                      <a:pt x="62" y="44"/>
                    </a:lnTo>
                    <a:lnTo>
                      <a:pt x="53" y="36"/>
                    </a:lnTo>
                    <a:lnTo>
                      <a:pt x="45" y="18"/>
                    </a:lnTo>
                    <a:lnTo>
                      <a:pt x="27" y="9"/>
                    </a:lnTo>
                    <a:lnTo>
                      <a:pt x="9" y="0"/>
                    </a:lnTo>
                    <a:lnTo>
                      <a:pt x="0" y="18"/>
                    </a:lnTo>
                    <a:lnTo>
                      <a:pt x="18" y="18"/>
                    </a:lnTo>
                    <a:lnTo>
                      <a:pt x="36" y="27"/>
                    </a:lnTo>
                    <a:lnTo>
                      <a:pt x="45" y="44"/>
                    </a:lnTo>
                    <a:lnTo>
                      <a:pt x="53" y="53"/>
                    </a:lnTo>
                    <a:lnTo>
                      <a:pt x="62" y="71"/>
                    </a:lnTo>
                    <a:lnTo>
                      <a:pt x="62" y="80"/>
                    </a:lnTo>
                    <a:lnTo>
                      <a:pt x="71" y="98"/>
                    </a:lnTo>
                    <a:lnTo>
                      <a:pt x="71" y="115"/>
                    </a:lnTo>
                    <a:lnTo>
                      <a:pt x="80" y="1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1" name="Freeform 51"/>
              <p:cNvSpPr>
                <a:spLocks/>
              </p:cNvSpPr>
              <p:nvPr/>
            </p:nvSpPr>
            <p:spPr bwMode="auto">
              <a:xfrm>
                <a:off x="2387" y="1713"/>
                <a:ext cx="100" cy="34"/>
              </a:xfrm>
              <a:custGeom>
                <a:avLst/>
                <a:gdLst>
                  <a:gd name="T0" fmla="*/ 0 w 142"/>
                  <a:gd name="T1" fmla="*/ 2 h 45"/>
                  <a:gd name="T2" fmla="*/ 0 w 142"/>
                  <a:gd name="T3" fmla="*/ 2 h 45"/>
                  <a:gd name="T4" fmla="*/ 1 w 142"/>
                  <a:gd name="T5" fmla="*/ 2 h 45"/>
                  <a:gd name="T6" fmla="*/ 1 w 142"/>
                  <a:gd name="T7" fmla="*/ 2 h 45"/>
                  <a:gd name="T8" fmla="*/ 1 w 142"/>
                  <a:gd name="T9" fmla="*/ 2 h 45"/>
                  <a:gd name="T10" fmla="*/ 1 w 142"/>
                  <a:gd name="T11" fmla="*/ 2 h 45"/>
                  <a:gd name="T12" fmla="*/ 1 w 142"/>
                  <a:gd name="T13" fmla="*/ 2 h 45"/>
                  <a:gd name="T14" fmla="*/ 1 w 142"/>
                  <a:gd name="T15" fmla="*/ 2 h 45"/>
                  <a:gd name="T16" fmla="*/ 1 w 142"/>
                  <a:gd name="T17" fmla="*/ 2 h 45"/>
                  <a:gd name="T18" fmla="*/ 1 w 142"/>
                  <a:gd name="T19" fmla="*/ 0 h 45"/>
                  <a:gd name="T20" fmla="*/ 1 w 142"/>
                  <a:gd name="T21" fmla="*/ 0 h 45"/>
                  <a:gd name="T22" fmla="*/ 1 w 142"/>
                  <a:gd name="T23" fmla="*/ 2 h 45"/>
                  <a:gd name="T24" fmla="*/ 1 w 142"/>
                  <a:gd name="T25" fmla="*/ 2 h 45"/>
                  <a:gd name="T26" fmla="*/ 1 w 142"/>
                  <a:gd name="T27" fmla="*/ 2 h 45"/>
                  <a:gd name="T28" fmla="*/ 1 w 142"/>
                  <a:gd name="T29" fmla="*/ 2 h 45"/>
                  <a:gd name="T30" fmla="*/ 1 w 142"/>
                  <a:gd name="T31" fmla="*/ 2 h 45"/>
                  <a:gd name="T32" fmla="*/ 1 w 142"/>
                  <a:gd name="T33" fmla="*/ 2 h 45"/>
                  <a:gd name="T34" fmla="*/ 1 w 142"/>
                  <a:gd name="T35" fmla="*/ 2 h 45"/>
                  <a:gd name="T36" fmla="*/ 1 w 142"/>
                  <a:gd name="T37" fmla="*/ 2 h 45"/>
                  <a:gd name="T38" fmla="*/ 1 w 142"/>
                  <a:gd name="T39" fmla="*/ 2 h 45"/>
                  <a:gd name="T40" fmla="*/ 0 w 142"/>
                  <a:gd name="T41" fmla="*/ 2 h 4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42" h="45">
                    <a:moveTo>
                      <a:pt x="0" y="18"/>
                    </a:moveTo>
                    <a:lnTo>
                      <a:pt x="0" y="18"/>
                    </a:lnTo>
                    <a:lnTo>
                      <a:pt x="18" y="27"/>
                    </a:lnTo>
                    <a:lnTo>
                      <a:pt x="45" y="36"/>
                    </a:lnTo>
                    <a:lnTo>
                      <a:pt x="62" y="36"/>
                    </a:lnTo>
                    <a:lnTo>
                      <a:pt x="89" y="45"/>
                    </a:lnTo>
                    <a:lnTo>
                      <a:pt x="107" y="36"/>
                    </a:lnTo>
                    <a:lnTo>
                      <a:pt x="124" y="27"/>
                    </a:lnTo>
                    <a:lnTo>
                      <a:pt x="133" y="18"/>
                    </a:lnTo>
                    <a:lnTo>
                      <a:pt x="142" y="0"/>
                    </a:lnTo>
                    <a:lnTo>
                      <a:pt x="133" y="0"/>
                    </a:lnTo>
                    <a:lnTo>
                      <a:pt x="124" y="9"/>
                    </a:lnTo>
                    <a:lnTo>
                      <a:pt x="115" y="18"/>
                    </a:lnTo>
                    <a:lnTo>
                      <a:pt x="98" y="27"/>
                    </a:lnTo>
                    <a:lnTo>
                      <a:pt x="89" y="27"/>
                    </a:lnTo>
                    <a:lnTo>
                      <a:pt x="62" y="27"/>
                    </a:lnTo>
                    <a:lnTo>
                      <a:pt x="45" y="27"/>
                    </a:lnTo>
                    <a:lnTo>
                      <a:pt x="27" y="18"/>
                    </a:lnTo>
                    <a:lnTo>
                      <a:pt x="9" y="9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2" name="Freeform 52"/>
              <p:cNvSpPr>
                <a:spLocks/>
              </p:cNvSpPr>
              <p:nvPr/>
            </p:nvSpPr>
            <p:spPr bwMode="auto">
              <a:xfrm>
                <a:off x="2276" y="1647"/>
                <a:ext cx="118" cy="79"/>
              </a:xfrm>
              <a:custGeom>
                <a:avLst/>
                <a:gdLst>
                  <a:gd name="T0" fmla="*/ 0 w 168"/>
                  <a:gd name="T1" fmla="*/ 1 h 106"/>
                  <a:gd name="T2" fmla="*/ 0 w 168"/>
                  <a:gd name="T3" fmla="*/ 1 h 106"/>
                  <a:gd name="T4" fmla="*/ 1 w 168"/>
                  <a:gd name="T5" fmla="*/ 1 h 106"/>
                  <a:gd name="T6" fmla="*/ 1 w 168"/>
                  <a:gd name="T7" fmla="*/ 1 h 106"/>
                  <a:gd name="T8" fmla="*/ 1 w 168"/>
                  <a:gd name="T9" fmla="*/ 1 h 106"/>
                  <a:gd name="T10" fmla="*/ 1 w 168"/>
                  <a:gd name="T11" fmla="*/ 1 h 106"/>
                  <a:gd name="T12" fmla="*/ 1 w 168"/>
                  <a:gd name="T13" fmla="*/ 1 h 106"/>
                  <a:gd name="T14" fmla="*/ 1 w 168"/>
                  <a:gd name="T15" fmla="*/ 1 h 106"/>
                  <a:gd name="T16" fmla="*/ 1 w 168"/>
                  <a:gd name="T17" fmla="*/ 1 h 106"/>
                  <a:gd name="T18" fmla="*/ 1 w 168"/>
                  <a:gd name="T19" fmla="*/ 1 h 106"/>
                  <a:gd name="T20" fmla="*/ 1 w 168"/>
                  <a:gd name="T21" fmla="*/ 1 h 106"/>
                  <a:gd name="T22" fmla="*/ 1 w 168"/>
                  <a:gd name="T23" fmla="*/ 1 h 106"/>
                  <a:gd name="T24" fmla="*/ 1 w 168"/>
                  <a:gd name="T25" fmla="*/ 1 h 106"/>
                  <a:gd name="T26" fmla="*/ 1 w 168"/>
                  <a:gd name="T27" fmla="*/ 1 h 106"/>
                  <a:gd name="T28" fmla="*/ 1 w 168"/>
                  <a:gd name="T29" fmla="*/ 1 h 106"/>
                  <a:gd name="T30" fmla="*/ 1 w 168"/>
                  <a:gd name="T31" fmla="*/ 1 h 106"/>
                  <a:gd name="T32" fmla="*/ 1 w 168"/>
                  <a:gd name="T33" fmla="*/ 1 h 106"/>
                  <a:gd name="T34" fmla="*/ 1 w 168"/>
                  <a:gd name="T35" fmla="*/ 1 h 106"/>
                  <a:gd name="T36" fmla="*/ 1 w 168"/>
                  <a:gd name="T37" fmla="*/ 0 h 106"/>
                  <a:gd name="T38" fmla="*/ 1 w 168"/>
                  <a:gd name="T39" fmla="*/ 1 h 106"/>
                  <a:gd name="T40" fmla="*/ 0 w 168"/>
                  <a:gd name="T41" fmla="*/ 1 h 10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8" h="106">
                    <a:moveTo>
                      <a:pt x="0" y="9"/>
                    </a:moveTo>
                    <a:lnTo>
                      <a:pt x="0" y="17"/>
                    </a:lnTo>
                    <a:lnTo>
                      <a:pt x="18" y="26"/>
                    </a:lnTo>
                    <a:lnTo>
                      <a:pt x="44" y="44"/>
                    </a:lnTo>
                    <a:lnTo>
                      <a:pt x="62" y="53"/>
                    </a:lnTo>
                    <a:lnTo>
                      <a:pt x="80" y="71"/>
                    </a:lnTo>
                    <a:lnTo>
                      <a:pt x="97" y="79"/>
                    </a:lnTo>
                    <a:lnTo>
                      <a:pt x="115" y="88"/>
                    </a:lnTo>
                    <a:lnTo>
                      <a:pt x="142" y="97"/>
                    </a:lnTo>
                    <a:lnTo>
                      <a:pt x="159" y="106"/>
                    </a:lnTo>
                    <a:lnTo>
                      <a:pt x="168" y="97"/>
                    </a:lnTo>
                    <a:lnTo>
                      <a:pt x="142" y="88"/>
                    </a:lnTo>
                    <a:lnTo>
                      <a:pt x="124" y="79"/>
                    </a:lnTo>
                    <a:lnTo>
                      <a:pt x="106" y="62"/>
                    </a:lnTo>
                    <a:lnTo>
                      <a:pt x="89" y="53"/>
                    </a:lnTo>
                    <a:lnTo>
                      <a:pt x="62" y="44"/>
                    </a:lnTo>
                    <a:lnTo>
                      <a:pt x="44" y="35"/>
                    </a:lnTo>
                    <a:lnTo>
                      <a:pt x="27" y="17"/>
                    </a:lnTo>
                    <a:lnTo>
                      <a:pt x="9" y="0"/>
                    </a:lnTo>
                    <a:lnTo>
                      <a:pt x="9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3" name="Freeform 53"/>
              <p:cNvSpPr>
                <a:spLocks/>
              </p:cNvSpPr>
              <p:nvPr/>
            </p:nvSpPr>
            <p:spPr bwMode="auto">
              <a:xfrm>
                <a:off x="2276" y="1633"/>
                <a:ext cx="12" cy="20"/>
              </a:xfrm>
              <a:custGeom>
                <a:avLst/>
                <a:gdLst>
                  <a:gd name="T0" fmla="*/ 1 w 18"/>
                  <a:gd name="T1" fmla="*/ 0 h 27"/>
                  <a:gd name="T2" fmla="*/ 1 w 18"/>
                  <a:gd name="T3" fmla="*/ 0 h 27"/>
                  <a:gd name="T4" fmla="*/ 1 w 18"/>
                  <a:gd name="T5" fmla="*/ 1 h 27"/>
                  <a:gd name="T6" fmla="*/ 0 w 18"/>
                  <a:gd name="T7" fmla="*/ 1 h 27"/>
                  <a:gd name="T8" fmla="*/ 0 w 18"/>
                  <a:gd name="T9" fmla="*/ 1 h 27"/>
                  <a:gd name="T10" fmla="*/ 0 w 18"/>
                  <a:gd name="T11" fmla="*/ 1 h 27"/>
                  <a:gd name="T12" fmla="*/ 1 w 18"/>
                  <a:gd name="T13" fmla="*/ 1 h 27"/>
                  <a:gd name="T14" fmla="*/ 1 w 18"/>
                  <a:gd name="T15" fmla="*/ 1 h 27"/>
                  <a:gd name="T16" fmla="*/ 1 w 18"/>
                  <a:gd name="T17" fmla="*/ 1 h 27"/>
                  <a:gd name="T18" fmla="*/ 1 w 18"/>
                  <a:gd name="T19" fmla="*/ 1 h 27"/>
                  <a:gd name="T20" fmla="*/ 1 w 18"/>
                  <a:gd name="T21" fmla="*/ 1 h 27"/>
                  <a:gd name="T22" fmla="*/ 1 w 18"/>
                  <a:gd name="T23" fmla="*/ 1 h 27"/>
                  <a:gd name="T24" fmla="*/ 1 w 18"/>
                  <a:gd name="T25" fmla="*/ 0 h 2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8" h="27">
                    <a:moveTo>
                      <a:pt x="9" y="0"/>
                    </a:moveTo>
                    <a:lnTo>
                      <a:pt x="9" y="0"/>
                    </a:lnTo>
                    <a:lnTo>
                      <a:pt x="9" y="9"/>
                    </a:lnTo>
                    <a:lnTo>
                      <a:pt x="0" y="18"/>
                    </a:lnTo>
                    <a:lnTo>
                      <a:pt x="0" y="27"/>
                    </a:lnTo>
                    <a:lnTo>
                      <a:pt x="9" y="27"/>
                    </a:lnTo>
                    <a:lnTo>
                      <a:pt x="18" y="18"/>
                    </a:lnTo>
                    <a:lnTo>
                      <a:pt x="18" y="9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4" name="Text Box 54"/>
              <p:cNvSpPr txBox="1">
                <a:spLocks noChangeArrowheads="1"/>
              </p:cNvSpPr>
              <p:nvPr/>
            </p:nvSpPr>
            <p:spPr bwMode="auto">
              <a:xfrm>
                <a:off x="1680" y="2160"/>
                <a:ext cx="672" cy="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900" b="1" dirty="0" smtClean="0">
                    <a:solidFill>
                      <a:prstClr val="black"/>
                    </a:solidFill>
                  </a:rPr>
                  <a:t>SEED</a:t>
                </a:r>
                <a:endParaRPr lang="en-US" altLang="en-US" sz="900" b="1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75" name="Group 55"/>
              <p:cNvGrpSpPr>
                <a:grpSpLocks/>
              </p:cNvGrpSpPr>
              <p:nvPr/>
            </p:nvGrpSpPr>
            <p:grpSpPr bwMode="auto">
              <a:xfrm rot="-1179286">
                <a:off x="2196" y="1668"/>
                <a:ext cx="101" cy="181"/>
                <a:chOff x="2784" y="2448"/>
                <a:chExt cx="144" cy="240"/>
              </a:xfrm>
            </p:grpSpPr>
            <p:sp>
              <p:nvSpPr>
                <p:cNvPr id="477" name="AutoShape 56"/>
                <p:cNvSpPr>
                  <a:spLocks noChangeArrowheads="1"/>
                </p:cNvSpPr>
                <p:nvPr/>
              </p:nvSpPr>
              <p:spPr bwMode="auto">
                <a:xfrm>
                  <a:off x="2784" y="2448"/>
                  <a:ext cx="144" cy="240"/>
                </a:xfrm>
                <a:prstGeom prst="foldedCorner">
                  <a:avLst>
                    <a:gd name="adj" fmla="val 31944"/>
                  </a:avLst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78" name="Line 57"/>
                <p:cNvSpPr>
                  <a:spLocks noChangeShapeType="1"/>
                </p:cNvSpPr>
                <p:nvPr/>
              </p:nvSpPr>
              <p:spPr bwMode="auto">
                <a:xfrm>
                  <a:off x="2880" y="2508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79" name="Line 58"/>
                <p:cNvSpPr>
                  <a:spLocks noChangeShapeType="1"/>
                </p:cNvSpPr>
                <p:nvPr/>
              </p:nvSpPr>
              <p:spPr bwMode="auto">
                <a:xfrm>
                  <a:off x="2856" y="2508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0" name="Line 59"/>
                <p:cNvSpPr>
                  <a:spLocks noChangeShapeType="1"/>
                </p:cNvSpPr>
                <p:nvPr/>
              </p:nvSpPr>
              <p:spPr bwMode="auto">
                <a:xfrm>
                  <a:off x="2816" y="2508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76" name="Freeform 60"/>
              <p:cNvSpPr>
                <a:spLocks/>
              </p:cNvSpPr>
              <p:nvPr/>
            </p:nvSpPr>
            <p:spPr bwMode="auto">
              <a:xfrm>
                <a:off x="1732" y="1656"/>
                <a:ext cx="541" cy="66"/>
              </a:xfrm>
              <a:custGeom>
                <a:avLst/>
                <a:gdLst>
                  <a:gd name="T0" fmla="*/ 4 w 770"/>
                  <a:gd name="T1" fmla="*/ 2 h 88"/>
                  <a:gd name="T2" fmla="*/ 3 w 770"/>
                  <a:gd name="T3" fmla="*/ 2 h 88"/>
                  <a:gd name="T4" fmla="*/ 3 w 770"/>
                  <a:gd name="T5" fmla="*/ 2 h 88"/>
                  <a:gd name="T6" fmla="*/ 3 w 770"/>
                  <a:gd name="T7" fmla="*/ 2 h 88"/>
                  <a:gd name="T8" fmla="*/ 2 w 770"/>
                  <a:gd name="T9" fmla="*/ 2 h 88"/>
                  <a:gd name="T10" fmla="*/ 2 w 770"/>
                  <a:gd name="T11" fmla="*/ 2 h 88"/>
                  <a:gd name="T12" fmla="*/ 1 w 770"/>
                  <a:gd name="T13" fmla="*/ 2 h 88"/>
                  <a:gd name="T14" fmla="*/ 1 w 770"/>
                  <a:gd name="T15" fmla="*/ 2 h 88"/>
                  <a:gd name="T16" fmla="*/ 1 w 770"/>
                  <a:gd name="T17" fmla="*/ 2 h 88"/>
                  <a:gd name="T18" fmla="*/ 1 w 770"/>
                  <a:gd name="T19" fmla="*/ 2 h 88"/>
                  <a:gd name="T20" fmla="*/ 1 w 770"/>
                  <a:gd name="T21" fmla="*/ 2 h 88"/>
                  <a:gd name="T22" fmla="*/ 1 w 770"/>
                  <a:gd name="T23" fmla="*/ 2 h 88"/>
                  <a:gd name="T24" fmla="*/ 1 w 770"/>
                  <a:gd name="T25" fmla="*/ 2 h 88"/>
                  <a:gd name="T26" fmla="*/ 1 w 770"/>
                  <a:gd name="T27" fmla="*/ 2 h 88"/>
                  <a:gd name="T28" fmla="*/ 1 w 770"/>
                  <a:gd name="T29" fmla="*/ 2 h 88"/>
                  <a:gd name="T30" fmla="*/ 1 w 770"/>
                  <a:gd name="T31" fmla="*/ 2 h 88"/>
                  <a:gd name="T32" fmla="*/ 0 w 770"/>
                  <a:gd name="T33" fmla="*/ 2 h 88"/>
                  <a:gd name="T34" fmla="*/ 1 w 770"/>
                  <a:gd name="T35" fmla="*/ 2 h 88"/>
                  <a:gd name="T36" fmla="*/ 1 w 770"/>
                  <a:gd name="T37" fmla="*/ 2 h 88"/>
                  <a:gd name="T38" fmla="*/ 1 w 770"/>
                  <a:gd name="T39" fmla="*/ 2 h 88"/>
                  <a:gd name="T40" fmla="*/ 1 w 770"/>
                  <a:gd name="T41" fmla="*/ 2 h 88"/>
                  <a:gd name="T42" fmla="*/ 1 w 770"/>
                  <a:gd name="T43" fmla="*/ 2 h 88"/>
                  <a:gd name="T44" fmla="*/ 1 w 770"/>
                  <a:gd name="T45" fmla="*/ 2 h 88"/>
                  <a:gd name="T46" fmla="*/ 1 w 770"/>
                  <a:gd name="T47" fmla="*/ 2 h 88"/>
                  <a:gd name="T48" fmla="*/ 1 w 770"/>
                  <a:gd name="T49" fmla="*/ 2 h 88"/>
                  <a:gd name="T50" fmla="*/ 1 w 770"/>
                  <a:gd name="T51" fmla="*/ 2 h 88"/>
                  <a:gd name="T52" fmla="*/ 2 w 770"/>
                  <a:gd name="T53" fmla="*/ 2 h 88"/>
                  <a:gd name="T54" fmla="*/ 2 w 770"/>
                  <a:gd name="T55" fmla="*/ 2 h 88"/>
                  <a:gd name="T56" fmla="*/ 3 w 770"/>
                  <a:gd name="T57" fmla="*/ 2 h 88"/>
                  <a:gd name="T58" fmla="*/ 3 w 770"/>
                  <a:gd name="T59" fmla="*/ 2 h 88"/>
                  <a:gd name="T60" fmla="*/ 3 w 770"/>
                  <a:gd name="T61" fmla="*/ 2 h 88"/>
                  <a:gd name="T62" fmla="*/ 4 w 770"/>
                  <a:gd name="T63" fmla="*/ 2 h 88"/>
                  <a:gd name="T64" fmla="*/ 4 w 770"/>
                  <a:gd name="T65" fmla="*/ 2 h 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70" h="88">
                    <a:moveTo>
                      <a:pt x="761" y="0"/>
                    </a:moveTo>
                    <a:lnTo>
                      <a:pt x="726" y="17"/>
                    </a:lnTo>
                    <a:lnTo>
                      <a:pt x="690" y="26"/>
                    </a:lnTo>
                    <a:lnTo>
                      <a:pt x="655" y="35"/>
                    </a:lnTo>
                    <a:lnTo>
                      <a:pt x="619" y="44"/>
                    </a:lnTo>
                    <a:lnTo>
                      <a:pt x="584" y="53"/>
                    </a:lnTo>
                    <a:lnTo>
                      <a:pt x="549" y="62"/>
                    </a:lnTo>
                    <a:lnTo>
                      <a:pt x="522" y="71"/>
                    </a:lnTo>
                    <a:lnTo>
                      <a:pt x="487" y="71"/>
                    </a:lnTo>
                    <a:lnTo>
                      <a:pt x="451" y="71"/>
                    </a:lnTo>
                    <a:lnTo>
                      <a:pt x="416" y="79"/>
                    </a:lnTo>
                    <a:lnTo>
                      <a:pt x="389" y="79"/>
                    </a:lnTo>
                    <a:lnTo>
                      <a:pt x="354" y="79"/>
                    </a:lnTo>
                    <a:lnTo>
                      <a:pt x="327" y="79"/>
                    </a:lnTo>
                    <a:lnTo>
                      <a:pt x="292" y="79"/>
                    </a:lnTo>
                    <a:lnTo>
                      <a:pt x="265" y="71"/>
                    </a:lnTo>
                    <a:lnTo>
                      <a:pt x="239" y="71"/>
                    </a:lnTo>
                    <a:lnTo>
                      <a:pt x="212" y="71"/>
                    </a:lnTo>
                    <a:lnTo>
                      <a:pt x="195" y="62"/>
                    </a:lnTo>
                    <a:lnTo>
                      <a:pt x="168" y="62"/>
                    </a:lnTo>
                    <a:lnTo>
                      <a:pt x="142" y="62"/>
                    </a:lnTo>
                    <a:lnTo>
                      <a:pt x="124" y="53"/>
                    </a:lnTo>
                    <a:lnTo>
                      <a:pt x="106" y="53"/>
                    </a:lnTo>
                    <a:lnTo>
                      <a:pt x="88" y="44"/>
                    </a:lnTo>
                    <a:lnTo>
                      <a:pt x="71" y="44"/>
                    </a:lnTo>
                    <a:lnTo>
                      <a:pt x="53" y="35"/>
                    </a:lnTo>
                    <a:lnTo>
                      <a:pt x="44" y="35"/>
                    </a:lnTo>
                    <a:lnTo>
                      <a:pt x="35" y="35"/>
                    </a:lnTo>
                    <a:lnTo>
                      <a:pt x="26" y="26"/>
                    </a:lnTo>
                    <a:lnTo>
                      <a:pt x="18" y="26"/>
                    </a:lnTo>
                    <a:lnTo>
                      <a:pt x="9" y="26"/>
                    </a:lnTo>
                    <a:lnTo>
                      <a:pt x="0" y="35"/>
                    </a:lnTo>
                    <a:lnTo>
                      <a:pt x="9" y="35"/>
                    </a:lnTo>
                    <a:lnTo>
                      <a:pt x="9" y="44"/>
                    </a:lnTo>
                    <a:lnTo>
                      <a:pt x="18" y="44"/>
                    </a:lnTo>
                    <a:lnTo>
                      <a:pt x="26" y="44"/>
                    </a:lnTo>
                    <a:lnTo>
                      <a:pt x="44" y="53"/>
                    </a:lnTo>
                    <a:lnTo>
                      <a:pt x="53" y="53"/>
                    </a:lnTo>
                    <a:lnTo>
                      <a:pt x="71" y="53"/>
                    </a:lnTo>
                    <a:lnTo>
                      <a:pt x="88" y="62"/>
                    </a:lnTo>
                    <a:lnTo>
                      <a:pt x="106" y="62"/>
                    </a:lnTo>
                    <a:lnTo>
                      <a:pt x="124" y="71"/>
                    </a:lnTo>
                    <a:lnTo>
                      <a:pt x="142" y="71"/>
                    </a:lnTo>
                    <a:lnTo>
                      <a:pt x="168" y="71"/>
                    </a:lnTo>
                    <a:lnTo>
                      <a:pt x="186" y="79"/>
                    </a:lnTo>
                    <a:lnTo>
                      <a:pt x="212" y="79"/>
                    </a:lnTo>
                    <a:lnTo>
                      <a:pt x="239" y="79"/>
                    </a:lnTo>
                    <a:lnTo>
                      <a:pt x="265" y="88"/>
                    </a:lnTo>
                    <a:lnTo>
                      <a:pt x="292" y="88"/>
                    </a:lnTo>
                    <a:lnTo>
                      <a:pt x="327" y="88"/>
                    </a:lnTo>
                    <a:lnTo>
                      <a:pt x="354" y="88"/>
                    </a:lnTo>
                    <a:lnTo>
                      <a:pt x="389" y="88"/>
                    </a:lnTo>
                    <a:lnTo>
                      <a:pt x="416" y="88"/>
                    </a:lnTo>
                    <a:lnTo>
                      <a:pt x="451" y="88"/>
                    </a:lnTo>
                    <a:lnTo>
                      <a:pt x="487" y="79"/>
                    </a:lnTo>
                    <a:lnTo>
                      <a:pt x="522" y="79"/>
                    </a:lnTo>
                    <a:lnTo>
                      <a:pt x="558" y="71"/>
                    </a:lnTo>
                    <a:lnTo>
                      <a:pt x="593" y="71"/>
                    </a:lnTo>
                    <a:lnTo>
                      <a:pt x="619" y="62"/>
                    </a:lnTo>
                    <a:lnTo>
                      <a:pt x="664" y="53"/>
                    </a:lnTo>
                    <a:lnTo>
                      <a:pt x="699" y="44"/>
                    </a:lnTo>
                    <a:lnTo>
                      <a:pt x="735" y="26"/>
                    </a:lnTo>
                    <a:lnTo>
                      <a:pt x="770" y="17"/>
                    </a:lnTo>
                    <a:lnTo>
                      <a:pt x="76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81" name="Group 2"/>
            <p:cNvGrpSpPr>
              <a:grpSpLocks/>
            </p:cNvGrpSpPr>
            <p:nvPr/>
          </p:nvGrpSpPr>
          <p:grpSpPr bwMode="auto">
            <a:xfrm>
              <a:off x="942155" y="4873940"/>
              <a:ext cx="970858" cy="970883"/>
              <a:chOff x="1362" y="1440"/>
              <a:chExt cx="1307" cy="1305"/>
            </a:xfrm>
          </p:grpSpPr>
          <p:sp>
            <p:nvSpPr>
              <p:cNvPr id="482" name="Freeform 3"/>
              <p:cNvSpPr>
                <a:spLocks/>
              </p:cNvSpPr>
              <p:nvPr/>
            </p:nvSpPr>
            <p:spPr bwMode="auto">
              <a:xfrm>
                <a:off x="1617" y="1593"/>
                <a:ext cx="796" cy="1145"/>
              </a:xfrm>
              <a:custGeom>
                <a:avLst/>
                <a:gdLst>
                  <a:gd name="T0" fmla="*/ 5 w 1133"/>
                  <a:gd name="T1" fmla="*/ 21 h 1524"/>
                  <a:gd name="T2" fmla="*/ 6 w 1133"/>
                  <a:gd name="T3" fmla="*/ 21 h 1524"/>
                  <a:gd name="T4" fmla="*/ 6 w 1133"/>
                  <a:gd name="T5" fmla="*/ 20 h 1524"/>
                  <a:gd name="T6" fmla="*/ 6 w 1133"/>
                  <a:gd name="T7" fmla="*/ 20 h 1524"/>
                  <a:gd name="T8" fmla="*/ 6 w 1133"/>
                  <a:gd name="T9" fmla="*/ 18 h 1524"/>
                  <a:gd name="T10" fmla="*/ 6 w 1133"/>
                  <a:gd name="T11" fmla="*/ 15 h 1524"/>
                  <a:gd name="T12" fmla="*/ 6 w 1133"/>
                  <a:gd name="T13" fmla="*/ 13 h 1524"/>
                  <a:gd name="T14" fmla="*/ 6 w 1133"/>
                  <a:gd name="T15" fmla="*/ 10 h 1524"/>
                  <a:gd name="T16" fmla="*/ 6 w 1133"/>
                  <a:gd name="T17" fmla="*/ 6 h 1524"/>
                  <a:gd name="T18" fmla="*/ 6 w 1133"/>
                  <a:gd name="T19" fmla="*/ 5 h 1524"/>
                  <a:gd name="T20" fmla="*/ 6 w 1133"/>
                  <a:gd name="T21" fmla="*/ 2 h 1524"/>
                  <a:gd name="T22" fmla="*/ 5 w 1133"/>
                  <a:gd name="T23" fmla="*/ 2 h 1524"/>
                  <a:gd name="T24" fmla="*/ 4 w 1133"/>
                  <a:gd name="T25" fmla="*/ 2 h 1524"/>
                  <a:gd name="T26" fmla="*/ 4 w 1133"/>
                  <a:gd name="T27" fmla="*/ 2 h 1524"/>
                  <a:gd name="T28" fmla="*/ 4 w 1133"/>
                  <a:gd name="T29" fmla="*/ 2 h 1524"/>
                  <a:gd name="T30" fmla="*/ 4 w 1133"/>
                  <a:gd name="T31" fmla="*/ 2 h 1524"/>
                  <a:gd name="T32" fmla="*/ 4 w 1133"/>
                  <a:gd name="T33" fmla="*/ 2 h 1524"/>
                  <a:gd name="T34" fmla="*/ 4 w 1133"/>
                  <a:gd name="T35" fmla="*/ 2 h 1524"/>
                  <a:gd name="T36" fmla="*/ 4 w 1133"/>
                  <a:gd name="T37" fmla="*/ 2 h 1524"/>
                  <a:gd name="T38" fmla="*/ 3 w 1133"/>
                  <a:gd name="T39" fmla="*/ 0 h 1524"/>
                  <a:gd name="T40" fmla="*/ 3 w 1133"/>
                  <a:gd name="T41" fmla="*/ 0 h 1524"/>
                  <a:gd name="T42" fmla="*/ 2 w 1133"/>
                  <a:gd name="T43" fmla="*/ 2 h 1524"/>
                  <a:gd name="T44" fmla="*/ 2 w 1133"/>
                  <a:gd name="T45" fmla="*/ 2 h 1524"/>
                  <a:gd name="T46" fmla="*/ 1 w 1133"/>
                  <a:gd name="T47" fmla="*/ 2 h 1524"/>
                  <a:gd name="T48" fmla="*/ 1 w 1133"/>
                  <a:gd name="T49" fmla="*/ 2 h 1524"/>
                  <a:gd name="T50" fmla="*/ 1 w 1133"/>
                  <a:gd name="T51" fmla="*/ 2 h 1524"/>
                  <a:gd name="T52" fmla="*/ 1 w 1133"/>
                  <a:gd name="T53" fmla="*/ 2 h 1524"/>
                  <a:gd name="T54" fmla="*/ 1 w 1133"/>
                  <a:gd name="T55" fmla="*/ 2 h 1524"/>
                  <a:gd name="T56" fmla="*/ 1 w 1133"/>
                  <a:gd name="T57" fmla="*/ 2 h 1524"/>
                  <a:gd name="T58" fmla="*/ 1 w 1133"/>
                  <a:gd name="T59" fmla="*/ 2 h 1524"/>
                  <a:gd name="T60" fmla="*/ 1 w 1133"/>
                  <a:gd name="T61" fmla="*/ 5 h 1524"/>
                  <a:gd name="T62" fmla="*/ 1 w 1133"/>
                  <a:gd name="T63" fmla="*/ 6 h 1524"/>
                  <a:gd name="T64" fmla="*/ 1 w 1133"/>
                  <a:gd name="T65" fmla="*/ 10 h 1524"/>
                  <a:gd name="T66" fmla="*/ 1 w 1133"/>
                  <a:gd name="T67" fmla="*/ 13 h 1524"/>
                  <a:gd name="T68" fmla="*/ 0 w 1133"/>
                  <a:gd name="T69" fmla="*/ 15 h 1524"/>
                  <a:gd name="T70" fmla="*/ 1 w 1133"/>
                  <a:gd name="T71" fmla="*/ 18 h 1524"/>
                  <a:gd name="T72" fmla="*/ 1 w 1133"/>
                  <a:gd name="T73" fmla="*/ 20 h 1524"/>
                  <a:gd name="T74" fmla="*/ 1 w 1133"/>
                  <a:gd name="T75" fmla="*/ 20 h 1524"/>
                  <a:gd name="T76" fmla="*/ 1 w 1133"/>
                  <a:gd name="T77" fmla="*/ 21 h 1524"/>
                  <a:gd name="T78" fmla="*/ 1 w 1133"/>
                  <a:gd name="T79" fmla="*/ 21 h 1524"/>
                  <a:gd name="T80" fmla="*/ 5 w 1133"/>
                  <a:gd name="T81" fmla="*/ 21 h 152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133" h="1524">
                    <a:moveTo>
                      <a:pt x="956" y="1524"/>
                    </a:moveTo>
                    <a:lnTo>
                      <a:pt x="991" y="1524"/>
                    </a:lnTo>
                    <a:lnTo>
                      <a:pt x="1018" y="1515"/>
                    </a:lnTo>
                    <a:lnTo>
                      <a:pt x="1044" y="1497"/>
                    </a:lnTo>
                    <a:lnTo>
                      <a:pt x="1071" y="1471"/>
                    </a:lnTo>
                    <a:lnTo>
                      <a:pt x="1089" y="1453"/>
                    </a:lnTo>
                    <a:lnTo>
                      <a:pt x="1106" y="1418"/>
                    </a:lnTo>
                    <a:lnTo>
                      <a:pt x="1115" y="1391"/>
                    </a:lnTo>
                    <a:lnTo>
                      <a:pt x="1124" y="1356"/>
                    </a:lnTo>
                    <a:lnTo>
                      <a:pt x="1124" y="1276"/>
                    </a:lnTo>
                    <a:lnTo>
                      <a:pt x="1133" y="1196"/>
                    </a:lnTo>
                    <a:lnTo>
                      <a:pt x="1133" y="1099"/>
                    </a:lnTo>
                    <a:lnTo>
                      <a:pt x="1124" y="992"/>
                    </a:lnTo>
                    <a:lnTo>
                      <a:pt x="1124" y="895"/>
                    </a:lnTo>
                    <a:lnTo>
                      <a:pt x="1115" y="780"/>
                    </a:lnTo>
                    <a:lnTo>
                      <a:pt x="1106" y="673"/>
                    </a:lnTo>
                    <a:lnTo>
                      <a:pt x="1097" y="576"/>
                    </a:lnTo>
                    <a:lnTo>
                      <a:pt x="1089" y="469"/>
                    </a:lnTo>
                    <a:lnTo>
                      <a:pt x="1071" y="381"/>
                    </a:lnTo>
                    <a:lnTo>
                      <a:pt x="1053" y="292"/>
                    </a:lnTo>
                    <a:lnTo>
                      <a:pt x="1035" y="212"/>
                    </a:lnTo>
                    <a:lnTo>
                      <a:pt x="1018" y="150"/>
                    </a:lnTo>
                    <a:lnTo>
                      <a:pt x="991" y="97"/>
                    </a:lnTo>
                    <a:lnTo>
                      <a:pt x="965" y="62"/>
                    </a:lnTo>
                    <a:lnTo>
                      <a:pt x="938" y="44"/>
                    </a:lnTo>
                    <a:lnTo>
                      <a:pt x="929" y="44"/>
                    </a:lnTo>
                    <a:lnTo>
                      <a:pt x="929" y="35"/>
                    </a:lnTo>
                    <a:lnTo>
                      <a:pt x="920" y="35"/>
                    </a:lnTo>
                    <a:lnTo>
                      <a:pt x="912" y="35"/>
                    </a:lnTo>
                    <a:lnTo>
                      <a:pt x="903" y="26"/>
                    </a:lnTo>
                    <a:lnTo>
                      <a:pt x="885" y="26"/>
                    </a:lnTo>
                    <a:lnTo>
                      <a:pt x="867" y="18"/>
                    </a:lnTo>
                    <a:lnTo>
                      <a:pt x="850" y="18"/>
                    </a:lnTo>
                    <a:lnTo>
                      <a:pt x="823" y="18"/>
                    </a:lnTo>
                    <a:lnTo>
                      <a:pt x="796" y="9"/>
                    </a:lnTo>
                    <a:lnTo>
                      <a:pt x="761" y="9"/>
                    </a:lnTo>
                    <a:lnTo>
                      <a:pt x="717" y="9"/>
                    </a:lnTo>
                    <a:lnTo>
                      <a:pt x="673" y="0"/>
                    </a:lnTo>
                    <a:lnTo>
                      <a:pt x="628" y="0"/>
                    </a:lnTo>
                    <a:lnTo>
                      <a:pt x="566" y="0"/>
                    </a:lnTo>
                    <a:lnTo>
                      <a:pt x="513" y="0"/>
                    </a:lnTo>
                    <a:lnTo>
                      <a:pt x="460" y="0"/>
                    </a:lnTo>
                    <a:lnTo>
                      <a:pt x="416" y="9"/>
                    </a:lnTo>
                    <a:lnTo>
                      <a:pt x="372" y="9"/>
                    </a:lnTo>
                    <a:lnTo>
                      <a:pt x="345" y="9"/>
                    </a:lnTo>
                    <a:lnTo>
                      <a:pt x="310" y="18"/>
                    </a:lnTo>
                    <a:lnTo>
                      <a:pt x="283" y="18"/>
                    </a:lnTo>
                    <a:lnTo>
                      <a:pt x="265" y="18"/>
                    </a:lnTo>
                    <a:lnTo>
                      <a:pt x="248" y="26"/>
                    </a:lnTo>
                    <a:lnTo>
                      <a:pt x="230" y="26"/>
                    </a:lnTo>
                    <a:lnTo>
                      <a:pt x="221" y="35"/>
                    </a:lnTo>
                    <a:lnTo>
                      <a:pt x="212" y="35"/>
                    </a:lnTo>
                    <a:lnTo>
                      <a:pt x="203" y="35"/>
                    </a:lnTo>
                    <a:lnTo>
                      <a:pt x="203" y="44"/>
                    </a:lnTo>
                    <a:lnTo>
                      <a:pt x="195" y="44"/>
                    </a:lnTo>
                    <a:lnTo>
                      <a:pt x="168" y="62"/>
                    </a:lnTo>
                    <a:lnTo>
                      <a:pt x="142" y="97"/>
                    </a:lnTo>
                    <a:lnTo>
                      <a:pt x="124" y="150"/>
                    </a:lnTo>
                    <a:lnTo>
                      <a:pt x="97" y="212"/>
                    </a:lnTo>
                    <a:lnTo>
                      <a:pt x="80" y="292"/>
                    </a:lnTo>
                    <a:lnTo>
                      <a:pt x="62" y="381"/>
                    </a:lnTo>
                    <a:lnTo>
                      <a:pt x="44" y="469"/>
                    </a:lnTo>
                    <a:lnTo>
                      <a:pt x="35" y="576"/>
                    </a:lnTo>
                    <a:lnTo>
                      <a:pt x="26" y="673"/>
                    </a:lnTo>
                    <a:lnTo>
                      <a:pt x="18" y="780"/>
                    </a:lnTo>
                    <a:lnTo>
                      <a:pt x="9" y="895"/>
                    </a:lnTo>
                    <a:lnTo>
                      <a:pt x="9" y="992"/>
                    </a:lnTo>
                    <a:lnTo>
                      <a:pt x="0" y="1099"/>
                    </a:lnTo>
                    <a:lnTo>
                      <a:pt x="0" y="1196"/>
                    </a:lnTo>
                    <a:lnTo>
                      <a:pt x="9" y="1276"/>
                    </a:lnTo>
                    <a:lnTo>
                      <a:pt x="18" y="1356"/>
                    </a:lnTo>
                    <a:lnTo>
                      <a:pt x="18" y="1391"/>
                    </a:lnTo>
                    <a:lnTo>
                      <a:pt x="26" y="1418"/>
                    </a:lnTo>
                    <a:lnTo>
                      <a:pt x="44" y="1453"/>
                    </a:lnTo>
                    <a:lnTo>
                      <a:pt x="62" y="1471"/>
                    </a:lnTo>
                    <a:lnTo>
                      <a:pt x="88" y="1497"/>
                    </a:lnTo>
                    <a:lnTo>
                      <a:pt x="115" y="1515"/>
                    </a:lnTo>
                    <a:lnTo>
                      <a:pt x="142" y="1524"/>
                    </a:lnTo>
                    <a:lnTo>
                      <a:pt x="177" y="1524"/>
                    </a:lnTo>
                    <a:lnTo>
                      <a:pt x="956" y="1524"/>
                    </a:lnTo>
                    <a:close/>
                  </a:path>
                </a:pathLst>
              </a:custGeom>
              <a:solidFill>
                <a:srgbClr val="CC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3" name="Freeform 4"/>
              <p:cNvSpPr>
                <a:spLocks/>
              </p:cNvSpPr>
              <p:nvPr/>
            </p:nvSpPr>
            <p:spPr bwMode="auto">
              <a:xfrm>
                <a:off x="2288" y="2612"/>
                <a:ext cx="118" cy="133"/>
              </a:xfrm>
              <a:custGeom>
                <a:avLst/>
                <a:gdLst>
                  <a:gd name="T0" fmla="*/ 1 w 168"/>
                  <a:gd name="T1" fmla="*/ 0 h 177"/>
                  <a:gd name="T2" fmla="*/ 1 w 168"/>
                  <a:gd name="T3" fmla="*/ 0 h 177"/>
                  <a:gd name="T4" fmla="*/ 1 w 168"/>
                  <a:gd name="T5" fmla="*/ 2 h 177"/>
                  <a:gd name="T6" fmla="*/ 1 w 168"/>
                  <a:gd name="T7" fmla="*/ 2 h 177"/>
                  <a:gd name="T8" fmla="*/ 1 w 168"/>
                  <a:gd name="T9" fmla="*/ 2 h 177"/>
                  <a:gd name="T10" fmla="*/ 1 w 168"/>
                  <a:gd name="T11" fmla="*/ 2 h 177"/>
                  <a:gd name="T12" fmla="*/ 1 w 168"/>
                  <a:gd name="T13" fmla="*/ 2 h 177"/>
                  <a:gd name="T14" fmla="*/ 1 w 168"/>
                  <a:gd name="T15" fmla="*/ 2 h 177"/>
                  <a:gd name="T16" fmla="*/ 1 w 168"/>
                  <a:gd name="T17" fmla="*/ 3 h 177"/>
                  <a:gd name="T18" fmla="*/ 0 w 168"/>
                  <a:gd name="T19" fmla="*/ 3 h 177"/>
                  <a:gd name="T20" fmla="*/ 0 w 168"/>
                  <a:gd name="T21" fmla="*/ 3 h 177"/>
                  <a:gd name="T22" fmla="*/ 1 w 168"/>
                  <a:gd name="T23" fmla="*/ 3 h 177"/>
                  <a:gd name="T24" fmla="*/ 1 w 168"/>
                  <a:gd name="T25" fmla="*/ 3 h 177"/>
                  <a:gd name="T26" fmla="*/ 1 w 168"/>
                  <a:gd name="T27" fmla="*/ 2 h 177"/>
                  <a:gd name="T28" fmla="*/ 1 w 168"/>
                  <a:gd name="T29" fmla="*/ 2 h 177"/>
                  <a:gd name="T30" fmla="*/ 1 w 168"/>
                  <a:gd name="T31" fmla="*/ 2 h 177"/>
                  <a:gd name="T32" fmla="*/ 1 w 168"/>
                  <a:gd name="T33" fmla="*/ 2 h 177"/>
                  <a:gd name="T34" fmla="*/ 1 w 168"/>
                  <a:gd name="T35" fmla="*/ 2 h 177"/>
                  <a:gd name="T36" fmla="*/ 1 w 168"/>
                  <a:gd name="T37" fmla="*/ 0 h 177"/>
                  <a:gd name="T38" fmla="*/ 1 w 168"/>
                  <a:gd name="T39" fmla="*/ 0 h 177"/>
                  <a:gd name="T40" fmla="*/ 1 w 168"/>
                  <a:gd name="T41" fmla="*/ 0 h 17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8" h="177">
                    <a:moveTo>
                      <a:pt x="159" y="0"/>
                    </a:moveTo>
                    <a:lnTo>
                      <a:pt x="159" y="0"/>
                    </a:lnTo>
                    <a:lnTo>
                      <a:pt x="150" y="35"/>
                    </a:lnTo>
                    <a:lnTo>
                      <a:pt x="141" y="62"/>
                    </a:lnTo>
                    <a:lnTo>
                      <a:pt x="133" y="88"/>
                    </a:lnTo>
                    <a:lnTo>
                      <a:pt x="115" y="115"/>
                    </a:lnTo>
                    <a:lnTo>
                      <a:pt x="88" y="133"/>
                    </a:lnTo>
                    <a:lnTo>
                      <a:pt x="62" y="150"/>
                    </a:lnTo>
                    <a:lnTo>
                      <a:pt x="35" y="159"/>
                    </a:lnTo>
                    <a:lnTo>
                      <a:pt x="0" y="159"/>
                    </a:lnTo>
                    <a:lnTo>
                      <a:pt x="0" y="177"/>
                    </a:lnTo>
                    <a:lnTo>
                      <a:pt x="35" y="168"/>
                    </a:lnTo>
                    <a:lnTo>
                      <a:pt x="62" y="159"/>
                    </a:lnTo>
                    <a:lnTo>
                      <a:pt x="97" y="141"/>
                    </a:lnTo>
                    <a:lnTo>
                      <a:pt x="124" y="124"/>
                    </a:lnTo>
                    <a:lnTo>
                      <a:pt x="141" y="97"/>
                    </a:lnTo>
                    <a:lnTo>
                      <a:pt x="159" y="71"/>
                    </a:lnTo>
                    <a:lnTo>
                      <a:pt x="168" y="35"/>
                    </a:lnTo>
                    <a:lnTo>
                      <a:pt x="168" y="0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4" name="Freeform 5"/>
              <p:cNvSpPr>
                <a:spLocks/>
              </p:cNvSpPr>
              <p:nvPr/>
            </p:nvSpPr>
            <p:spPr bwMode="auto">
              <a:xfrm>
                <a:off x="2269" y="1620"/>
                <a:ext cx="150" cy="992"/>
              </a:xfrm>
              <a:custGeom>
                <a:avLst/>
                <a:gdLst>
                  <a:gd name="T0" fmla="*/ 0 w 213"/>
                  <a:gd name="T1" fmla="*/ 2 h 1321"/>
                  <a:gd name="T2" fmla="*/ 1 w 213"/>
                  <a:gd name="T3" fmla="*/ 2 h 1321"/>
                  <a:gd name="T4" fmla="*/ 1 w 213"/>
                  <a:gd name="T5" fmla="*/ 2 h 1321"/>
                  <a:gd name="T6" fmla="*/ 1 w 213"/>
                  <a:gd name="T7" fmla="*/ 2 h 1321"/>
                  <a:gd name="T8" fmla="*/ 1 w 213"/>
                  <a:gd name="T9" fmla="*/ 2 h 1321"/>
                  <a:gd name="T10" fmla="*/ 1 w 213"/>
                  <a:gd name="T11" fmla="*/ 3 h 1321"/>
                  <a:gd name="T12" fmla="*/ 1 w 213"/>
                  <a:gd name="T13" fmla="*/ 4 h 1321"/>
                  <a:gd name="T14" fmla="*/ 1 w 213"/>
                  <a:gd name="T15" fmla="*/ 5 h 1321"/>
                  <a:gd name="T16" fmla="*/ 1 w 213"/>
                  <a:gd name="T17" fmla="*/ 6 h 1321"/>
                  <a:gd name="T18" fmla="*/ 1 w 213"/>
                  <a:gd name="T19" fmla="*/ 8 h 1321"/>
                  <a:gd name="T20" fmla="*/ 1 w 213"/>
                  <a:gd name="T21" fmla="*/ 9 h 1321"/>
                  <a:gd name="T22" fmla="*/ 1 w 213"/>
                  <a:gd name="T23" fmla="*/ 11 h 1321"/>
                  <a:gd name="T24" fmla="*/ 1 w 213"/>
                  <a:gd name="T25" fmla="*/ 12 h 1321"/>
                  <a:gd name="T26" fmla="*/ 1 w 213"/>
                  <a:gd name="T27" fmla="*/ 13 h 1321"/>
                  <a:gd name="T28" fmla="*/ 1 w 213"/>
                  <a:gd name="T29" fmla="*/ 15 h 1321"/>
                  <a:gd name="T30" fmla="*/ 1 w 213"/>
                  <a:gd name="T31" fmla="*/ 17 h 1321"/>
                  <a:gd name="T32" fmla="*/ 1 w 213"/>
                  <a:gd name="T33" fmla="*/ 17 h 1321"/>
                  <a:gd name="T34" fmla="*/ 1 w 213"/>
                  <a:gd name="T35" fmla="*/ 18 h 1321"/>
                  <a:gd name="T36" fmla="*/ 1 w 213"/>
                  <a:gd name="T37" fmla="*/ 18 h 1321"/>
                  <a:gd name="T38" fmla="*/ 1 w 213"/>
                  <a:gd name="T39" fmla="*/ 17 h 1321"/>
                  <a:gd name="T40" fmla="*/ 1 w 213"/>
                  <a:gd name="T41" fmla="*/ 17 h 1321"/>
                  <a:gd name="T42" fmla="*/ 1 w 213"/>
                  <a:gd name="T43" fmla="*/ 15 h 1321"/>
                  <a:gd name="T44" fmla="*/ 1 w 213"/>
                  <a:gd name="T45" fmla="*/ 13 h 1321"/>
                  <a:gd name="T46" fmla="*/ 1 w 213"/>
                  <a:gd name="T47" fmla="*/ 12 h 1321"/>
                  <a:gd name="T48" fmla="*/ 1 w 213"/>
                  <a:gd name="T49" fmla="*/ 11 h 1321"/>
                  <a:gd name="T50" fmla="*/ 1 w 213"/>
                  <a:gd name="T51" fmla="*/ 9 h 1321"/>
                  <a:gd name="T52" fmla="*/ 1 w 213"/>
                  <a:gd name="T53" fmla="*/ 8 h 1321"/>
                  <a:gd name="T54" fmla="*/ 1 w 213"/>
                  <a:gd name="T55" fmla="*/ 6 h 1321"/>
                  <a:gd name="T56" fmla="*/ 1 w 213"/>
                  <a:gd name="T57" fmla="*/ 5 h 1321"/>
                  <a:gd name="T58" fmla="*/ 1 w 213"/>
                  <a:gd name="T59" fmla="*/ 4 h 1321"/>
                  <a:gd name="T60" fmla="*/ 1 w 213"/>
                  <a:gd name="T61" fmla="*/ 3 h 1321"/>
                  <a:gd name="T62" fmla="*/ 1 w 213"/>
                  <a:gd name="T63" fmla="*/ 2 h 1321"/>
                  <a:gd name="T64" fmla="*/ 1 w 213"/>
                  <a:gd name="T65" fmla="*/ 2 h 1321"/>
                  <a:gd name="T66" fmla="*/ 1 w 213"/>
                  <a:gd name="T67" fmla="*/ 2 h 1321"/>
                  <a:gd name="T68" fmla="*/ 1 w 213"/>
                  <a:gd name="T69" fmla="*/ 0 h 1321"/>
                  <a:gd name="T70" fmla="*/ 1 w 213"/>
                  <a:gd name="T71" fmla="*/ 0 h 1321"/>
                  <a:gd name="T72" fmla="*/ 0 w 213"/>
                  <a:gd name="T73" fmla="*/ 2 h 1321"/>
                  <a:gd name="T74" fmla="*/ 0 w 213"/>
                  <a:gd name="T75" fmla="*/ 2 h 1321"/>
                  <a:gd name="T76" fmla="*/ 1 w 213"/>
                  <a:gd name="T77" fmla="*/ 2 h 1321"/>
                  <a:gd name="T78" fmla="*/ 0 w 213"/>
                  <a:gd name="T79" fmla="*/ 2 h 132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13" h="1321">
                    <a:moveTo>
                      <a:pt x="0" y="9"/>
                    </a:moveTo>
                    <a:lnTo>
                      <a:pt x="9" y="18"/>
                    </a:lnTo>
                    <a:lnTo>
                      <a:pt x="27" y="27"/>
                    </a:lnTo>
                    <a:lnTo>
                      <a:pt x="53" y="62"/>
                    </a:lnTo>
                    <a:lnTo>
                      <a:pt x="80" y="115"/>
                    </a:lnTo>
                    <a:lnTo>
                      <a:pt x="98" y="177"/>
                    </a:lnTo>
                    <a:lnTo>
                      <a:pt x="115" y="257"/>
                    </a:lnTo>
                    <a:lnTo>
                      <a:pt x="133" y="346"/>
                    </a:lnTo>
                    <a:lnTo>
                      <a:pt x="151" y="434"/>
                    </a:lnTo>
                    <a:lnTo>
                      <a:pt x="168" y="541"/>
                    </a:lnTo>
                    <a:lnTo>
                      <a:pt x="177" y="638"/>
                    </a:lnTo>
                    <a:lnTo>
                      <a:pt x="186" y="745"/>
                    </a:lnTo>
                    <a:lnTo>
                      <a:pt x="186" y="860"/>
                    </a:lnTo>
                    <a:lnTo>
                      <a:pt x="195" y="957"/>
                    </a:lnTo>
                    <a:lnTo>
                      <a:pt x="195" y="1064"/>
                    </a:lnTo>
                    <a:lnTo>
                      <a:pt x="195" y="1161"/>
                    </a:lnTo>
                    <a:lnTo>
                      <a:pt x="186" y="1241"/>
                    </a:lnTo>
                    <a:lnTo>
                      <a:pt x="186" y="1321"/>
                    </a:lnTo>
                    <a:lnTo>
                      <a:pt x="195" y="1321"/>
                    </a:lnTo>
                    <a:lnTo>
                      <a:pt x="204" y="1241"/>
                    </a:lnTo>
                    <a:lnTo>
                      <a:pt x="204" y="1161"/>
                    </a:lnTo>
                    <a:lnTo>
                      <a:pt x="213" y="1064"/>
                    </a:lnTo>
                    <a:lnTo>
                      <a:pt x="204" y="957"/>
                    </a:lnTo>
                    <a:lnTo>
                      <a:pt x="204" y="860"/>
                    </a:lnTo>
                    <a:lnTo>
                      <a:pt x="195" y="745"/>
                    </a:lnTo>
                    <a:lnTo>
                      <a:pt x="186" y="638"/>
                    </a:lnTo>
                    <a:lnTo>
                      <a:pt x="177" y="541"/>
                    </a:lnTo>
                    <a:lnTo>
                      <a:pt x="168" y="434"/>
                    </a:lnTo>
                    <a:lnTo>
                      <a:pt x="151" y="337"/>
                    </a:lnTo>
                    <a:lnTo>
                      <a:pt x="133" y="257"/>
                    </a:lnTo>
                    <a:lnTo>
                      <a:pt x="115" y="177"/>
                    </a:lnTo>
                    <a:lnTo>
                      <a:pt x="89" y="115"/>
                    </a:lnTo>
                    <a:lnTo>
                      <a:pt x="71" y="62"/>
                    </a:lnTo>
                    <a:lnTo>
                      <a:pt x="36" y="18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0" y="18"/>
                    </a:lnTo>
                    <a:lnTo>
                      <a:pt x="9" y="18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5" name="Freeform 6"/>
              <p:cNvSpPr>
                <a:spLocks/>
              </p:cNvSpPr>
              <p:nvPr/>
            </p:nvSpPr>
            <p:spPr bwMode="auto">
              <a:xfrm>
                <a:off x="2014" y="1587"/>
                <a:ext cx="262" cy="39"/>
              </a:xfrm>
              <a:custGeom>
                <a:avLst/>
                <a:gdLst>
                  <a:gd name="T0" fmla="*/ 0 w 372"/>
                  <a:gd name="T1" fmla="*/ 1 h 53"/>
                  <a:gd name="T2" fmla="*/ 0 w 372"/>
                  <a:gd name="T3" fmla="*/ 1 h 53"/>
                  <a:gd name="T4" fmla="*/ 1 w 372"/>
                  <a:gd name="T5" fmla="*/ 1 h 53"/>
                  <a:gd name="T6" fmla="*/ 1 w 372"/>
                  <a:gd name="T7" fmla="*/ 1 h 53"/>
                  <a:gd name="T8" fmla="*/ 1 w 372"/>
                  <a:gd name="T9" fmla="*/ 1 h 53"/>
                  <a:gd name="T10" fmla="*/ 1 w 372"/>
                  <a:gd name="T11" fmla="*/ 1 h 53"/>
                  <a:gd name="T12" fmla="*/ 1 w 372"/>
                  <a:gd name="T13" fmla="*/ 1 h 53"/>
                  <a:gd name="T14" fmla="*/ 1 w 372"/>
                  <a:gd name="T15" fmla="*/ 1 h 53"/>
                  <a:gd name="T16" fmla="*/ 1 w 372"/>
                  <a:gd name="T17" fmla="*/ 1 h 53"/>
                  <a:gd name="T18" fmla="*/ 1 w 372"/>
                  <a:gd name="T19" fmla="*/ 1 h 53"/>
                  <a:gd name="T20" fmla="*/ 1 w 372"/>
                  <a:gd name="T21" fmla="*/ 1 h 53"/>
                  <a:gd name="T22" fmla="*/ 2 w 372"/>
                  <a:gd name="T23" fmla="*/ 1 h 53"/>
                  <a:gd name="T24" fmla="*/ 2 w 372"/>
                  <a:gd name="T25" fmla="*/ 1 h 53"/>
                  <a:gd name="T26" fmla="*/ 2 w 372"/>
                  <a:gd name="T27" fmla="*/ 1 h 53"/>
                  <a:gd name="T28" fmla="*/ 2 w 372"/>
                  <a:gd name="T29" fmla="*/ 1 h 53"/>
                  <a:gd name="T30" fmla="*/ 2 w 372"/>
                  <a:gd name="T31" fmla="*/ 1 h 53"/>
                  <a:gd name="T32" fmla="*/ 2 w 372"/>
                  <a:gd name="T33" fmla="*/ 1 h 53"/>
                  <a:gd name="T34" fmla="*/ 2 w 372"/>
                  <a:gd name="T35" fmla="*/ 1 h 53"/>
                  <a:gd name="T36" fmla="*/ 2 w 372"/>
                  <a:gd name="T37" fmla="*/ 1 h 53"/>
                  <a:gd name="T38" fmla="*/ 2 w 372"/>
                  <a:gd name="T39" fmla="*/ 1 h 53"/>
                  <a:gd name="T40" fmla="*/ 2 w 372"/>
                  <a:gd name="T41" fmla="*/ 1 h 53"/>
                  <a:gd name="T42" fmla="*/ 2 w 372"/>
                  <a:gd name="T43" fmla="*/ 1 h 53"/>
                  <a:gd name="T44" fmla="*/ 2 w 372"/>
                  <a:gd name="T45" fmla="*/ 1 h 53"/>
                  <a:gd name="T46" fmla="*/ 2 w 372"/>
                  <a:gd name="T47" fmla="*/ 1 h 53"/>
                  <a:gd name="T48" fmla="*/ 2 w 372"/>
                  <a:gd name="T49" fmla="*/ 1 h 53"/>
                  <a:gd name="T50" fmla="*/ 1 w 372"/>
                  <a:gd name="T51" fmla="*/ 1 h 53"/>
                  <a:gd name="T52" fmla="*/ 1 w 372"/>
                  <a:gd name="T53" fmla="*/ 1 h 53"/>
                  <a:gd name="T54" fmla="*/ 1 w 372"/>
                  <a:gd name="T55" fmla="*/ 1 h 53"/>
                  <a:gd name="T56" fmla="*/ 1 w 372"/>
                  <a:gd name="T57" fmla="*/ 1 h 53"/>
                  <a:gd name="T58" fmla="*/ 1 w 372"/>
                  <a:gd name="T59" fmla="*/ 1 h 53"/>
                  <a:gd name="T60" fmla="*/ 1 w 372"/>
                  <a:gd name="T61" fmla="*/ 1 h 53"/>
                  <a:gd name="T62" fmla="*/ 1 w 372"/>
                  <a:gd name="T63" fmla="*/ 1 h 53"/>
                  <a:gd name="T64" fmla="*/ 1 w 372"/>
                  <a:gd name="T65" fmla="*/ 1 h 53"/>
                  <a:gd name="T66" fmla="*/ 1 w 372"/>
                  <a:gd name="T67" fmla="*/ 0 h 53"/>
                  <a:gd name="T68" fmla="*/ 0 w 372"/>
                  <a:gd name="T69" fmla="*/ 0 h 53"/>
                  <a:gd name="T70" fmla="*/ 0 w 372"/>
                  <a:gd name="T71" fmla="*/ 0 h 53"/>
                  <a:gd name="T72" fmla="*/ 0 w 372"/>
                  <a:gd name="T73" fmla="*/ 1 h 5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72" h="53">
                    <a:moveTo>
                      <a:pt x="0" y="18"/>
                    </a:moveTo>
                    <a:lnTo>
                      <a:pt x="0" y="18"/>
                    </a:lnTo>
                    <a:lnTo>
                      <a:pt x="62" y="18"/>
                    </a:lnTo>
                    <a:lnTo>
                      <a:pt x="107" y="18"/>
                    </a:lnTo>
                    <a:lnTo>
                      <a:pt x="151" y="18"/>
                    </a:lnTo>
                    <a:lnTo>
                      <a:pt x="195" y="27"/>
                    </a:lnTo>
                    <a:lnTo>
                      <a:pt x="230" y="27"/>
                    </a:lnTo>
                    <a:lnTo>
                      <a:pt x="257" y="27"/>
                    </a:lnTo>
                    <a:lnTo>
                      <a:pt x="284" y="35"/>
                    </a:lnTo>
                    <a:lnTo>
                      <a:pt x="301" y="35"/>
                    </a:lnTo>
                    <a:lnTo>
                      <a:pt x="319" y="44"/>
                    </a:lnTo>
                    <a:lnTo>
                      <a:pt x="337" y="44"/>
                    </a:lnTo>
                    <a:lnTo>
                      <a:pt x="346" y="53"/>
                    </a:lnTo>
                    <a:lnTo>
                      <a:pt x="354" y="53"/>
                    </a:lnTo>
                    <a:lnTo>
                      <a:pt x="363" y="53"/>
                    </a:lnTo>
                    <a:lnTo>
                      <a:pt x="372" y="44"/>
                    </a:lnTo>
                    <a:lnTo>
                      <a:pt x="363" y="44"/>
                    </a:lnTo>
                    <a:lnTo>
                      <a:pt x="363" y="35"/>
                    </a:lnTo>
                    <a:lnTo>
                      <a:pt x="354" y="35"/>
                    </a:lnTo>
                    <a:lnTo>
                      <a:pt x="337" y="35"/>
                    </a:lnTo>
                    <a:lnTo>
                      <a:pt x="319" y="27"/>
                    </a:lnTo>
                    <a:lnTo>
                      <a:pt x="301" y="27"/>
                    </a:lnTo>
                    <a:lnTo>
                      <a:pt x="284" y="18"/>
                    </a:lnTo>
                    <a:lnTo>
                      <a:pt x="257" y="18"/>
                    </a:lnTo>
                    <a:lnTo>
                      <a:pt x="230" y="18"/>
                    </a:lnTo>
                    <a:lnTo>
                      <a:pt x="195" y="9"/>
                    </a:lnTo>
                    <a:lnTo>
                      <a:pt x="151" y="9"/>
                    </a:lnTo>
                    <a:lnTo>
                      <a:pt x="107" y="9"/>
                    </a:lnTo>
                    <a:lnTo>
                      <a:pt x="62" y="0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6" name="Freeform 7"/>
              <p:cNvSpPr>
                <a:spLocks/>
              </p:cNvSpPr>
              <p:nvPr/>
            </p:nvSpPr>
            <p:spPr bwMode="auto">
              <a:xfrm>
                <a:off x="1754" y="1587"/>
                <a:ext cx="260" cy="46"/>
              </a:xfrm>
              <a:custGeom>
                <a:avLst/>
                <a:gdLst>
                  <a:gd name="T0" fmla="*/ 0 w 371"/>
                  <a:gd name="T1" fmla="*/ 1 h 62"/>
                  <a:gd name="T2" fmla="*/ 1 w 371"/>
                  <a:gd name="T3" fmla="*/ 1 h 62"/>
                  <a:gd name="T4" fmla="*/ 1 w 371"/>
                  <a:gd name="T5" fmla="*/ 1 h 62"/>
                  <a:gd name="T6" fmla="*/ 1 w 371"/>
                  <a:gd name="T7" fmla="*/ 1 h 62"/>
                  <a:gd name="T8" fmla="*/ 1 w 371"/>
                  <a:gd name="T9" fmla="*/ 1 h 62"/>
                  <a:gd name="T10" fmla="*/ 1 w 371"/>
                  <a:gd name="T11" fmla="*/ 1 h 62"/>
                  <a:gd name="T12" fmla="*/ 1 w 371"/>
                  <a:gd name="T13" fmla="*/ 1 h 62"/>
                  <a:gd name="T14" fmla="*/ 1 w 371"/>
                  <a:gd name="T15" fmla="*/ 1 h 62"/>
                  <a:gd name="T16" fmla="*/ 1 w 371"/>
                  <a:gd name="T17" fmla="*/ 1 h 62"/>
                  <a:gd name="T18" fmla="*/ 1 w 371"/>
                  <a:gd name="T19" fmla="*/ 1 h 62"/>
                  <a:gd name="T20" fmla="*/ 1 w 371"/>
                  <a:gd name="T21" fmla="*/ 1 h 62"/>
                  <a:gd name="T22" fmla="*/ 1 w 371"/>
                  <a:gd name="T23" fmla="*/ 1 h 62"/>
                  <a:gd name="T24" fmla="*/ 1 w 371"/>
                  <a:gd name="T25" fmla="*/ 1 h 62"/>
                  <a:gd name="T26" fmla="*/ 1 w 371"/>
                  <a:gd name="T27" fmla="*/ 1 h 62"/>
                  <a:gd name="T28" fmla="*/ 1 w 371"/>
                  <a:gd name="T29" fmla="*/ 1 h 62"/>
                  <a:gd name="T30" fmla="*/ 1 w 371"/>
                  <a:gd name="T31" fmla="*/ 1 h 62"/>
                  <a:gd name="T32" fmla="*/ 1 w 371"/>
                  <a:gd name="T33" fmla="*/ 1 h 62"/>
                  <a:gd name="T34" fmla="*/ 2 w 371"/>
                  <a:gd name="T35" fmla="*/ 1 h 62"/>
                  <a:gd name="T36" fmla="*/ 2 w 371"/>
                  <a:gd name="T37" fmla="*/ 0 h 62"/>
                  <a:gd name="T38" fmla="*/ 1 w 371"/>
                  <a:gd name="T39" fmla="*/ 0 h 62"/>
                  <a:gd name="T40" fmla="*/ 1 w 371"/>
                  <a:gd name="T41" fmla="*/ 1 h 62"/>
                  <a:gd name="T42" fmla="*/ 1 w 371"/>
                  <a:gd name="T43" fmla="*/ 1 h 62"/>
                  <a:gd name="T44" fmla="*/ 1 w 371"/>
                  <a:gd name="T45" fmla="*/ 1 h 62"/>
                  <a:gd name="T46" fmla="*/ 1 w 371"/>
                  <a:gd name="T47" fmla="*/ 1 h 62"/>
                  <a:gd name="T48" fmla="*/ 1 w 371"/>
                  <a:gd name="T49" fmla="*/ 1 h 62"/>
                  <a:gd name="T50" fmla="*/ 1 w 371"/>
                  <a:gd name="T51" fmla="*/ 1 h 62"/>
                  <a:gd name="T52" fmla="*/ 1 w 371"/>
                  <a:gd name="T53" fmla="*/ 1 h 62"/>
                  <a:gd name="T54" fmla="*/ 1 w 371"/>
                  <a:gd name="T55" fmla="*/ 1 h 62"/>
                  <a:gd name="T56" fmla="*/ 1 w 371"/>
                  <a:gd name="T57" fmla="*/ 1 h 62"/>
                  <a:gd name="T58" fmla="*/ 1 w 371"/>
                  <a:gd name="T59" fmla="*/ 1 h 62"/>
                  <a:gd name="T60" fmla="*/ 1 w 371"/>
                  <a:gd name="T61" fmla="*/ 1 h 62"/>
                  <a:gd name="T62" fmla="*/ 1 w 371"/>
                  <a:gd name="T63" fmla="*/ 1 h 62"/>
                  <a:gd name="T64" fmla="*/ 0 w 371"/>
                  <a:gd name="T65" fmla="*/ 1 h 62"/>
                  <a:gd name="T66" fmla="*/ 0 w 371"/>
                  <a:gd name="T67" fmla="*/ 1 h 62"/>
                  <a:gd name="T68" fmla="*/ 0 w 371"/>
                  <a:gd name="T69" fmla="*/ 1 h 62"/>
                  <a:gd name="T70" fmla="*/ 0 w 371"/>
                  <a:gd name="T71" fmla="*/ 1 h 62"/>
                  <a:gd name="T72" fmla="*/ 0 w 371"/>
                  <a:gd name="T73" fmla="*/ 1 h 62"/>
                  <a:gd name="T74" fmla="*/ 1 w 371"/>
                  <a:gd name="T75" fmla="*/ 1 h 62"/>
                  <a:gd name="T76" fmla="*/ 1 w 371"/>
                  <a:gd name="T77" fmla="*/ 1 h 62"/>
                  <a:gd name="T78" fmla="*/ 0 w 371"/>
                  <a:gd name="T79" fmla="*/ 1 h 6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71" h="62">
                    <a:moveTo>
                      <a:pt x="0" y="62"/>
                    </a:moveTo>
                    <a:lnTo>
                      <a:pt x="8" y="53"/>
                    </a:lnTo>
                    <a:lnTo>
                      <a:pt x="17" y="53"/>
                    </a:lnTo>
                    <a:lnTo>
                      <a:pt x="26" y="53"/>
                    </a:lnTo>
                    <a:lnTo>
                      <a:pt x="35" y="44"/>
                    </a:lnTo>
                    <a:lnTo>
                      <a:pt x="53" y="44"/>
                    </a:lnTo>
                    <a:lnTo>
                      <a:pt x="70" y="35"/>
                    </a:lnTo>
                    <a:lnTo>
                      <a:pt x="88" y="35"/>
                    </a:lnTo>
                    <a:lnTo>
                      <a:pt x="115" y="27"/>
                    </a:lnTo>
                    <a:lnTo>
                      <a:pt x="150" y="27"/>
                    </a:lnTo>
                    <a:lnTo>
                      <a:pt x="177" y="27"/>
                    </a:lnTo>
                    <a:lnTo>
                      <a:pt x="221" y="18"/>
                    </a:lnTo>
                    <a:lnTo>
                      <a:pt x="265" y="18"/>
                    </a:lnTo>
                    <a:lnTo>
                      <a:pt x="318" y="18"/>
                    </a:lnTo>
                    <a:lnTo>
                      <a:pt x="371" y="18"/>
                    </a:lnTo>
                    <a:lnTo>
                      <a:pt x="371" y="0"/>
                    </a:lnTo>
                    <a:lnTo>
                      <a:pt x="318" y="0"/>
                    </a:lnTo>
                    <a:lnTo>
                      <a:pt x="265" y="9"/>
                    </a:lnTo>
                    <a:lnTo>
                      <a:pt x="221" y="9"/>
                    </a:lnTo>
                    <a:lnTo>
                      <a:pt x="177" y="9"/>
                    </a:lnTo>
                    <a:lnTo>
                      <a:pt x="150" y="18"/>
                    </a:lnTo>
                    <a:lnTo>
                      <a:pt x="115" y="18"/>
                    </a:lnTo>
                    <a:lnTo>
                      <a:pt x="88" y="18"/>
                    </a:lnTo>
                    <a:lnTo>
                      <a:pt x="70" y="27"/>
                    </a:lnTo>
                    <a:lnTo>
                      <a:pt x="53" y="27"/>
                    </a:lnTo>
                    <a:lnTo>
                      <a:pt x="35" y="35"/>
                    </a:lnTo>
                    <a:lnTo>
                      <a:pt x="17" y="35"/>
                    </a:lnTo>
                    <a:lnTo>
                      <a:pt x="8" y="44"/>
                    </a:lnTo>
                    <a:lnTo>
                      <a:pt x="0" y="44"/>
                    </a:lnTo>
                    <a:lnTo>
                      <a:pt x="0" y="62"/>
                    </a:lnTo>
                    <a:lnTo>
                      <a:pt x="8" y="62"/>
                    </a:lnTo>
                    <a:lnTo>
                      <a:pt x="8" y="53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7" name="Freeform 8"/>
              <p:cNvSpPr>
                <a:spLocks/>
              </p:cNvSpPr>
              <p:nvPr/>
            </p:nvSpPr>
            <p:spPr bwMode="auto">
              <a:xfrm>
                <a:off x="1610" y="1620"/>
                <a:ext cx="144" cy="992"/>
              </a:xfrm>
              <a:custGeom>
                <a:avLst/>
                <a:gdLst>
                  <a:gd name="T0" fmla="*/ 1 w 204"/>
                  <a:gd name="T1" fmla="*/ 18 h 1321"/>
                  <a:gd name="T2" fmla="*/ 1 w 204"/>
                  <a:gd name="T3" fmla="*/ 18 h 1321"/>
                  <a:gd name="T4" fmla="*/ 1 w 204"/>
                  <a:gd name="T5" fmla="*/ 17 h 1321"/>
                  <a:gd name="T6" fmla="*/ 1 w 204"/>
                  <a:gd name="T7" fmla="*/ 17 h 1321"/>
                  <a:gd name="T8" fmla="*/ 1 w 204"/>
                  <a:gd name="T9" fmla="*/ 15 h 1321"/>
                  <a:gd name="T10" fmla="*/ 1 w 204"/>
                  <a:gd name="T11" fmla="*/ 13 h 1321"/>
                  <a:gd name="T12" fmla="*/ 1 w 204"/>
                  <a:gd name="T13" fmla="*/ 12 h 1321"/>
                  <a:gd name="T14" fmla="*/ 1 w 204"/>
                  <a:gd name="T15" fmla="*/ 11 h 1321"/>
                  <a:gd name="T16" fmla="*/ 1 w 204"/>
                  <a:gd name="T17" fmla="*/ 9 h 1321"/>
                  <a:gd name="T18" fmla="*/ 1 w 204"/>
                  <a:gd name="T19" fmla="*/ 8 h 1321"/>
                  <a:gd name="T20" fmla="*/ 1 w 204"/>
                  <a:gd name="T21" fmla="*/ 6 h 1321"/>
                  <a:gd name="T22" fmla="*/ 1 w 204"/>
                  <a:gd name="T23" fmla="*/ 5 h 1321"/>
                  <a:gd name="T24" fmla="*/ 1 w 204"/>
                  <a:gd name="T25" fmla="*/ 4 h 1321"/>
                  <a:gd name="T26" fmla="*/ 1 w 204"/>
                  <a:gd name="T27" fmla="*/ 3 h 1321"/>
                  <a:gd name="T28" fmla="*/ 1 w 204"/>
                  <a:gd name="T29" fmla="*/ 2 h 1321"/>
                  <a:gd name="T30" fmla="*/ 1 w 204"/>
                  <a:gd name="T31" fmla="*/ 2 h 1321"/>
                  <a:gd name="T32" fmla="*/ 1 w 204"/>
                  <a:gd name="T33" fmla="*/ 2 h 1321"/>
                  <a:gd name="T34" fmla="*/ 1 w 204"/>
                  <a:gd name="T35" fmla="*/ 2 h 1321"/>
                  <a:gd name="T36" fmla="*/ 1 w 204"/>
                  <a:gd name="T37" fmla="*/ 0 h 1321"/>
                  <a:gd name="T38" fmla="*/ 1 w 204"/>
                  <a:gd name="T39" fmla="*/ 2 h 1321"/>
                  <a:gd name="T40" fmla="*/ 1 w 204"/>
                  <a:gd name="T41" fmla="*/ 2 h 1321"/>
                  <a:gd name="T42" fmla="*/ 1 w 204"/>
                  <a:gd name="T43" fmla="*/ 2 h 1321"/>
                  <a:gd name="T44" fmla="*/ 1 w 204"/>
                  <a:gd name="T45" fmla="*/ 3 h 1321"/>
                  <a:gd name="T46" fmla="*/ 1 w 204"/>
                  <a:gd name="T47" fmla="*/ 4 h 1321"/>
                  <a:gd name="T48" fmla="*/ 1 w 204"/>
                  <a:gd name="T49" fmla="*/ 5 h 1321"/>
                  <a:gd name="T50" fmla="*/ 1 w 204"/>
                  <a:gd name="T51" fmla="*/ 6 h 1321"/>
                  <a:gd name="T52" fmla="*/ 1 w 204"/>
                  <a:gd name="T53" fmla="*/ 8 h 1321"/>
                  <a:gd name="T54" fmla="*/ 1 w 204"/>
                  <a:gd name="T55" fmla="*/ 9 h 1321"/>
                  <a:gd name="T56" fmla="*/ 1 w 204"/>
                  <a:gd name="T57" fmla="*/ 11 h 1321"/>
                  <a:gd name="T58" fmla="*/ 1 w 204"/>
                  <a:gd name="T59" fmla="*/ 12 h 1321"/>
                  <a:gd name="T60" fmla="*/ 1 w 204"/>
                  <a:gd name="T61" fmla="*/ 13 h 1321"/>
                  <a:gd name="T62" fmla="*/ 0 w 204"/>
                  <a:gd name="T63" fmla="*/ 15 h 1321"/>
                  <a:gd name="T64" fmla="*/ 1 w 204"/>
                  <a:gd name="T65" fmla="*/ 17 h 1321"/>
                  <a:gd name="T66" fmla="*/ 1 w 204"/>
                  <a:gd name="T67" fmla="*/ 17 h 1321"/>
                  <a:gd name="T68" fmla="*/ 1 w 204"/>
                  <a:gd name="T69" fmla="*/ 18 h 1321"/>
                  <a:gd name="T70" fmla="*/ 1 w 204"/>
                  <a:gd name="T71" fmla="*/ 18 h 1321"/>
                  <a:gd name="T72" fmla="*/ 1 w 204"/>
                  <a:gd name="T73" fmla="*/ 18 h 132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04" h="1321">
                    <a:moveTo>
                      <a:pt x="27" y="1321"/>
                    </a:moveTo>
                    <a:lnTo>
                      <a:pt x="27" y="1321"/>
                    </a:lnTo>
                    <a:lnTo>
                      <a:pt x="27" y="1241"/>
                    </a:lnTo>
                    <a:lnTo>
                      <a:pt x="18" y="1161"/>
                    </a:lnTo>
                    <a:lnTo>
                      <a:pt x="18" y="1064"/>
                    </a:lnTo>
                    <a:lnTo>
                      <a:pt x="18" y="957"/>
                    </a:lnTo>
                    <a:lnTo>
                      <a:pt x="27" y="860"/>
                    </a:lnTo>
                    <a:lnTo>
                      <a:pt x="27" y="745"/>
                    </a:lnTo>
                    <a:lnTo>
                      <a:pt x="35" y="638"/>
                    </a:lnTo>
                    <a:lnTo>
                      <a:pt x="53" y="541"/>
                    </a:lnTo>
                    <a:lnTo>
                      <a:pt x="62" y="434"/>
                    </a:lnTo>
                    <a:lnTo>
                      <a:pt x="80" y="346"/>
                    </a:lnTo>
                    <a:lnTo>
                      <a:pt x="97" y="257"/>
                    </a:lnTo>
                    <a:lnTo>
                      <a:pt x="115" y="177"/>
                    </a:lnTo>
                    <a:lnTo>
                      <a:pt x="133" y="115"/>
                    </a:lnTo>
                    <a:lnTo>
                      <a:pt x="159" y="62"/>
                    </a:lnTo>
                    <a:lnTo>
                      <a:pt x="186" y="27"/>
                    </a:lnTo>
                    <a:lnTo>
                      <a:pt x="204" y="18"/>
                    </a:lnTo>
                    <a:lnTo>
                      <a:pt x="204" y="0"/>
                    </a:lnTo>
                    <a:lnTo>
                      <a:pt x="177" y="18"/>
                    </a:lnTo>
                    <a:lnTo>
                      <a:pt x="142" y="62"/>
                    </a:lnTo>
                    <a:lnTo>
                      <a:pt x="124" y="115"/>
                    </a:lnTo>
                    <a:lnTo>
                      <a:pt x="97" y="177"/>
                    </a:lnTo>
                    <a:lnTo>
                      <a:pt x="80" y="257"/>
                    </a:lnTo>
                    <a:lnTo>
                      <a:pt x="62" y="337"/>
                    </a:lnTo>
                    <a:lnTo>
                      <a:pt x="53" y="434"/>
                    </a:lnTo>
                    <a:lnTo>
                      <a:pt x="35" y="541"/>
                    </a:lnTo>
                    <a:lnTo>
                      <a:pt x="27" y="638"/>
                    </a:lnTo>
                    <a:lnTo>
                      <a:pt x="18" y="745"/>
                    </a:lnTo>
                    <a:lnTo>
                      <a:pt x="9" y="860"/>
                    </a:lnTo>
                    <a:lnTo>
                      <a:pt x="9" y="957"/>
                    </a:lnTo>
                    <a:lnTo>
                      <a:pt x="0" y="1064"/>
                    </a:lnTo>
                    <a:lnTo>
                      <a:pt x="9" y="1161"/>
                    </a:lnTo>
                    <a:lnTo>
                      <a:pt x="9" y="1241"/>
                    </a:lnTo>
                    <a:lnTo>
                      <a:pt x="18" y="1321"/>
                    </a:lnTo>
                    <a:lnTo>
                      <a:pt x="27" y="13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8" name="Freeform 9"/>
              <p:cNvSpPr>
                <a:spLocks/>
              </p:cNvSpPr>
              <p:nvPr/>
            </p:nvSpPr>
            <p:spPr bwMode="auto">
              <a:xfrm>
                <a:off x="1623" y="2612"/>
                <a:ext cx="118" cy="133"/>
              </a:xfrm>
              <a:custGeom>
                <a:avLst/>
                <a:gdLst>
                  <a:gd name="T0" fmla="*/ 1 w 168"/>
                  <a:gd name="T1" fmla="*/ 3 h 177"/>
                  <a:gd name="T2" fmla="*/ 1 w 168"/>
                  <a:gd name="T3" fmla="*/ 3 h 177"/>
                  <a:gd name="T4" fmla="*/ 1 w 168"/>
                  <a:gd name="T5" fmla="*/ 3 h 177"/>
                  <a:gd name="T6" fmla="*/ 1 w 168"/>
                  <a:gd name="T7" fmla="*/ 2 h 177"/>
                  <a:gd name="T8" fmla="*/ 1 w 168"/>
                  <a:gd name="T9" fmla="*/ 2 h 177"/>
                  <a:gd name="T10" fmla="*/ 1 w 168"/>
                  <a:gd name="T11" fmla="*/ 2 h 177"/>
                  <a:gd name="T12" fmla="*/ 1 w 168"/>
                  <a:gd name="T13" fmla="*/ 2 h 177"/>
                  <a:gd name="T14" fmla="*/ 1 w 168"/>
                  <a:gd name="T15" fmla="*/ 2 h 177"/>
                  <a:gd name="T16" fmla="*/ 1 w 168"/>
                  <a:gd name="T17" fmla="*/ 2 h 177"/>
                  <a:gd name="T18" fmla="*/ 1 w 168"/>
                  <a:gd name="T19" fmla="*/ 0 h 177"/>
                  <a:gd name="T20" fmla="*/ 0 w 168"/>
                  <a:gd name="T21" fmla="*/ 0 h 177"/>
                  <a:gd name="T22" fmla="*/ 0 w 168"/>
                  <a:gd name="T23" fmla="*/ 2 h 177"/>
                  <a:gd name="T24" fmla="*/ 1 w 168"/>
                  <a:gd name="T25" fmla="*/ 2 h 177"/>
                  <a:gd name="T26" fmla="*/ 1 w 168"/>
                  <a:gd name="T27" fmla="*/ 2 h 177"/>
                  <a:gd name="T28" fmla="*/ 1 w 168"/>
                  <a:gd name="T29" fmla="*/ 2 h 177"/>
                  <a:gd name="T30" fmla="*/ 1 w 168"/>
                  <a:gd name="T31" fmla="*/ 2 h 177"/>
                  <a:gd name="T32" fmla="*/ 1 w 168"/>
                  <a:gd name="T33" fmla="*/ 3 h 177"/>
                  <a:gd name="T34" fmla="*/ 1 w 168"/>
                  <a:gd name="T35" fmla="*/ 3 h 177"/>
                  <a:gd name="T36" fmla="*/ 1 w 168"/>
                  <a:gd name="T37" fmla="*/ 3 h 177"/>
                  <a:gd name="T38" fmla="*/ 1 w 168"/>
                  <a:gd name="T39" fmla="*/ 3 h 177"/>
                  <a:gd name="T40" fmla="*/ 1 w 168"/>
                  <a:gd name="T41" fmla="*/ 3 h 17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8" h="177">
                    <a:moveTo>
                      <a:pt x="168" y="159"/>
                    </a:moveTo>
                    <a:lnTo>
                      <a:pt x="168" y="159"/>
                    </a:lnTo>
                    <a:lnTo>
                      <a:pt x="141" y="159"/>
                    </a:lnTo>
                    <a:lnTo>
                      <a:pt x="106" y="150"/>
                    </a:lnTo>
                    <a:lnTo>
                      <a:pt x="79" y="133"/>
                    </a:lnTo>
                    <a:lnTo>
                      <a:pt x="62" y="115"/>
                    </a:lnTo>
                    <a:lnTo>
                      <a:pt x="35" y="88"/>
                    </a:lnTo>
                    <a:lnTo>
                      <a:pt x="26" y="62"/>
                    </a:lnTo>
                    <a:lnTo>
                      <a:pt x="17" y="35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35"/>
                    </a:lnTo>
                    <a:lnTo>
                      <a:pt x="9" y="71"/>
                    </a:lnTo>
                    <a:lnTo>
                      <a:pt x="26" y="97"/>
                    </a:lnTo>
                    <a:lnTo>
                      <a:pt x="44" y="124"/>
                    </a:lnTo>
                    <a:lnTo>
                      <a:pt x="71" y="141"/>
                    </a:lnTo>
                    <a:lnTo>
                      <a:pt x="106" y="159"/>
                    </a:lnTo>
                    <a:lnTo>
                      <a:pt x="133" y="168"/>
                    </a:lnTo>
                    <a:lnTo>
                      <a:pt x="168" y="177"/>
                    </a:lnTo>
                    <a:lnTo>
                      <a:pt x="168" y="1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9" name="Freeform 10"/>
              <p:cNvSpPr>
                <a:spLocks/>
              </p:cNvSpPr>
              <p:nvPr/>
            </p:nvSpPr>
            <p:spPr bwMode="auto">
              <a:xfrm>
                <a:off x="1741" y="2731"/>
                <a:ext cx="547" cy="14"/>
              </a:xfrm>
              <a:custGeom>
                <a:avLst/>
                <a:gdLst>
                  <a:gd name="T0" fmla="*/ 4 w 779"/>
                  <a:gd name="T1" fmla="*/ 0 h 18"/>
                  <a:gd name="T2" fmla="*/ 4 w 779"/>
                  <a:gd name="T3" fmla="*/ 0 h 18"/>
                  <a:gd name="T4" fmla="*/ 0 w 779"/>
                  <a:gd name="T5" fmla="*/ 0 h 18"/>
                  <a:gd name="T6" fmla="*/ 0 w 779"/>
                  <a:gd name="T7" fmla="*/ 2 h 18"/>
                  <a:gd name="T8" fmla="*/ 4 w 779"/>
                  <a:gd name="T9" fmla="*/ 2 h 18"/>
                  <a:gd name="T10" fmla="*/ 4 w 779"/>
                  <a:gd name="T11" fmla="*/ 2 h 18"/>
                  <a:gd name="T12" fmla="*/ 4 w 779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79" h="18">
                    <a:moveTo>
                      <a:pt x="779" y="0"/>
                    </a:moveTo>
                    <a:lnTo>
                      <a:pt x="779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779" y="18"/>
                    </a:lnTo>
                    <a:lnTo>
                      <a:pt x="77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0" name="Freeform 11"/>
              <p:cNvSpPr>
                <a:spLocks/>
              </p:cNvSpPr>
              <p:nvPr/>
            </p:nvSpPr>
            <p:spPr bwMode="auto">
              <a:xfrm>
                <a:off x="1772" y="1913"/>
                <a:ext cx="497" cy="752"/>
              </a:xfrm>
              <a:custGeom>
                <a:avLst/>
                <a:gdLst>
                  <a:gd name="T0" fmla="*/ 3 w 708"/>
                  <a:gd name="T1" fmla="*/ 14 h 1002"/>
                  <a:gd name="T2" fmla="*/ 3 w 708"/>
                  <a:gd name="T3" fmla="*/ 14 h 1002"/>
                  <a:gd name="T4" fmla="*/ 3 w 708"/>
                  <a:gd name="T5" fmla="*/ 14 h 1002"/>
                  <a:gd name="T6" fmla="*/ 3 w 708"/>
                  <a:gd name="T7" fmla="*/ 13 h 1002"/>
                  <a:gd name="T8" fmla="*/ 3 w 708"/>
                  <a:gd name="T9" fmla="*/ 13 h 1002"/>
                  <a:gd name="T10" fmla="*/ 4 w 708"/>
                  <a:gd name="T11" fmla="*/ 13 h 1002"/>
                  <a:gd name="T12" fmla="*/ 4 w 708"/>
                  <a:gd name="T13" fmla="*/ 13 h 1002"/>
                  <a:gd name="T14" fmla="*/ 4 w 708"/>
                  <a:gd name="T15" fmla="*/ 11 h 1002"/>
                  <a:gd name="T16" fmla="*/ 4 w 708"/>
                  <a:gd name="T17" fmla="*/ 3 h 1002"/>
                  <a:gd name="T18" fmla="*/ 4 w 708"/>
                  <a:gd name="T19" fmla="*/ 2 h 1002"/>
                  <a:gd name="T20" fmla="*/ 4 w 708"/>
                  <a:gd name="T21" fmla="*/ 2 h 1002"/>
                  <a:gd name="T22" fmla="*/ 3 w 708"/>
                  <a:gd name="T23" fmla="*/ 2 h 1002"/>
                  <a:gd name="T24" fmla="*/ 3 w 708"/>
                  <a:gd name="T25" fmla="*/ 2 h 1002"/>
                  <a:gd name="T26" fmla="*/ 3 w 708"/>
                  <a:gd name="T27" fmla="*/ 2 h 1002"/>
                  <a:gd name="T28" fmla="*/ 3 w 708"/>
                  <a:gd name="T29" fmla="*/ 2 h 1002"/>
                  <a:gd name="T30" fmla="*/ 3 w 708"/>
                  <a:gd name="T31" fmla="*/ 0 h 1002"/>
                  <a:gd name="T32" fmla="*/ 3 w 708"/>
                  <a:gd name="T33" fmla="*/ 0 h 1002"/>
                  <a:gd name="T34" fmla="*/ 1 w 708"/>
                  <a:gd name="T35" fmla="*/ 0 h 1002"/>
                  <a:gd name="T36" fmla="*/ 1 w 708"/>
                  <a:gd name="T37" fmla="*/ 2 h 1002"/>
                  <a:gd name="T38" fmla="*/ 1 w 708"/>
                  <a:gd name="T39" fmla="*/ 2 h 1002"/>
                  <a:gd name="T40" fmla="*/ 1 w 708"/>
                  <a:gd name="T41" fmla="*/ 2 h 1002"/>
                  <a:gd name="T42" fmla="*/ 1 w 708"/>
                  <a:gd name="T43" fmla="*/ 2 h 1002"/>
                  <a:gd name="T44" fmla="*/ 1 w 708"/>
                  <a:gd name="T45" fmla="*/ 2 h 1002"/>
                  <a:gd name="T46" fmla="*/ 1 w 708"/>
                  <a:gd name="T47" fmla="*/ 2 h 1002"/>
                  <a:gd name="T48" fmla="*/ 0 w 708"/>
                  <a:gd name="T49" fmla="*/ 3 h 1002"/>
                  <a:gd name="T50" fmla="*/ 0 w 708"/>
                  <a:gd name="T51" fmla="*/ 11 h 1002"/>
                  <a:gd name="T52" fmla="*/ 0 w 708"/>
                  <a:gd name="T53" fmla="*/ 12 h 1002"/>
                  <a:gd name="T54" fmla="*/ 1 w 708"/>
                  <a:gd name="T55" fmla="*/ 13 h 1002"/>
                  <a:gd name="T56" fmla="*/ 1 w 708"/>
                  <a:gd name="T57" fmla="*/ 13 h 1002"/>
                  <a:gd name="T58" fmla="*/ 1 w 708"/>
                  <a:gd name="T59" fmla="*/ 13 h 1002"/>
                  <a:gd name="T60" fmla="*/ 1 w 708"/>
                  <a:gd name="T61" fmla="*/ 14 h 1002"/>
                  <a:gd name="T62" fmla="*/ 1 w 708"/>
                  <a:gd name="T63" fmla="*/ 14 h 1002"/>
                  <a:gd name="T64" fmla="*/ 1 w 708"/>
                  <a:gd name="T65" fmla="*/ 14 h 1002"/>
                  <a:gd name="T66" fmla="*/ 1 w 708"/>
                  <a:gd name="T67" fmla="*/ 14 h 100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708" h="1002">
                    <a:moveTo>
                      <a:pt x="531" y="1002"/>
                    </a:moveTo>
                    <a:lnTo>
                      <a:pt x="549" y="1002"/>
                    </a:lnTo>
                    <a:lnTo>
                      <a:pt x="567" y="993"/>
                    </a:lnTo>
                    <a:lnTo>
                      <a:pt x="584" y="993"/>
                    </a:lnTo>
                    <a:lnTo>
                      <a:pt x="602" y="984"/>
                    </a:lnTo>
                    <a:lnTo>
                      <a:pt x="611" y="975"/>
                    </a:lnTo>
                    <a:lnTo>
                      <a:pt x="629" y="966"/>
                    </a:lnTo>
                    <a:lnTo>
                      <a:pt x="646" y="957"/>
                    </a:lnTo>
                    <a:lnTo>
                      <a:pt x="655" y="948"/>
                    </a:lnTo>
                    <a:lnTo>
                      <a:pt x="664" y="931"/>
                    </a:lnTo>
                    <a:lnTo>
                      <a:pt x="673" y="922"/>
                    </a:lnTo>
                    <a:lnTo>
                      <a:pt x="682" y="904"/>
                    </a:lnTo>
                    <a:lnTo>
                      <a:pt x="691" y="886"/>
                    </a:lnTo>
                    <a:lnTo>
                      <a:pt x="699" y="877"/>
                    </a:lnTo>
                    <a:lnTo>
                      <a:pt x="708" y="860"/>
                    </a:lnTo>
                    <a:lnTo>
                      <a:pt x="708" y="842"/>
                    </a:lnTo>
                    <a:lnTo>
                      <a:pt x="708" y="824"/>
                    </a:lnTo>
                    <a:lnTo>
                      <a:pt x="708" y="177"/>
                    </a:lnTo>
                    <a:lnTo>
                      <a:pt x="708" y="160"/>
                    </a:lnTo>
                    <a:lnTo>
                      <a:pt x="708" y="142"/>
                    </a:lnTo>
                    <a:lnTo>
                      <a:pt x="699" y="124"/>
                    </a:lnTo>
                    <a:lnTo>
                      <a:pt x="691" y="107"/>
                    </a:lnTo>
                    <a:lnTo>
                      <a:pt x="682" y="89"/>
                    </a:lnTo>
                    <a:lnTo>
                      <a:pt x="673" y="71"/>
                    </a:lnTo>
                    <a:lnTo>
                      <a:pt x="664" y="62"/>
                    </a:lnTo>
                    <a:lnTo>
                      <a:pt x="655" y="44"/>
                    </a:lnTo>
                    <a:lnTo>
                      <a:pt x="646" y="36"/>
                    </a:lnTo>
                    <a:lnTo>
                      <a:pt x="629" y="27"/>
                    </a:lnTo>
                    <a:lnTo>
                      <a:pt x="611" y="18"/>
                    </a:lnTo>
                    <a:lnTo>
                      <a:pt x="602" y="9"/>
                    </a:lnTo>
                    <a:lnTo>
                      <a:pt x="584" y="9"/>
                    </a:lnTo>
                    <a:lnTo>
                      <a:pt x="567" y="0"/>
                    </a:lnTo>
                    <a:lnTo>
                      <a:pt x="549" y="0"/>
                    </a:lnTo>
                    <a:lnTo>
                      <a:pt x="531" y="0"/>
                    </a:lnTo>
                    <a:lnTo>
                      <a:pt x="177" y="0"/>
                    </a:lnTo>
                    <a:lnTo>
                      <a:pt x="159" y="0"/>
                    </a:lnTo>
                    <a:lnTo>
                      <a:pt x="142" y="0"/>
                    </a:lnTo>
                    <a:lnTo>
                      <a:pt x="124" y="9"/>
                    </a:lnTo>
                    <a:lnTo>
                      <a:pt x="106" y="9"/>
                    </a:lnTo>
                    <a:lnTo>
                      <a:pt x="89" y="18"/>
                    </a:lnTo>
                    <a:lnTo>
                      <a:pt x="80" y="27"/>
                    </a:lnTo>
                    <a:lnTo>
                      <a:pt x="62" y="36"/>
                    </a:lnTo>
                    <a:lnTo>
                      <a:pt x="53" y="44"/>
                    </a:lnTo>
                    <a:lnTo>
                      <a:pt x="36" y="62"/>
                    </a:lnTo>
                    <a:lnTo>
                      <a:pt x="27" y="71"/>
                    </a:lnTo>
                    <a:lnTo>
                      <a:pt x="18" y="89"/>
                    </a:lnTo>
                    <a:lnTo>
                      <a:pt x="9" y="107"/>
                    </a:lnTo>
                    <a:lnTo>
                      <a:pt x="9" y="124"/>
                    </a:lnTo>
                    <a:lnTo>
                      <a:pt x="0" y="142"/>
                    </a:lnTo>
                    <a:lnTo>
                      <a:pt x="0" y="160"/>
                    </a:lnTo>
                    <a:lnTo>
                      <a:pt x="0" y="177"/>
                    </a:lnTo>
                    <a:lnTo>
                      <a:pt x="0" y="824"/>
                    </a:lnTo>
                    <a:lnTo>
                      <a:pt x="0" y="842"/>
                    </a:lnTo>
                    <a:lnTo>
                      <a:pt x="0" y="860"/>
                    </a:lnTo>
                    <a:lnTo>
                      <a:pt x="9" y="877"/>
                    </a:lnTo>
                    <a:lnTo>
                      <a:pt x="9" y="886"/>
                    </a:lnTo>
                    <a:lnTo>
                      <a:pt x="18" y="904"/>
                    </a:lnTo>
                    <a:lnTo>
                      <a:pt x="27" y="922"/>
                    </a:lnTo>
                    <a:lnTo>
                      <a:pt x="36" y="931"/>
                    </a:lnTo>
                    <a:lnTo>
                      <a:pt x="53" y="948"/>
                    </a:lnTo>
                    <a:lnTo>
                      <a:pt x="62" y="957"/>
                    </a:lnTo>
                    <a:lnTo>
                      <a:pt x="80" y="966"/>
                    </a:lnTo>
                    <a:lnTo>
                      <a:pt x="89" y="975"/>
                    </a:lnTo>
                    <a:lnTo>
                      <a:pt x="106" y="984"/>
                    </a:lnTo>
                    <a:lnTo>
                      <a:pt x="124" y="993"/>
                    </a:lnTo>
                    <a:lnTo>
                      <a:pt x="142" y="993"/>
                    </a:lnTo>
                    <a:lnTo>
                      <a:pt x="159" y="1002"/>
                    </a:lnTo>
                    <a:lnTo>
                      <a:pt x="177" y="1002"/>
                    </a:lnTo>
                    <a:lnTo>
                      <a:pt x="531" y="1002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1" name="Freeform 12"/>
              <p:cNvSpPr>
                <a:spLocks/>
              </p:cNvSpPr>
              <p:nvPr/>
            </p:nvSpPr>
            <p:spPr bwMode="auto">
              <a:xfrm>
                <a:off x="2145" y="2532"/>
                <a:ext cx="131" cy="133"/>
              </a:xfrm>
              <a:custGeom>
                <a:avLst/>
                <a:gdLst>
                  <a:gd name="T0" fmla="*/ 1 w 186"/>
                  <a:gd name="T1" fmla="*/ 0 h 178"/>
                  <a:gd name="T2" fmla="*/ 1 w 186"/>
                  <a:gd name="T3" fmla="*/ 0 h 178"/>
                  <a:gd name="T4" fmla="*/ 1 w 186"/>
                  <a:gd name="T5" fmla="*/ 1 h 178"/>
                  <a:gd name="T6" fmla="*/ 1 w 186"/>
                  <a:gd name="T7" fmla="*/ 1 h 178"/>
                  <a:gd name="T8" fmla="*/ 1 w 186"/>
                  <a:gd name="T9" fmla="*/ 1 h 178"/>
                  <a:gd name="T10" fmla="*/ 1 w 186"/>
                  <a:gd name="T11" fmla="*/ 1 h 178"/>
                  <a:gd name="T12" fmla="*/ 1 w 186"/>
                  <a:gd name="T13" fmla="*/ 1 h 178"/>
                  <a:gd name="T14" fmla="*/ 1 w 186"/>
                  <a:gd name="T15" fmla="*/ 1 h 178"/>
                  <a:gd name="T16" fmla="*/ 1 w 186"/>
                  <a:gd name="T17" fmla="*/ 1 h 178"/>
                  <a:gd name="T18" fmla="*/ 1 w 186"/>
                  <a:gd name="T19" fmla="*/ 1 h 178"/>
                  <a:gd name="T20" fmla="*/ 1 w 186"/>
                  <a:gd name="T21" fmla="*/ 1 h 178"/>
                  <a:gd name="T22" fmla="*/ 1 w 186"/>
                  <a:gd name="T23" fmla="*/ 1 h 178"/>
                  <a:gd name="T24" fmla="*/ 1 w 186"/>
                  <a:gd name="T25" fmla="*/ 1 h 178"/>
                  <a:gd name="T26" fmla="*/ 1 w 186"/>
                  <a:gd name="T27" fmla="*/ 1 h 178"/>
                  <a:gd name="T28" fmla="*/ 1 w 186"/>
                  <a:gd name="T29" fmla="*/ 2 h 178"/>
                  <a:gd name="T30" fmla="*/ 1 w 186"/>
                  <a:gd name="T31" fmla="*/ 2 h 178"/>
                  <a:gd name="T32" fmla="*/ 1 w 186"/>
                  <a:gd name="T33" fmla="*/ 2 h 178"/>
                  <a:gd name="T34" fmla="*/ 0 w 186"/>
                  <a:gd name="T35" fmla="*/ 2 h 178"/>
                  <a:gd name="T36" fmla="*/ 0 w 186"/>
                  <a:gd name="T37" fmla="*/ 2 h 178"/>
                  <a:gd name="T38" fmla="*/ 1 w 186"/>
                  <a:gd name="T39" fmla="*/ 2 h 178"/>
                  <a:gd name="T40" fmla="*/ 1 w 186"/>
                  <a:gd name="T41" fmla="*/ 2 h 178"/>
                  <a:gd name="T42" fmla="*/ 1 w 186"/>
                  <a:gd name="T43" fmla="*/ 2 h 178"/>
                  <a:gd name="T44" fmla="*/ 1 w 186"/>
                  <a:gd name="T45" fmla="*/ 2 h 178"/>
                  <a:gd name="T46" fmla="*/ 1 w 186"/>
                  <a:gd name="T47" fmla="*/ 2 h 178"/>
                  <a:gd name="T48" fmla="*/ 1 w 186"/>
                  <a:gd name="T49" fmla="*/ 1 h 178"/>
                  <a:gd name="T50" fmla="*/ 1 w 186"/>
                  <a:gd name="T51" fmla="*/ 1 h 178"/>
                  <a:gd name="T52" fmla="*/ 1 w 186"/>
                  <a:gd name="T53" fmla="*/ 1 h 178"/>
                  <a:gd name="T54" fmla="*/ 1 w 186"/>
                  <a:gd name="T55" fmla="*/ 1 h 178"/>
                  <a:gd name="T56" fmla="*/ 1 w 186"/>
                  <a:gd name="T57" fmla="*/ 1 h 178"/>
                  <a:gd name="T58" fmla="*/ 1 w 186"/>
                  <a:gd name="T59" fmla="*/ 1 h 178"/>
                  <a:gd name="T60" fmla="*/ 1 w 186"/>
                  <a:gd name="T61" fmla="*/ 1 h 178"/>
                  <a:gd name="T62" fmla="*/ 1 w 186"/>
                  <a:gd name="T63" fmla="*/ 1 h 178"/>
                  <a:gd name="T64" fmla="*/ 1 w 186"/>
                  <a:gd name="T65" fmla="*/ 1 h 178"/>
                  <a:gd name="T66" fmla="*/ 1 w 186"/>
                  <a:gd name="T67" fmla="*/ 1 h 178"/>
                  <a:gd name="T68" fmla="*/ 1 w 186"/>
                  <a:gd name="T69" fmla="*/ 0 h 178"/>
                  <a:gd name="T70" fmla="*/ 1 w 186"/>
                  <a:gd name="T71" fmla="*/ 0 h 178"/>
                  <a:gd name="T72" fmla="*/ 1 w 186"/>
                  <a:gd name="T73" fmla="*/ 0 h 17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6" h="178">
                    <a:moveTo>
                      <a:pt x="168" y="0"/>
                    </a:moveTo>
                    <a:lnTo>
                      <a:pt x="168" y="0"/>
                    </a:lnTo>
                    <a:lnTo>
                      <a:pt x="168" y="18"/>
                    </a:lnTo>
                    <a:lnTo>
                      <a:pt x="168" y="36"/>
                    </a:lnTo>
                    <a:lnTo>
                      <a:pt x="160" y="45"/>
                    </a:lnTo>
                    <a:lnTo>
                      <a:pt x="160" y="62"/>
                    </a:lnTo>
                    <a:lnTo>
                      <a:pt x="151" y="80"/>
                    </a:lnTo>
                    <a:lnTo>
                      <a:pt x="142" y="89"/>
                    </a:lnTo>
                    <a:lnTo>
                      <a:pt x="133" y="107"/>
                    </a:lnTo>
                    <a:lnTo>
                      <a:pt x="124" y="115"/>
                    </a:lnTo>
                    <a:lnTo>
                      <a:pt x="106" y="124"/>
                    </a:lnTo>
                    <a:lnTo>
                      <a:pt x="98" y="142"/>
                    </a:lnTo>
                    <a:lnTo>
                      <a:pt x="80" y="151"/>
                    </a:lnTo>
                    <a:lnTo>
                      <a:pt x="62" y="151"/>
                    </a:lnTo>
                    <a:lnTo>
                      <a:pt x="53" y="160"/>
                    </a:lnTo>
                    <a:lnTo>
                      <a:pt x="36" y="169"/>
                    </a:lnTo>
                    <a:lnTo>
                      <a:pt x="18" y="169"/>
                    </a:lnTo>
                    <a:lnTo>
                      <a:pt x="0" y="169"/>
                    </a:lnTo>
                    <a:lnTo>
                      <a:pt x="0" y="178"/>
                    </a:lnTo>
                    <a:lnTo>
                      <a:pt x="18" y="178"/>
                    </a:lnTo>
                    <a:lnTo>
                      <a:pt x="36" y="178"/>
                    </a:lnTo>
                    <a:lnTo>
                      <a:pt x="53" y="169"/>
                    </a:lnTo>
                    <a:lnTo>
                      <a:pt x="71" y="169"/>
                    </a:lnTo>
                    <a:lnTo>
                      <a:pt x="89" y="160"/>
                    </a:lnTo>
                    <a:lnTo>
                      <a:pt x="98" y="151"/>
                    </a:lnTo>
                    <a:lnTo>
                      <a:pt x="115" y="142"/>
                    </a:lnTo>
                    <a:lnTo>
                      <a:pt x="124" y="124"/>
                    </a:lnTo>
                    <a:lnTo>
                      <a:pt x="142" y="115"/>
                    </a:lnTo>
                    <a:lnTo>
                      <a:pt x="151" y="98"/>
                    </a:lnTo>
                    <a:lnTo>
                      <a:pt x="160" y="80"/>
                    </a:lnTo>
                    <a:lnTo>
                      <a:pt x="168" y="71"/>
                    </a:lnTo>
                    <a:lnTo>
                      <a:pt x="177" y="53"/>
                    </a:lnTo>
                    <a:lnTo>
                      <a:pt x="177" y="36"/>
                    </a:lnTo>
                    <a:lnTo>
                      <a:pt x="177" y="18"/>
                    </a:lnTo>
                    <a:lnTo>
                      <a:pt x="186" y="0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2" name="Freeform 13"/>
              <p:cNvSpPr>
                <a:spLocks/>
              </p:cNvSpPr>
              <p:nvPr/>
            </p:nvSpPr>
            <p:spPr bwMode="auto">
              <a:xfrm>
                <a:off x="2263" y="2046"/>
                <a:ext cx="13" cy="486"/>
              </a:xfrm>
              <a:custGeom>
                <a:avLst/>
                <a:gdLst>
                  <a:gd name="T0" fmla="*/ 0 w 18"/>
                  <a:gd name="T1" fmla="*/ 0 h 647"/>
                  <a:gd name="T2" fmla="*/ 0 w 18"/>
                  <a:gd name="T3" fmla="*/ 0 h 647"/>
                  <a:gd name="T4" fmla="*/ 0 w 18"/>
                  <a:gd name="T5" fmla="*/ 9 h 647"/>
                  <a:gd name="T6" fmla="*/ 1 w 18"/>
                  <a:gd name="T7" fmla="*/ 9 h 647"/>
                  <a:gd name="T8" fmla="*/ 1 w 18"/>
                  <a:gd name="T9" fmla="*/ 0 h 647"/>
                  <a:gd name="T10" fmla="*/ 1 w 18"/>
                  <a:gd name="T11" fmla="*/ 0 h 647"/>
                  <a:gd name="T12" fmla="*/ 0 w 18"/>
                  <a:gd name="T13" fmla="*/ 0 h 6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" h="647">
                    <a:moveTo>
                      <a:pt x="0" y="0"/>
                    </a:moveTo>
                    <a:lnTo>
                      <a:pt x="0" y="0"/>
                    </a:lnTo>
                    <a:lnTo>
                      <a:pt x="0" y="647"/>
                    </a:lnTo>
                    <a:lnTo>
                      <a:pt x="18" y="647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3" name="Freeform 14"/>
              <p:cNvSpPr>
                <a:spLocks/>
              </p:cNvSpPr>
              <p:nvPr/>
            </p:nvSpPr>
            <p:spPr bwMode="auto">
              <a:xfrm>
                <a:off x="2145" y="1906"/>
                <a:ext cx="131" cy="140"/>
              </a:xfrm>
              <a:custGeom>
                <a:avLst/>
                <a:gdLst>
                  <a:gd name="T0" fmla="*/ 0 w 186"/>
                  <a:gd name="T1" fmla="*/ 2 h 186"/>
                  <a:gd name="T2" fmla="*/ 0 w 186"/>
                  <a:gd name="T3" fmla="*/ 2 h 186"/>
                  <a:gd name="T4" fmla="*/ 1 w 186"/>
                  <a:gd name="T5" fmla="*/ 2 h 186"/>
                  <a:gd name="T6" fmla="*/ 1 w 186"/>
                  <a:gd name="T7" fmla="*/ 2 h 186"/>
                  <a:gd name="T8" fmla="*/ 1 w 186"/>
                  <a:gd name="T9" fmla="*/ 2 h 186"/>
                  <a:gd name="T10" fmla="*/ 1 w 186"/>
                  <a:gd name="T11" fmla="*/ 2 h 186"/>
                  <a:gd name="T12" fmla="*/ 1 w 186"/>
                  <a:gd name="T13" fmla="*/ 2 h 186"/>
                  <a:gd name="T14" fmla="*/ 1 w 186"/>
                  <a:gd name="T15" fmla="*/ 2 h 186"/>
                  <a:gd name="T16" fmla="*/ 1 w 186"/>
                  <a:gd name="T17" fmla="*/ 2 h 186"/>
                  <a:gd name="T18" fmla="*/ 1 w 186"/>
                  <a:gd name="T19" fmla="*/ 2 h 186"/>
                  <a:gd name="T20" fmla="*/ 1 w 186"/>
                  <a:gd name="T21" fmla="*/ 2 h 186"/>
                  <a:gd name="T22" fmla="*/ 1 w 186"/>
                  <a:gd name="T23" fmla="*/ 2 h 186"/>
                  <a:gd name="T24" fmla="*/ 1 w 186"/>
                  <a:gd name="T25" fmla="*/ 2 h 186"/>
                  <a:gd name="T26" fmla="*/ 1 w 186"/>
                  <a:gd name="T27" fmla="*/ 2 h 186"/>
                  <a:gd name="T28" fmla="*/ 1 w 186"/>
                  <a:gd name="T29" fmla="*/ 2 h 186"/>
                  <a:gd name="T30" fmla="*/ 1 w 186"/>
                  <a:gd name="T31" fmla="*/ 2 h 186"/>
                  <a:gd name="T32" fmla="*/ 1 w 186"/>
                  <a:gd name="T33" fmla="*/ 3 h 186"/>
                  <a:gd name="T34" fmla="*/ 1 w 186"/>
                  <a:gd name="T35" fmla="*/ 3 h 186"/>
                  <a:gd name="T36" fmla="*/ 1 w 186"/>
                  <a:gd name="T37" fmla="*/ 3 h 186"/>
                  <a:gd name="T38" fmla="*/ 1 w 186"/>
                  <a:gd name="T39" fmla="*/ 3 h 186"/>
                  <a:gd name="T40" fmla="*/ 1 w 186"/>
                  <a:gd name="T41" fmla="*/ 2 h 186"/>
                  <a:gd name="T42" fmla="*/ 1 w 186"/>
                  <a:gd name="T43" fmla="*/ 2 h 186"/>
                  <a:gd name="T44" fmla="*/ 1 w 186"/>
                  <a:gd name="T45" fmla="*/ 2 h 186"/>
                  <a:gd name="T46" fmla="*/ 1 w 186"/>
                  <a:gd name="T47" fmla="*/ 2 h 186"/>
                  <a:gd name="T48" fmla="*/ 1 w 186"/>
                  <a:gd name="T49" fmla="*/ 2 h 186"/>
                  <a:gd name="T50" fmla="*/ 1 w 186"/>
                  <a:gd name="T51" fmla="*/ 2 h 186"/>
                  <a:gd name="T52" fmla="*/ 1 w 186"/>
                  <a:gd name="T53" fmla="*/ 2 h 186"/>
                  <a:gd name="T54" fmla="*/ 1 w 186"/>
                  <a:gd name="T55" fmla="*/ 2 h 186"/>
                  <a:gd name="T56" fmla="*/ 1 w 186"/>
                  <a:gd name="T57" fmla="*/ 2 h 186"/>
                  <a:gd name="T58" fmla="*/ 1 w 186"/>
                  <a:gd name="T59" fmla="*/ 2 h 186"/>
                  <a:gd name="T60" fmla="*/ 1 w 186"/>
                  <a:gd name="T61" fmla="*/ 2 h 186"/>
                  <a:gd name="T62" fmla="*/ 1 w 186"/>
                  <a:gd name="T63" fmla="*/ 2 h 186"/>
                  <a:gd name="T64" fmla="*/ 1 w 186"/>
                  <a:gd name="T65" fmla="*/ 0 h 186"/>
                  <a:gd name="T66" fmla="*/ 1 w 186"/>
                  <a:gd name="T67" fmla="*/ 0 h 186"/>
                  <a:gd name="T68" fmla="*/ 0 w 186"/>
                  <a:gd name="T69" fmla="*/ 0 h 186"/>
                  <a:gd name="T70" fmla="*/ 0 w 186"/>
                  <a:gd name="T71" fmla="*/ 0 h 186"/>
                  <a:gd name="T72" fmla="*/ 0 w 186"/>
                  <a:gd name="T73" fmla="*/ 2 h 18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6" h="186">
                    <a:moveTo>
                      <a:pt x="0" y="9"/>
                    </a:moveTo>
                    <a:lnTo>
                      <a:pt x="0" y="9"/>
                    </a:lnTo>
                    <a:lnTo>
                      <a:pt x="18" y="9"/>
                    </a:lnTo>
                    <a:lnTo>
                      <a:pt x="36" y="18"/>
                    </a:lnTo>
                    <a:lnTo>
                      <a:pt x="53" y="18"/>
                    </a:lnTo>
                    <a:lnTo>
                      <a:pt x="62" y="27"/>
                    </a:lnTo>
                    <a:lnTo>
                      <a:pt x="80" y="36"/>
                    </a:lnTo>
                    <a:lnTo>
                      <a:pt x="98" y="45"/>
                    </a:lnTo>
                    <a:lnTo>
                      <a:pt x="106" y="53"/>
                    </a:lnTo>
                    <a:lnTo>
                      <a:pt x="124" y="62"/>
                    </a:lnTo>
                    <a:lnTo>
                      <a:pt x="133" y="71"/>
                    </a:lnTo>
                    <a:lnTo>
                      <a:pt x="142" y="89"/>
                    </a:lnTo>
                    <a:lnTo>
                      <a:pt x="151" y="107"/>
                    </a:lnTo>
                    <a:lnTo>
                      <a:pt x="160" y="116"/>
                    </a:lnTo>
                    <a:lnTo>
                      <a:pt x="160" y="133"/>
                    </a:lnTo>
                    <a:lnTo>
                      <a:pt x="168" y="151"/>
                    </a:lnTo>
                    <a:lnTo>
                      <a:pt x="168" y="169"/>
                    </a:lnTo>
                    <a:lnTo>
                      <a:pt x="168" y="186"/>
                    </a:lnTo>
                    <a:lnTo>
                      <a:pt x="186" y="186"/>
                    </a:lnTo>
                    <a:lnTo>
                      <a:pt x="177" y="169"/>
                    </a:lnTo>
                    <a:lnTo>
                      <a:pt x="177" y="142"/>
                    </a:lnTo>
                    <a:lnTo>
                      <a:pt x="177" y="124"/>
                    </a:lnTo>
                    <a:lnTo>
                      <a:pt x="168" y="116"/>
                    </a:lnTo>
                    <a:lnTo>
                      <a:pt x="160" y="98"/>
                    </a:lnTo>
                    <a:lnTo>
                      <a:pt x="151" y="80"/>
                    </a:lnTo>
                    <a:lnTo>
                      <a:pt x="142" y="62"/>
                    </a:lnTo>
                    <a:lnTo>
                      <a:pt x="124" y="53"/>
                    </a:lnTo>
                    <a:lnTo>
                      <a:pt x="115" y="45"/>
                    </a:lnTo>
                    <a:lnTo>
                      <a:pt x="98" y="27"/>
                    </a:lnTo>
                    <a:lnTo>
                      <a:pt x="89" y="18"/>
                    </a:lnTo>
                    <a:lnTo>
                      <a:pt x="71" y="9"/>
                    </a:lnTo>
                    <a:lnTo>
                      <a:pt x="53" y="9"/>
                    </a:lnTo>
                    <a:lnTo>
                      <a:pt x="36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4" name="Freeform 15"/>
              <p:cNvSpPr>
                <a:spLocks/>
              </p:cNvSpPr>
              <p:nvPr/>
            </p:nvSpPr>
            <p:spPr bwMode="auto">
              <a:xfrm>
                <a:off x="1896" y="1906"/>
                <a:ext cx="249" cy="7"/>
              </a:xfrm>
              <a:custGeom>
                <a:avLst/>
                <a:gdLst>
                  <a:gd name="T0" fmla="*/ 0 w 354"/>
                  <a:gd name="T1" fmla="*/ 2 h 9"/>
                  <a:gd name="T2" fmla="*/ 0 w 354"/>
                  <a:gd name="T3" fmla="*/ 2 h 9"/>
                  <a:gd name="T4" fmla="*/ 2 w 354"/>
                  <a:gd name="T5" fmla="*/ 2 h 9"/>
                  <a:gd name="T6" fmla="*/ 2 w 354"/>
                  <a:gd name="T7" fmla="*/ 0 h 9"/>
                  <a:gd name="T8" fmla="*/ 0 w 354"/>
                  <a:gd name="T9" fmla="*/ 0 h 9"/>
                  <a:gd name="T10" fmla="*/ 0 w 354"/>
                  <a:gd name="T11" fmla="*/ 0 h 9"/>
                  <a:gd name="T12" fmla="*/ 0 w 354"/>
                  <a:gd name="T13" fmla="*/ 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54" h="9">
                    <a:moveTo>
                      <a:pt x="0" y="9"/>
                    </a:moveTo>
                    <a:lnTo>
                      <a:pt x="0" y="9"/>
                    </a:lnTo>
                    <a:lnTo>
                      <a:pt x="354" y="9"/>
                    </a:lnTo>
                    <a:lnTo>
                      <a:pt x="354" y="0"/>
                    </a:lnTo>
                    <a:lnTo>
                      <a:pt x="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5" name="Freeform 16"/>
              <p:cNvSpPr>
                <a:spLocks/>
              </p:cNvSpPr>
              <p:nvPr/>
            </p:nvSpPr>
            <p:spPr bwMode="auto">
              <a:xfrm>
                <a:off x="1766" y="1906"/>
                <a:ext cx="130" cy="140"/>
              </a:xfrm>
              <a:custGeom>
                <a:avLst/>
                <a:gdLst>
                  <a:gd name="T0" fmla="*/ 1 w 186"/>
                  <a:gd name="T1" fmla="*/ 3 h 186"/>
                  <a:gd name="T2" fmla="*/ 1 w 186"/>
                  <a:gd name="T3" fmla="*/ 3 h 186"/>
                  <a:gd name="T4" fmla="*/ 1 w 186"/>
                  <a:gd name="T5" fmla="*/ 3 h 186"/>
                  <a:gd name="T6" fmla="*/ 1 w 186"/>
                  <a:gd name="T7" fmla="*/ 2 h 186"/>
                  <a:gd name="T8" fmla="*/ 1 w 186"/>
                  <a:gd name="T9" fmla="*/ 2 h 186"/>
                  <a:gd name="T10" fmla="*/ 1 w 186"/>
                  <a:gd name="T11" fmla="*/ 2 h 186"/>
                  <a:gd name="T12" fmla="*/ 1 w 186"/>
                  <a:gd name="T13" fmla="*/ 2 h 186"/>
                  <a:gd name="T14" fmla="*/ 1 w 186"/>
                  <a:gd name="T15" fmla="*/ 2 h 186"/>
                  <a:gd name="T16" fmla="*/ 1 w 186"/>
                  <a:gd name="T17" fmla="*/ 2 h 186"/>
                  <a:gd name="T18" fmla="*/ 1 w 186"/>
                  <a:gd name="T19" fmla="*/ 2 h 186"/>
                  <a:gd name="T20" fmla="*/ 1 w 186"/>
                  <a:gd name="T21" fmla="*/ 2 h 186"/>
                  <a:gd name="T22" fmla="*/ 1 w 186"/>
                  <a:gd name="T23" fmla="*/ 2 h 186"/>
                  <a:gd name="T24" fmla="*/ 1 w 186"/>
                  <a:gd name="T25" fmla="*/ 2 h 186"/>
                  <a:gd name="T26" fmla="*/ 1 w 186"/>
                  <a:gd name="T27" fmla="*/ 2 h 186"/>
                  <a:gd name="T28" fmla="*/ 1 w 186"/>
                  <a:gd name="T29" fmla="*/ 2 h 186"/>
                  <a:gd name="T30" fmla="*/ 1 w 186"/>
                  <a:gd name="T31" fmla="*/ 2 h 186"/>
                  <a:gd name="T32" fmla="*/ 1 w 186"/>
                  <a:gd name="T33" fmla="*/ 2 h 186"/>
                  <a:gd name="T34" fmla="*/ 1 w 186"/>
                  <a:gd name="T35" fmla="*/ 2 h 186"/>
                  <a:gd name="T36" fmla="*/ 1 w 186"/>
                  <a:gd name="T37" fmla="*/ 0 h 186"/>
                  <a:gd name="T38" fmla="*/ 1 w 186"/>
                  <a:gd name="T39" fmla="*/ 0 h 186"/>
                  <a:gd name="T40" fmla="*/ 1 w 186"/>
                  <a:gd name="T41" fmla="*/ 0 h 186"/>
                  <a:gd name="T42" fmla="*/ 1 w 186"/>
                  <a:gd name="T43" fmla="*/ 2 h 186"/>
                  <a:gd name="T44" fmla="*/ 1 w 186"/>
                  <a:gd name="T45" fmla="*/ 2 h 186"/>
                  <a:gd name="T46" fmla="*/ 1 w 186"/>
                  <a:gd name="T47" fmla="*/ 2 h 186"/>
                  <a:gd name="T48" fmla="*/ 1 w 186"/>
                  <a:gd name="T49" fmla="*/ 2 h 186"/>
                  <a:gd name="T50" fmla="*/ 1 w 186"/>
                  <a:gd name="T51" fmla="*/ 2 h 186"/>
                  <a:gd name="T52" fmla="*/ 1 w 186"/>
                  <a:gd name="T53" fmla="*/ 2 h 186"/>
                  <a:gd name="T54" fmla="*/ 1 w 186"/>
                  <a:gd name="T55" fmla="*/ 2 h 186"/>
                  <a:gd name="T56" fmla="*/ 1 w 186"/>
                  <a:gd name="T57" fmla="*/ 2 h 186"/>
                  <a:gd name="T58" fmla="*/ 1 w 186"/>
                  <a:gd name="T59" fmla="*/ 2 h 186"/>
                  <a:gd name="T60" fmla="*/ 1 w 186"/>
                  <a:gd name="T61" fmla="*/ 2 h 186"/>
                  <a:gd name="T62" fmla="*/ 1 w 186"/>
                  <a:gd name="T63" fmla="*/ 2 h 186"/>
                  <a:gd name="T64" fmla="*/ 0 w 186"/>
                  <a:gd name="T65" fmla="*/ 2 h 186"/>
                  <a:gd name="T66" fmla="*/ 0 w 186"/>
                  <a:gd name="T67" fmla="*/ 3 h 186"/>
                  <a:gd name="T68" fmla="*/ 0 w 186"/>
                  <a:gd name="T69" fmla="*/ 3 h 186"/>
                  <a:gd name="T70" fmla="*/ 0 w 186"/>
                  <a:gd name="T71" fmla="*/ 3 h 186"/>
                  <a:gd name="T72" fmla="*/ 1 w 186"/>
                  <a:gd name="T73" fmla="*/ 3 h 18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6" h="186">
                    <a:moveTo>
                      <a:pt x="18" y="186"/>
                    </a:moveTo>
                    <a:lnTo>
                      <a:pt x="18" y="186"/>
                    </a:lnTo>
                    <a:lnTo>
                      <a:pt x="18" y="169"/>
                    </a:lnTo>
                    <a:lnTo>
                      <a:pt x="18" y="151"/>
                    </a:lnTo>
                    <a:lnTo>
                      <a:pt x="27" y="133"/>
                    </a:lnTo>
                    <a:lnTo>
                      <a:pt x="27" y="116"/>
                    </a:lnTo>
                    <a:lnTo>
                      <a:pt x="36" y="107"/>
                    </a:lnTo>
                    <a:lnTo>
                      <a:pt x="45" y="89"/>
                    </a:lnTo>
                    <a:lnTo>
                      <a:pt x="53" y="71"/>
                    </a:lnTo>
                    <a:lnTo>
                      <a:pt x="62" y="62"/>
                    </a:lnTo>
                    <a:lnTo>
                      <a:pt x="80" y="53"/>
                    </a:lnTo>
                    <a:lnTo>
                      <a:pt x="89" y="45"/>
                    </a:lnTo>
                    <a:lnTo>
                      <a:pt x="107" y="36"/>
                    </a:lnTo>
                    <a:lnTo>
                      <a:pt x="115" y="27"/>
                    </a:lnTo>
                    <a:lnTo>
                      <a:pt x="133" y="18"/>
                    </a:lnTo>
                    <a:lnTo>
                      <a:pt x="151" y="18"/>
                    </a:lnTo>
                    <a:lnTo>
                      <a:pt x="168" y="9"/>
                    </a:lnTo>
                    <a:lnTo>
                      <a:pt x="186" y="9"/>
                    </a:lnTo>
                    <a:lnTo>
                      <a:pt x="186" y="0"/>
                    </a:lnTo>
                    <a:lnTo>
                      <a:pt x="168" y="0"/>
                    </a:lnTo>
                    <a:lnTo>
                      <a:pt x="151" y="0"/>
                    </a:lnTo>
                    <a:lnTo>
                      <a:pt x="133" y="9"/>
                    </a:lnTo>
                    <a:lnTo>
                      <a:pt x="115" y="9"/>
                    </a:lnTo>
                    <a:lnTo>
                      <a:pt x="98" y="18"/>
                    </a:lnTo>
                    <a:lnTo>
                      <a:pt x="80" y="27"/>
                    </a:lnTo>
                    <a:lnTo>
                      <a:pt x="71" y="45"/>
                    </a:lnTo>
                    <a:lnTo>
                      <a:pt x="53" y="53"/>
                    </a:lnTo>
                    <a:lnTo>
                      <a:pt x="45" y="62"/>
                    </a:lnTo>
                    <a:lnTo>
                      <a:pt x="36" y="80"/>
                    </a:lnTo>
                    <a:lnTo>
                      <a:pt x="27" y="98"/>
                    </a:lnTo>
                    <a:lnTo>
                      <a:pt x="18" y="116"/>
                    </a:lnTo>
                    <a:lnTo>
                      <a:pt x="9" y="124"/>
                    </a:lnTo>
                    <a:lnTo>
                      <a:pt x="0" y="142"/>
                    </a:lnTo>
                    <a:lnTo>
                      <a:pt x="0" y="169"/>
                    </a:lnTo>
                    <a:lnTo>
                      <a:pt x="0" y="186"/>
                    </a:lnTo>
                    <a:lnTo>
                      <a:pt x="18" y="1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6" name="Freeform 17"/>
              <p:cNvSpPr>
                <a:spLocks/>
              </p:cNvSpPr>
              <p:nvPr/>
            </p:nvSpPr>
            <p:spPr bwMode="auto">
              <a:xfrm>
                <a:off x="1766" y="2046"/>
                <a:ext cx="12" cy="486"/>
              </a:xfrm>
              <a:custGeom>
                <a:avLst/>
                <a:gdLst>
                  <a:gd name="T0" fmla="*/ 1 w 18"/>
                  <a:gd name="T1" fmla="*/ 9 h 647"/>
                  <a:gd name="T2" fmla="*/ 1 w 18"/>
                  <a:gd name="T3" fmla="*/ 9 h 647"/>
                  <a:gd name="T4" fmla="*/ 1 w 18"/>
                  <a:gd name="T5" fmla="*/ 0 h 647"/>
                  <a:gd name="T6" fmla="*/ 0 w 18"/>
                  <a:gd name="T7" fmla="*/ 0 h 647"/>
                  <a:gd name="T8" fmla="*/ 0 w 18"/>
                  <a:gd name="T9" fmla="*/ 9 h 647"/>
                  <a:gd name="T10" fmla="*/ 0 w 18"/>
                  <a:gd name="T11" fmla="*/ 9 h 647"/>
                  <a:gd name="T12" fmla="*/ 1 w 18"/>
                  <a:gd name="T13" fmla="*/ 9 h 6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" h="647">
                    <a:moveTo>
                      <a:pt x="18" y="647"/>
                    </a:moveTo>
                    <a:lnTo>
                      <a:pt x="18" y="647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647"/>
                    </a:lnTo>
                    <a:lnTo>
                      <a:pt x="18" y="6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7" name="Freeform 18"/>
              <p:cNvSpPr>
                <a:spLocks/>
              </p:cNvSpPr>
              <p:nvPr/>
            </p:nvSpPr>
            <p:spPr bwMode="auto">
              <a:xfrm>
                <a:off x="1766" y="2532"/>
                <a:ext cx="130" cy="133"/>
              </a:xfrm>
              <a:custGeom>
                <a:avLst/>
                <a:gdLst>
                  <a:gd name="T0" fmla="*/ 1 w 186"/>
                  <a:gd name="T1" fmla="*/ 2 h 178"/>
                  <a:gd name="T2" fmla="*/ 1 w 186"/>
                  <a:gd name="T3" fmla="*/ 2 h 178"/>
                  <a:gd name="T4" fmla="*/ 1 w 186"/>
                  <a:gd name="T5" fmla="*/ 2 h 178"/>
                  <a:gd name="T6" fmla="*/ 1 w 186"/>
                  <a:gd name="T7" fmla="*/ 2 h 178"/>
                  <a:gd name="T8" fmla="*/ 1 w 186"/>
                  <a:gd name="T9" fmla="*/ 2 h 178"/>
                  <a:gd name="T10" fmla="*/ 1 w 186"/>
                  <a:gd name="T11" fmla="*/ 1 h 178"/>
                  <a:gd name="T12" fmla="*/ 1 w 186"/>
                  <a:gd name="T13" fmla="*/ 1 h 178"/>
                  <a:gd name="T14" fmla="*/ 1 w 186"/>
                  <a:gd name="T15" fmla="*/ 1 h 178"/>
                  <a:gd name="T16" fmla="*/ 1 w 186"/>
                  <a:gd name="T17" fmla="*/ 1 h 178"/>
                  <a:gd name="T18" fmla="*/ 1 w 186"/>
                  <a:gd name="T19" fmla="*/ 1 h 178"/>
                  <a:gd name="T20" fmla="*/ 1 w 186"/>
                  <a:gd name="T21" fmla="*/ 1 h 178"/>
                  <a:gd name="T22" fmla="*/ 1 w 186"/>
                  <a:gd name="T23" fmla="*/ 1 h 178"/>
                  <a:gd name="T24" fmla="*/ 1 w 186"/>
                  <a:gd name="T25" fmla="*/ 1 h 178"/>
                  <a:gd name="T26" fmla="*/ 1 w 186"/>
                  <a:gd name="T27" fmla="*/ 1 h 178"/>
                  <a:gd name="T28" fmla="*/ 1 w 186"/>
                  <a:gd name="T29" fmla="*/ 1 h 178"/>
                  <a:gd name="T30" fmla="*/ 1 w 186"/>
                  <a:gd name="T31" fmla="*/ 1 h 178"/>
                  <a:gd name="T32" fmla="*/ 1 w 186"/>
                  <a:gd name="T33" fmla="*/ 1 h 178"/>
                  <a:gd name="T34" fmla="*/ 1 w 186"/>
                  <a:gd name="T35" fmla="*/ 0 h 178"/>
                  <a:gd name="T36" fmla="*/ 0 w 186"/>
                  <a:gd name="T37" fmla="*/ 0 h 178"/>
                  <a:gd name="T38" fmla="*/ 0 w 186"/>
                  <a:gd name="T39" fmla="*/ 1 h 178"/>
                  <a:gd name="T40" fmla="*/ 0 w 186"/>
                  <a:gd name="T41" fmla="*/ 1 h 178"/>
                  <a:gd name="T42" fmla="*/ 1 w 186"/>
                  <a:gd name="T43" fmla="*/ 1 h 178"/>
                  <a:gd name="T44" fmla="*/ 1 w 186"/>
                  <a:gd name="T45" fmla="*/ 1 h 178"/>
                  <a:gd name="T46" fmla="*/ 1 w 186"/>
                  <a:gd name="T47" fmla="*/ 1 h 178"/>
                  <a:gd name="T48" fmla="*/ 1 w 186"/>
                  <a:gd name="T49" fmla="*/ 1 h 178"/>
                  <a:gd name="T50" fmla="*/ 1 w 186"/>
                  <a:gd name="T51" fmla="*/ 1 h 178"/>
                  <a:gd name="T52" fmla="*/ 1 w 186"/>
                  <a:gd name="T53" fmla="*/ 1 h 178"/>
                  <a:gd name="T54" fmla="*/ 1 w 186"/>
                  <a:gd name="T55" fmla="*/ 1 h 178"/>
                  <a:gd name="T56" fmla="*/ 1 w 186"/>
                  <a:gd name="T57" fmla="*/ 1 h 178"/>
                  <a:gd name="T58" fmla="*/ 1 w 186"/>
                  <a:gd name="T59" fmla="*/ 2 h 178"/>
                  <a:gd name="T60" fmla="*/ 1 w 186"/>
                  <a:gd name="T61" fmla="*/ 2 h 178"/>
                  <a:gd name="T62" fmla="*/ 1 w 186"/>
                  <a:gd name="T63" fmla="*/ 2 h 178"/>
                  <a:gd name="T64" fmla="*/ 1 w 186"/>
                  <a:gd name="T65" fmla="*/ 2 h 178"/>
                  <a:gd name="T66" fmla="*/ 1 w 186"/>
                  <a:gd name="T67" fmla="*/ 2 h 178"/>
                  <a:gd name="T68" fmla="*/ 1 w 186"/>
                  <a:gd name="T69" fmla="*/ 2 h 178"/>
                  <a:gd name="T70" fmla="*/ 1 w 186"/>
                  <a:gd name="T71" fmla="*/ 2 h 178"/>
                  <a:gd name="T72" fmla="*/ 1 w 186"/>
                  <a:gd name="T73" fmla="*/ 2 h 17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6" h="178">
                    <a:moveTo>
                      <a:pt x="186" y="169"/>
                    </a:moveTo>
                    <a:lnTo>
                      <a:pt x="186" y="169"/>
                    </a:lnTo>
                    <a:lnTo>
                      <a:pt x="168" y="169"/>
                    </a:lnTo>
                    <a:lnTo>
                      <a:pt x="151" y="169"/>
                    </a:lnTo>
                    <a:lnTo>
                      <a:pt x="133" y="160"/>
                    </a:lnTo>
                    <a:lnTo>
                      <a:pt x="115" y="151"/>
                    </a:lnTo>
                    <a:lnTo>
                      <a:pt x="107" y="151"/>
                    </a:lnTo>
                    <a:lnTo>
                      <a:pt x="89" y="142"/>
                    </a:lnTo>
                    <a:lnTo>
                      <a:pt x="80" y="124"/>
                    </a:lnTo>
                    <a:lnTo>
                      <a:pt x="62" y="115"/>
                    </a:lnTo>
                    <a:lnTo>
                      <a:pt x="53" y="107"/>
                    </a:lnTo>
                    <a:lnTo>
                      <a:pt x="45" y="89"/>
                    </a:lnTo>
                    <a:lnTo>
                      <a:pt x="36" y="80"/>
                    </a:lnTo>
                    <a:lnTo>
                      <a:pt x="27" y="62"/>
                    </a:lnTo>
                    <a:lnTo>
                      <a:pt x="27" y="45"/>
                    </a:lnTo>
                    <a:lnTo>
                      <a:pt x="18" y="36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9" y="53"/>
                    </a:lnTo>
                    <a:lnTo>
                      <a:pt x="18" y="71"/>
                    </a:lnTo>
                    <a:lnTo>
                      <a:pt x="27" y="80"/>
                    </a:lnTo>
                    <a:lnTo>
                      <a:pt x="36" y="98"/>
                    </a:lnTo>
                    <a:lnTo>
                      <a:pt x="45" y="115"/>
                    </a:lnTo>
                    <a:lnTo>
                      <a:pt x="53" y="124"/>
                    </a:lnTo>
                    <a:lnTo>
                      <a:pt x="71" y="142"/>
                    </a:lnTo>
                    <a:lnTo>
                      <a:pt x="80" y="151"/>
                    </a:lnTo>
                    <a:lnTo>
                      <a:pt x="98" y="160"/>
                    </a:lnTo>
                    <a:lnTo>
                      <a:pt x="115" y="169"/>
                    </a:lnTo>
                    <a:lnTo>
                      <a:pt x="133" y="169"/>
                    </a:lnTo>
                    <a:lnTo>
                      <a:pt x="151" y="178"/>
                    </a:lnTo>
                    <a:lnTo>
                      <a:pt x="168" y="178"/>
                    </a:lnTo>
                    <a:lnTo>
                      <a:pt x="186" y="178"/>
                    </a:lnTo>
                    <a:lnTo>
                      <a:pt x="186" y="1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8" name="Freeform 19"/>
              <p:cNvSpPr>
                <a:spLocks/>
              </p:cNvSpPr>
              <p:nvPr/>
            </p:nvSpPr>
            <p:spPr bwMode="auto">
              <a:xfrm>
                <a:off x="1896" y="2659"/>
                <a:ext cx="249" cy="6"/>
              </a:xfrm>
              <a:custGeom>
                <a:avLst/>
                <a:gdLst>
                  <a:gd name="T0" fmla="*/ 2 w 354"/>
                  <a:gd name="T1" fmla="*/ 0 h 9"/>
                  <a:gd name="T2" fmla="*/ 2 w 354"/>
                  <a:gd name="T3" fmla="*/ 0 h 9"/>
                  <a:gd name="T4" fmla="*/ 0 w 354"/>
                  <a:gd name="T5" fmla="*/ 0 h 9"/>
                  <a:gd name="T6" fmla="*/ 0 w 354"/>
                  <a:gd name="T7" fmla="*/ 1 h 9"/>
                  <a:gd name="T8" fmla="*/ 2 w 354"/>
                  <a:gd name="T9" fmla="*/ 1 h 9"/>
                  <a:gd name="T10" fmla="*/ 2 w 354"/>
                  <a:gd name="T11" fmla="*/ 1 h 9"/>
                  <a:gd name="T12" fmla="*/ 2 w 354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54" h="9">
                    <a:moveTo>
                      <a:pt x="354" y="0"/>
                    </a:moveTo>
                    <a:lnTo>
                      <a:pt x="354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354" y="9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9" name="Freeform 20"/>
              <p:cNvSpPr>
                <a:spLocks/>
              </p:cNvSpPr>
              <p:nvPr/>
            </p:nvSpPr>
            <p:spPr bwMode="auto">
              <a:xfrm>
                <a:off x="1835" y="1946"/>
                <a:ext cx="397" cy="659"/>
              </a:xfrm>
              <a:custGeom>
                <a:avLst/>
                <a:gdLst>
                  <a:gd name="T0" fmla="*/ 1 w 566"/>
                  <a:gd name="T1" fmla="*/ 13 h 878"/>
                  <a:gd name="T2" fmla="*/ 2 w 566"/>
                  <a:gd name="T3" fmla="*/ 12 h 878"/>
                  <a:gd name="T4" fmla="*/ 2 w 566"/>
                  <a:gd name="T5" fmla="*/ 11 h 878"/>
                  <a:gd name="T6" fmla="*/ 2 w 566"/>
                  <a:gd name="T7" fmla="*/ 11 h 878"/>
                  <a:gd name="T8" fmla="*/ 3 w 566"/>
                  <a:gd name="T9" fmla="*/ 10 h 878"/>
                  <a:gd name="T10" fmla="*/ 3 w 566"/>
                  <a:gd name="T11" fmla="*/ 9 h 878"/>
                  <a:gd name="T12" fmla="*/ 3 w 566"/>
                  <a:gd name="T13" fmla="*/ 8 h 878"/>
                  <a:gd name="T14" fmla="*/ 3 w 566"/>
                  <a:gd name="T15" fmla="*/ 7 h 878"/>
                  <a:gd name="T16" fmla="*/ 3 w 566"/>
                  <a:gd name="T17" fmla="*/ 6 h 878"/>
                  <a:gd name="T18" fmla="*/ 3 w 566"/>
                  <a:gd name="T19" fmla="*/ 5 h 878"/>
                  <a:gd name="T20" fmla="*/ 3 w 566"/>
                  <a:gd name="T21" fmla="*/ 4 h 878"/>
                  <a:gd name="T22" fmla="*/ 3 w 566"/>
                  <a:gd name="T23" fmla="*/ 3 h 878"/>
                  <a:gd name="T24" fmla="*/ 2 w 566"/>
                  <a:gd name="T25" fmla="*/ 2 h 878"/>
                  <a:gd name="T26" fmla="*/ 2 w 566"/>
                  <a:gd name="T27" fmla="*/ 2 h 878"/>
                  <a:gd name="T28" fmla="*/ 2 w 566"/>
                  <a:gd name="T29" fmla="*/ 2 h 878"/>
                  <a:gd name="T30" fmla="*/ 1 w 566"/>
                  <a:gd name="T31" fmla="*/ 0 h 878"/>
                  <a:gd name="T32" fmla="*/ 1 w 566"/>
                  <a:gd name="T33" fmla="*/ 0 h 878"/>
                  <a:gd name="T34" fmla="*/ 1 w 566"/>
                  <a:gd name="T35" fmla="*/ 2 h 878"/>
                  <a:gd name="T36" fmla="*/ 1 w 566"/>
                  <a:gd name="T37" fmla="*/ 2 h 878"/>
                  <a:gd name="T38" fmla="*/ 1 w 566"/>
                  <a:gd name="T39" fmla="*/ 2 h 878"/>
                  <a:gd name="T40" fmla="*/ 1 w 566"/>
                  <a:gd name="T41" fmla="*/ 3 h 878"/>
                  <a:gd name="T42" fmla="*/ 1 w 566"/>
                  <a:gd name="T43" fmla="*/ 4 h 878"/>
                  <a:gd name="T44" fmla="*/ 1 w 566"/>
                  <a:gd name="T45" fmla="*/ 5 h 878"/>
                  <a:gd name="T46" fmla="*/ 0 w 566"/>
                  <a:gd name="T47" fmla="*/ 6 h 878"/>
                  <a:gd name="T48" fmla="*/ 0 w 566"/>
                  <a:gd name="T49" fmla="*/ 7 h 878"/>
                  <a:gd name="T50" fmla="*/ 1 w 566"/>
                  <a:gd name="T51" fmla="*/ 8 h 878"/>
                  <a:gd name="T52" fmla="*/ 1 w 566"/>
                  <a:gd name="T53" fmla="*/ 9 h 878"/>
                  <a:gd name="T54" fmla="*/ 1 w 566"/>
                  <a:gd name="T55" fmla="*/ 10 h 878"/>
                  <a:gd name="T56" fmla="*/ 1 w 566"/>
                  <a:gd name="T57" fmla="*/ 11 h 878"/>
                  <a:gd name="T58" fmla="*/ 1 w 566"/>
                  <a:gd name="T59" fmla="*/ 11 h 878"/>
                  <a:gd name="T60" fmla="*/ 1 w 566"/>
                  <a:gd name="T61" fmla="*/ 12 h 878"/>
                  <a:gd name="T62" fmla="*/ 1 w 566"/>
                  <a:gd name="T63" fmla="*/ 13 h 87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66" h="878">
                    <a:moveTo>
                      <a:pt x="283" y="878"/>
                    </a:moveTo>
                    <a:lnTo>
                      <a:pt x="309" y="878"/>
                    </a:lnTo>
                    <a:lnTo>
                      <a:pt x="345" y="869"/>
                    </a:lnTo>
                    <a:lnTo>
                      <a:pt x="371" y="851"/>
                    </a:lnTo>
                    <a:lnTo>
                      <a:pt x="398" y="842"/>
                    </a:lnTo>
                    <a:lnTo>
                      <a:pt x="416" y="825"/>
                    </a:lnTo>
                    <a:lnTo>
                      <a:pt x="442" y="798"/>
                    </a:lnTo>
                    <a:lnTo>
                      <a:pt x="469" y="780"/>
                    </a:lnTo>
                    <a:lnTo>
                      <a:pt x="486" y="745"/>
                    </a:lnTo>
                    <a:lnTo>
                      <a:pt x="504" y="718"/>
                    </a:lnTo>
                    <a:lnTo>
                      <a:pt x="522" y="683"/>
                    </a:lnTo>
                    <a:lnTo>
                      <a:pt x="540" y="647"/>
                    </a:lnTo>
                    <a:lnTo>
                      <a:pt x="548" y="612"/>
                    </a:lnTo>
                    <a:lnTo>
                      <a:pt x="557" y="568"/>
                    </a:lnTo>
                    <a:lnTo>
                      <a:pt x="566" y="523"/>
                    </a:lnTo>
                    <a:lnTo>
                      <a:pt x="566" y="479"/>
                    </a:lnTo>
                    <a:lnTo>
                      <a:pt x="566" y="435"/>
                    </a:lnTo>
                    <a:lnTo>
                      <a:pt x="566" y="390"/>
                    </a:lnTo>
                    <a:lnTo>
                      <a:pt x="566" y="346"/>
                    </a:lnTo>
                    <a:lnTo>
                      <a:pt x="557" y="311"/>
                    </a:lnTo>
                    <a:lnTo>
                      <a:pt x="548" y="266"/>
                    </a:lnTo>
                    <a:lnTo>
                      <a:pt x="540" y="231"/>
                    </a:lnTo>
                    <a:lnTo>
                      <a:pt x="522" y="195"/>
                    </a:lnTo>
                    <a:lnTo>
                      <a:pt x="504" y="160"/>
                    </a:lnTo>
                    <a:lnTo>
                      <a:pt x="486" y="133"/>
                    </a:lnTo>
                    <a:lnTo>
                      <a:pt x="469" y="98"/>
                    </a:lnTo>
                    <a:lnTo>
                      <a:pt x="442" y="80"/>
                    </a:lnTo>
                    <a:lnTo>
                      <a:pt x="416" y="54"/>
                    </a:lnTo>
                    <a:lnTo>
                      <a:pt x="398" y="36"/>
                    </a:lnTo>
                    <a:lnTo>
                      <a:pt x="371" y="18"/>
                    </a:lnTo>
                    <a:lnTo>
                      <a:pt x="345" y="9"/>
                    </a:lnTo>
                    <a:lnTo>
                      <a:pt x="309" y="0"/>
                    </a:lnTo>
                    <a:lnTo>
                      <a:pt x="283" y="0"/>
                    </a:lnTo>
                    <a:lnTo>
                      <a:pt x="256" y="0"/>
                    </a:lnTo>
                    <a:lnTo>
                      <a:pt x="230" y="9"/>
                    </a:lnTo>
                    <a:lnTo>
                      <a:pt x="194" y="18"/>
                    </a:lnTo>
                    <a:lnTo>
                      <a:pt x="168" y="36"/>
                    </a:lnTo>
                    <a:lnTo>
                      <a:pt x="150" y="54"/>
                    </a:lnTo>
                    <a:lnTo>
                      <a:pt x="124" y="80"/>
                    </a:lnTo>
                    <a:lnTo>
                      <a:pt x="97" y="98"/>
                    </a:lnTo>
                    <a:lnTo>
                      <a:pt x="79" y="133"/>
                    </a:lnTo>
                    <a:lnTo>
                      <a:pt x="62" y="160"/>
                    </a:lnTo>
                    <a:lnTo>
                      <a:pt x="44" y="195"/>
                    </a:lnTo>
                    <a:lnTo>
                      <a:pt x="35" y="231"/>
                    </a:lnTo>
                    <a:lnTo>
                      <a:pt x="17" y="266"/>
                    </a:lnTo>
                    <a:lnTo>
                      <a:pt x="9" y="311"/>
                    </a:lnTo>
                    <a:lnTo>
                      <a:pt x="0" y="346"/>
                    </a:lnTo>
                    <a:lnTo>
                      <a:pt x="0" y="390"/>
                    </a:lnTo>
                    <a:lnTo>
                      <a:pt x="0" y="435"/>
                    </a:lnTo>
                    <a:lnTo>
                      <a:pt x="0" y="479"/>
                    </a:lnTo>
                    <a:lnTo>
                      <a:pt x="0" y="523"/>
                    </a:lnTo>
                    <a:lnTo>
                      <a:pt x="9" y="568"/>
                    </a:lnTo>
                    <a:lnTo>
                      <a:pt x="17" y="612"/>
                    </a:lnTo>
                    <a:lnTo>
                      <a:pt x="35" y="647"/>
                    </a:lnTo>
                    <a:lnTo>
                      <a:pt x="44" y="683"/>
                    </a:lnTo>
                    <a:lnTo>
                      <a:pt x="62" y="718"/>
                    </a:lnTo>
                    <a:lnTo>
                      <a:pt x="79" y="745"/>
                    </a:lnTo>
                    <a:lnTo>
                      <a:pt x="97" y="780"/>
                    </a:lnTo>
                    <a:lnTo>
                      <a:pt x="124" y="798"/>
                    </a:lnTo>
                    <a:lnTo>
                      <a:pt x="150" y="825"/>
                    </a:lnTo>
                    <a:lnTo>
                      <a:pt x="168" y="842"/>
                    </a:lnTo>
                    <a:lnTo>
                      <a:pt x="194" y="851"/>
                    </a:lnTo>
                    <a:lnTo>
                      <a:pt x="230" y="869"/>
                    </a:lnTo>
                    <a:lnTo>
                      <a:pt x="256" y="878"/>
                    </a:lnTo>
                    <a:lnTo>
                      <a:pt x="283" y="878"/>
                    </a:lnTo>
                    <a:close/>
                  </a:path>
                </a:pathLst>
              </a:custGeom>
              <a:solidFill>
                <a:srgbClr val="FF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0" name="Freeform 21"/>
              <p:cNvSpPr>
                <a:spLocks/>
              </p:cNvSpPr>
              <p:nvPr/>
            </p:nvSpPr>
            <p:spPr bwMode="auto">
              <a:xfrm>
                <a:off x="2033" y="2272"/>
                <a:ext cx="205" cy="340"/>
              </a:xfrm>
              <a:custGeom>
                <a:avLst/>
                <a:gdLst>
                  <a:gd name="T0" fmla="*/ 1 w 292"/>
                  <a:gd name="T1" fmla="*/ 0 h 452"/>
                  <a:gd name="T2" fmla="*/ 1 w 292"/>
                  <a:gd name="T3" fmla="*/ 0 h 452"/>
                  <a:gd name="T4" fmla="*/ 1 w 292"/>
                  <a:gd name="T5" fmla="*/ 2 h 452"/>
                  <a:gd name="T6" fmla="*/ 1 w 292"/>
                  <a:gd name="T7" fmla="*/ 2 h 452"/>
                  <a:gd name="T8" fmla="*/ 1 w 292"/>
                  <a:gd name="T9" fmla="*/ 2 h 452"/>
                  <a:gd name="T10" fmla="*/ 1 w 292"/>
                  <a:gd name="T11" fmla="*/ 3 h 452"/>
                  <a:gd name="T12" fmla="*/ 1 w 292"/>
                  <a:gd name="T13" fmla="*/ 4 h 452"/>
                  <a:gd name="T14" fmla="*/ 1 w 292"/>
                  <a:gd name="T15" fmla="*/ 4 h 452"/>
                  <a:gd name="T16" fmla="*/ 1 w 292"/>
                  <a:gd name="T17" fmla="*/ 5 h 452"/>
                  <a:gd name="T18" fmla="*/ 1 w 292"/>
                  <a:gd name="T19" fmla="*/ 5 h 452"/>
                  <a:gd name="T20" fmla="*/ 1 w 292"/>
                  <a:gd name="T21" fmla="*/ 5 h 452"/>
                  <a:gd name="T22" fmla="*/ 1 w 292"/>
                  <a:gd name="T23" fmla="*/ 5 h 452"/>
                  <a:gd name="T24" fmla="*/ 1 w 292"/>
                  <a:gd name="T25" fmla="*/ 6 h 452"/>
                  <a:gd name="T26" fmla="*/ 1 w 292"/>
                  <a:gd name="T27" fmla="*/ 6 h 452"/>
                  <a:gd name="T28" fmla="*/ 1 w 292"/>
                  <a:gd name="T29" fmla="*/ 6 h 452"/>
                  <a:gd name="T30" fmla="*/ 1 w 292"/>
                  <a:gd name="T31" fmla="*/ 6 h 452"/>
                  <a:gd name="T32" fmla="*/ 1 w 292"/>
                  <a:gd name="T33" fmla="*/ 6 h 452"/>
                  <a:gd name="T34" fmla="*/ 0 w 292"/>
                  <a:gd name="T35" fmla="*/ 6 h 452"/>
                  <a:gd name="T36" fmla="*/ 0 w 292"/>
                  <a:gd name="T37" fmla="*/ 6 h 452"/>
                  <a:gd name="T38" fmla="*/ 1 w 292"/>
                  <a:gd name="T39" fmla="*/ 6 h 452"/>
                  <a:gd name="T40" fmla="*/ 1 w 292"/>
                  <a:gd name="T41" fmla="*/ 6 h 452"/>
                  <a:gd name="T42" fmla="*/ 1 w 292"/>
                  <a:gd name="T43" fmla="*/ 6 h 452"/>
                  <a:gd name="T44" fmla="*/ 1 w 292"/>
                  <a:gd name="T45" fmla="*/ 6 h 452"/>
                  <a:gd name="T46" fmla="*/ 1 w 292"/>
                  <a:gd name="T47" fmla="*/ 6 h 452"/>
                  <a:gd name="T48" fmla="*/ 1 w 292"/>
                  <a:gd name="T49" fmla="*/ 6 h 452"/>
                  <a:gd name="T50" fmla="*/ 1 w 292"/>
                  <a:gd name="T51" fmla="*/ 5 h 452"/>
                  <a:gd name="T52" fmla="*/ 1 w 292"/>
                  <a:gd name="T53" fmla="*/ 5 h 452"/>
                  <a:gd name="T54" fmla="*/ 1 w 292"/>
                  <a:gd name="T55" fmla="*/ 5 h 452"/>
                  <a:gd name="T56" fmla="*/ 1 w 292"/>
                  <a:gd name="T57" fmla="*/ 4 h 452"/>
                  <a:gd name="T58" fmla="*/ 1 w 292"/>
                  <a:gd name="T59" fmla="*/ 4 h 452"/>
                  <a:gd name="T60" fmla="*/ 1 w 292"/>
                  <a:gd name="T61" fmla="*/ 3 h 452"/>
                  <a:gd name="T62" fmla="*/ 1 w 292"/>
                  <a:gd name="T63" fmla="*/ 2 h 452"/>
                  <a:gd name="T64" fmla="*/ 1 w 292"/>
                  <a:gd name="T65" fmla="*/ 2 h 452"/>
                  <a:gd name="T66" fmla="*/ 1 w 292"/>
                  <a:gd name="T67" fmla="*/ 2 h 452"/>
                  <a:gd name="T68" fmla="*/ 1 w 292"/>
                  <a:gd name="T69" fmla="*/ 0 h 452"/>
                  <a:gd name="T70" fmla="*/ 1 w 292"/>
                  <a:gd name="T71" fmla="*/ 0 h 452"/>
                  <a:gd name="T72" fmla="*/ 1 w 292"/>
                  <a:gd name="T73" fmla="*/ 0 h 45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92" h="452">
                    <a:moveTo>
                      <a:pt x="283" y="0"/>
                    </a:moveTo>
                    <a:lnTo>
                      <a:pt x="283" y="0"/>
                    </a:lnTo>
                    <a:lnTo>
                      <a:pt x="283" y="44"/>
                    </a:lnTo>
                    <a:lnTo>
                      <a:pt x="274" y="88"/>
                    </a:lnTo>
                    <a:lnTo>
                      <a:pt x="265" y="133"/>
                    </a:lnTo>
                    <a:lnTo>
                      <a:pt x="257" y="168"/>
                    </a:lnTo>
                    <a:lnTo>
                      <a:pt x="248" y="212"/>
                    </a:lnTo>
                    <a:lnTo>
                      <a:pt x="230" y="248"/>
                    </a:lnTo>
                    <a:lnTo>
                      <a:pt x="212" y="274"/>
                    </a:lnTo>
                    <a:lnTo>
                      <a:pt x="195" y="310"/>
                    </a:lnTo>
                    <a:lnTo>
                      <a:pt x="177" y="336"/>
                    </a:lnTo>
                    <a:lnTo>
                      <a:pt x="159" y="363"/>
                    </a:lnTo>
                    <a:lnTo>
                      <a:pt x="133" y="381"/>
                    </a:lnTo>
                    <a:lnTo>
                      <a:pt x="106" y="398"/>
                    </a:lnTo>
                    <a:lnTo>
                      <a:pt x="80" y="416"/>
                    </a:lnTo>
                    <a:lnTo>
                      <a:pt x="53" y="425"/>
                    </a:lnTo>
                    <a:lnTo>
                      <a:pt x="26" y="434"/>
                    </a:lnTo>
                    <a:lnTo>
                      <a:pt x="0" y="434"/>
                    </a:lnTo>
                    <a:lnTo>
                      <a:pt x="0" y="452"/>
                    </a:lnTo>
                    <a:lnTo>
                      <a:pt x="35" y="443"/>
                    </a:lnTo>
                    <a:lnTo>
                      <a:pt x="62" y="443"/>
                    </a:lnTo>
                    <a:lnTo>
                      <a:pt x="88" y="425"/>
                    </a:lnTo>
                    <a:lnTo>
                      <a:pt x="115" y="416"/>
                    </a:lnTo>
                    <a:lnTo>
                      <a:pt x="142" y="390"/>
                    </a:lnTo>
                    <a:lnTo>
                      <a:pt x="168" y="372"/>
                    </a:lnTo>
                    <a:lnTo>
                      <a:pt x="186" y="345"/>
                    </a:lnTo>
                    <a:lnTo>
                      <a:pt x="203" y="319"/>
                    </a:lnTo>
                    <a:lnTo>
                      <a:pt x="230" y="283"/>
                    </a:lnTo>
                    <a:lnTo>
                      <a:pt x="248" y="248"/>
                    </a:lnTo>
                    <a:lnTo>
                      <a:pt x="257" y="212"/>
                    </a:lnTo>
                    <a:lnTo>
                      <a:pt x="274" y="177"/>
                    </a:lnTo>
                    <a:lnTo>
                      <a:pt x="283" y="133"/>
                    </a:lnTo>
                    <a:lnTo>
                      <a:pt x="283" y="88"/>
                    </a:lnTo>
                    <a:lnTo>
                      <a:pt x="292" y="44"/>
                    </a:lnTo>
                    <a:lnTo>
                      <a:pt x="292" y="0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1" name="Freeform 22"/>
              <p:cNvSpPr>
                <a:spLocks/>
              </p:cNvSpPr>
              <p:nvPr/>
            </p:nvSpPr>
            <p:spPr bwMode="auto">
              <a:xfrm>
                <a:off x="2033" y="1940"/>
                <a:ext cx="205" cy="332"/>
              </a:xfrm>
              <a:custGeom>
                <a:avLst/>
                <a:gdLst>
                  <a:gd name="T0" fmla="*/ 0 w 292"/>
                  <a:gd name="T1" fmla="*/ 1 h 443"/>
                  <a:gd name="T2" fmla="*/ 0 w 292"/>
                  <a:gd name="T3" fmla="*/ 1 h 443"/>
                  <a:gd name="T4" fmla="*/ 1 w 292"/>
                  <a:gd name="T5" fmla="*/ 1 h 443"/>
                  <a:gd name="T6" fmla="*/ 1 w 292"/>
                  <a:gd name="T7" fmla="*/ 1 h 443"/>
                  <a:gd name="T8" fmla="*/ 1 w 292"/>
                  <a:gd name="T9" fmla="*/ 1 h 443"/>
                  <a:gd name="T10" fmla="*/ 1 w 292"/>
                  <a:gd name="T11" fmla="*/ 1 h 443"/>
                  <a:gd name="T12" fmla="*/ 1 w 292"/>
                  <a:gd name="T13" fmla="*/ 1 h 443"/>
                  <a:gd name="T14" fmla="*/ 1 w 292"/>
                  <a:gd name="T15" fmla="*/ 1 h 443"/>
                  <a:gd name="T16" fmla="*/ 1 w 292"/>
                  <a:gd name="T17" fmla="*/ 1 h 443"/>
                  <a:gd name="T18" fmla="*/ 1 w 292"/>
                  <a:gd name="T19" fmla="*/ 1 h 443"/>
                  <a:gd name="T20" fmla="*/ 1 w 292"/>
                  <a:gd name="T21" fmla="*/ 2 h 443"/>
                  <a:gd name="T22" fmla="*/ 1 w 292"/>
                  <a:gd name="T23" fmla="*/ 2 h 443"/>
                  <a:gd name="T24" fmla="*/ 1 w 292"/>
                  <a:gd name="T25" fmla="*/ 3 h 443"/>
                  <a:gd name="T26" fmla="*/ 1 w 292"/>
                  <a:gd name="T27" fmla="*/ 3 h 443"/>
                  <a:gd name="T28" fmla="*/ 1 w 292"/>
                  <a:gd name="T29" fmla="*/ 4 h 443"/>
                  <a:gd name="T30" fmla="*/ 1 w 292"/>
                  <a:gd name="T31" fmla="*/ 4 h 443"/>
                  <a:gd name="T32" fmla="*/ 1 w 292"/>
                  <a:gd name="T33" fmla="*/ 5 h 443"/>
                  <a:gd name="T34" fmla="*/ 1 w 292"/>
                  <a:gd name="T35" fmla="*/ 5 h 443"/>
                  <a:gd name="T36" fmla="*/ 1 w 292"/>
                  <a:gd name="T37" fmla="*/ 5 h 443"/>
                  <a:gd name="T38" fmla="*/ 1 w 292"/>
                  <a:gd name="T39" fmla="*/ 5 h 443"/>
                  <a:gd name="T40" fmla="*/ 1 w 292"/>
                  <a:gd name="T41" fmla="*/ 4 h 443"/>
                  <a:gd name="T42" fmla="*/ 1 w 292"/>
                  <a:gd name="T43" fmla="*/ 4 h 443"/>
                  <a:gd name="T44" fmla="*/ 1 w 292"/>
                  <a:gd name="T45" fmla="*/ 3 h 443"/>
                  <a:gd name="T46" fmla="*/ 1 w 292"/>
                  <a:gd name="T47" fmla="*/ 3 h 443"/>
                  <a:gd name="T48" fmla="*/ 1 w 292"/>
                  <a:gd name="T49" fmla="*/ 2 h 443"/>
                  <a:gd name="T50" fmla="*/ 1 w 292"/>
                  <a:gd name="T51" fmla="*/ 2 h 443"/>
                  <a:gd name="T52" fmla="*/ 1 w 292"/>
                  <a:gd name="T53" fmla="*/ 1 h 443"/>
                  <a:gd name="T54" fmla="*/ 1 w 292"/>
                  <a:gd name="T55" fmla="*/ 1 h 443"/>
                  <a:gd name="T56" fmla="*/ 1 w 292"/>
                  <a:gd name="T57" fmla="*/ 1 h 443"/>
                  <a:gd name="T58" fmla="*/ 1 w 292"/>
                  <a:gd name="T59" fmla="*/ 1 h 443"/>
                  <a:gd name="T60" fmla="*/ 1 w 292"/>
                  <a:gd name="T61" fmla="*/ 1 h 443"/>
                  <a:gd name="T62" fmla="*/ 1 w 292"/>
                  <a:gd name="T63" fmla="*/ 1 h 443"/>
                  <a:gd name="T64" fmla="*/ 1 w 292"/>
                  <a:gd name="T65" fmla="*/ 1 h 443"/>
                  <a:gd name="T66" fmla="*/ 1 w 292"/>
                  <a:gd name="T67" fmla="*/ 1 h 443"/>
                  <a:gd name="T68" fmla="*/ 0 w 292"/>
                  <a:gd name="T69" fmla="*/ 0 h 443"/>
                  <a:gd name="T70" fmla="*/ 0 w 292"/>
                  <a:gd name="T71" fmla="*/ 0 h 443"/>
                  <a:gd name="T72" fmla="*/ 0 w 292"/>
                  <a:gd name="T73" fmla="*/ 1 h 44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92" h="443">
                    <a:moveTo>
                      <a:pt x="0" y="17"/>
                    </a:moveTo>
                    <a:lnTo>
                      <a:pt x="0" y="17"/>
                    </a:lnTo>
                    <a:lnTo>
                      <a:pt x="26" y="17"/>
                    </a:lnTo>
                    <a:lnTo>
                      <a:pt x="53" y="26"/>
                    </a:lnTo>
                    <a:lnTo>
                      <a:pt x="80" y="35"/>
                    </a:lnTo>
                    <a:lnTo>
                      <a:pt x="106" y="53"/>
                    </a:lnTo>
                    <a:lnTo>
                      <a:pt x="133" y="71"/>
                    </a:lnTo>
                    <a:lnTo>
                      <a:pt x="159" y="88"/>
                    </a:lnTo>
                    <a:lnTo>
                      <a:pt x="177" y="115"/>
                    </a:lnTo>
                    <a:lnTo>
                      <a:pt x="195" y="141"/>
                    </a:lnTo>
                    <a:lnTo>
                      <a:pt x="212" y="168"/>
                    </a:lnTo>
                    <a:lnTo>
                      <a:pt x="230" y="203"/>
                    </a:lnTo>
                    <a:lnTo>
                      <a:pt x="248" y="239"/>
                    </a:lnTo>
                    <a:lnTo>
                      <a:pt x="257" y="274"/>
                    </a:lnTo>
                    <a:lnTo>
                      <a:pt x="265" y="319"/>
                    </a:lnTo>
                    <a:lnTo>
                      <a:pt x="274" y="354"/>
                    </a:lnTo>
                    <a:lnTo>
                      <a:pt x="283" y="398"/>
                    </a:lnTo>
                    <a:lnTo>
                      <a:pt x="283" y="443"/>
                    </a:lnTo>
                    <a:lnTo>
                      <a:pt x="292" y="443"/>
                    </a:lnTo>
                    <a:lnTo>
                      <a:pt x="292" y="398"/>
                    </a:lnTo>
                    <a:lnTo>
                      <a:pt x="283" y="354"/>
                    </a:lnTo>
                    <a:lnTo>
                      <a:pt x="283" y="319"/>
                    </a:lnTo>
                    <a:lnTo>
                      <a:pt x="274" y="274"/>
                    </a:lnTo>
                    <a:lnTo>
                      <a:pt x="257" y="239"/>
                    </a:lnTo>
                    <a:lnTo>
                      <a:pt x="248" y="203"/>
                    </a:lnTo>
                    <a:lnTo>
                      <a:pt x="230" y="168"/>
                    </a:lnTo>
                    <a:lnTo>
                      <a:pt x="203" y="133"/>
                    </a:lnTo>
                    <a:lnTo>
                      <a:pt x="186" y="106"/>
                    </a:lnTo>
                    <a:lnTo>
                      <a:pt x="168" y="79"/>
                    </a:lnTo>
                    <a:lnTo>
                      <a:pt x="142" y="62"/>
                    </a:lnTo>
                    <a:lnTo>
                      <a:pt x="115" y="35"/>
                    </a:lnTo>
                    <a:lnTo>
                      <a:pt x="88" y="26"/>
                    </a:lnTo>
                    <a:lnTo>
                      <a:pt x="62" y="8"/>
                    </a:lnTo>
                    <a:lnTo>
                      <a:pt x="35" y="8"/>
                    </a:lnTo>
                    <a:lnTo>
                      <a:pt x="0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2" name="Freeform 23"/>
              <p:cNvSpPr>
                <a:spLocks/>
              </p:cNvSpPr>
              <p:nvPr/>
            </p:nvSpPr>
            <p:spPr bwMode="auto">
              <a:xfrm>
                <a:off x="1828" y="1940"/>
                <a:ext cx="205" cy="332"/>
              </a:xfrm>
              <a:custGeom>
                <a:avLst/>
                <a:gdLst>
                  <a:gd name="T0" fmla="*/ 1 w 292"/>
                  <a:gd name="T1" fmla="*/ 5 h 443"/>
                  <a:gd name="T2" fmla="*/ 1 w 292"/>
                  <a:gd name="T3" fmla="*/ 5 h 443"/>
                  <a:gd name="T4" fmla="*/ 1 w 292"/>
                  <a:gd name="T5" fmla="*/ 5 h 443"/>
                  <a:gd name="T6" fmla="*/ 1 w 292"/>
                  <a:gd name="T7" fmla="*/ 4 h 443"/>
                  <a:gd name="T8" fmla="*/ 1 w 292"/>
                  <a:gd name="T9" fmla="*/ 4 h 443"/>
                  <a:gd name="T10" fmla="*/ 1 w 292"/>
                  <a:gd name="T11" fmla="*/ 3 h 443"/>
                  <a:gd name="T12" fmla="*/ 1 w 292"/>
                  <a:gd name="T13" fmla="*/ 3 h 443"/>
                  <a:gd name="T14" fmla="*/ 1 w 292"/>
                  <a:gd name="T15" fmla="*/ 2 h 443"/>
                  <a:gd name="T16" fmla="*/ 1 w 292"/>
                  <a:gd name="T17" fmla="*/ 2 h 443"/>
                  <a:gd name="T18" fmla="*/ 1 w 292"/>
                  <a:gd name="T19" fmla="*/ 1 h 443"/>
                  <a:gd name="T20" fmla="*/ 1 w 292"/>
                  <a:gd name="T21" fmla="*/ 1 h 443"/>
                  <a:gd name="T22" fmla="*/ 1 w 292"/>
                  <a:gd name="T23" fmla="*/ 1 h 443"/>
                  <a:gd name="T24" fmla="*/ 1 w 292"/>
                  <a:gd name="T25" fmla="*/ 1 h 443"/>
                  <a:gd name="T26" fmla="*/ 1 w 292"/>
                  <a:gd name="T27" fmla="*/ 1 h 443"/>
                  <a:gd name="T28" fmla="*/ 1 w 292"/>
                  <a:gd name="T29" fmla="*/ 1 h 443"/>
                  <a:gd name="T30" fmla="*/ 1 w 292"/>
                  <a:gd name="T31" fmla="*/ 1 h 443"/>
                  <a:gd name="T32" fmla="*/ 1 w 292"/>
                  <a:gd name="T33" fmla="*/ 1 h 443"/>
                  <a:gd name="T34" fmla="*/ 1 w 292"/>
                  <a:gd name="T35" fmla="*/ 1 h 443"/>
                  <a:gd name="T36" fmla="*/ 1 w 292"/>
                  <a:gd name="T37" fmla="*/ 0 h 443"/>
                  <a:gd name="T38" fmla="*/ 1 w 292"/>
                  <a:gd name="T39" fmla="*/ 1 h 443"/>
                  <a:gd name="T40" fmla="*/ 1 w 292"/>
                  <a:gd name="T41" fmla="*/ 1 h 443"/>
                  <a:gd name="T42" fmla="*/ 1 w 292"/>
                  <a:gd name="T43" fmla="*/ 1 h 443"/>
                  <a:gd name="T44" fmla="*/ 1 w 292"/>
                  <a:gd name="T45" fmla="*/ 1 h 443"/>
                  <a:gd name="T46" fmla="*/ 1 w 292"/>
                  <a:gd name="T47" fmla="*/ 1 h 443"/>
                  <a:gd name="T48" fmla="*/ 1 w 292"/>
                  <a:gd name="T49" fmla="*/ 1 h 443"/>
                  <a:gd name="T50" fmla="*/ 1 w 292"/>
                  <a:gd name="T51" fmla="*/ 1 h 443"/>
                  <a:gd name="T52" fmla="*/ 1 w 292"/>
                  <a:gd name="T53" fmla="*/ 1 h 443"/>
                  <a:gd name="T54" fmla="*/ 1 w 292"/>
                  <a:gd name="T55" fmla="*/ 2 h 443"/>
                  <a:gd name="T56" fmla="*/ 1 w 292"/>
                  <a:gd name="T57" fmla="*/ 2 h 443"/>
                  <a:gd name="T58" fmla="*/ 1 w 292"/>
                  <a:gd name="T59" fmla="*/ 3 h 443"/>
                  <a:gd name="T60" fmla="*/ 1 w 292"/>
                  <a:gd name="T61" fmla="*/ 3 h 443"/>
                  <a:gd name="T62" fmla="*/ 1 w 292"/>
                  <a:gd name="T63" fmla="*/ 4 h 443"/>
                  <a:gd name="T64" fmla="*/ 0 w 292"/>
                  <a:gd name="T65" fmla="*/ 4 h 443"/>
                  <a:gd name="T66" fmla="*/ 0 w 292"/>
                  <a:gd name="T67" fmla="*/ 5 h 443"/>
                  <a:gd name="T68" fmla="*/ 0 w 292"/>
                  <a:gd name="T69" fmla="*/ 5 h 443"/>
                  <a:gd name="T70" fmla="*/ 0 w 292"/>
                  <a:gd name="T71" fmla="*/ 5 h 443"/>
                  <a:gd name="T72" fmla="*/ 1 w 292"/>
                  <a:gd name="T73" fmla="*/ 5 h 44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92" h="443">
                    <a:moveTo>
                      <a:pt x="9" y="443"/>
                    </a:moveTo>
                    <a:lnTo>
                      <a:pt x="9" y="443"/>
                    </a:lnTo>
                    <a:lnTo>
                      <a:pt x="9" y="398"/>
                    </a:lnTo>
                    <a:lnTo>
                      <a:pt x="18" y="354"/>
                    </a:lnTo>
                    <a:lnTo>
                      <a:pt x="26" y="319"/>
                    </a:lnTo>
                    <a:lnTo>
                      <a:pt x="35" y="274"/>
                    </a:lnTo>
                    <a:lnTo>
                      <a:pt x="44" y="239"/>
                    </a:lnTo>
                    <a:lnTo>
                      <a:pt x="62" y="203"/>
                    </a:lnTo>
                    <a:lnTo>
                      <a:pt x="79" y="168"/>
                    </a:lnTo>
                    <a:lnTo>
                      <a:pt x="97" y="141"/>
                    </a:lnTo>
                    <a:lnTo>
                      <a:pt x="115" y="115"/>
                    </a:lnTo>
                    <a:lnTo>
                      <a:pt x="133" y="88"/>
                    </a:lnTo>
                    <a:lnTo>
                      <a:pt x="159" y="71"/>
                    </a:lnTo>
                    <a:lnTo>
                      <a:pt x="186" y="53"/>
                    </a:lnTo>
                    <a:lnTo>
                      <a:pt x="212" y="35"/>
                    </a:lnTo>
                    <a:lnTo>
                      <a:pt x="239" y="26"/>
                    </a:lnTo>
                    <a:lnTo>
                      <a:pt x="265" y="17"/>
                    </a:lnTo>
                    <a:lnTo>
                      <a:pt x="292" y="17"/>
                    </a:lnTo>
                    <a:lnTo>
                      <a:pt x="292" y="0"/>
                    </a:lnTo>
                    <a:lnTo>
                      <a:pt x="265" y="8"/>
                    </a:lnTo>
                    <a:lnTo>
                      <a:pt x="230" y="8"/>
                    </a:lnTo>
                    <a:lnTo>
                      <a:pt x="203" y="26"/>
                    </a:lnTo>
                    <a:lnTo>
                      <a:pt x="177" y="35"/>
                    </a:lnTo>
                    <a:lnTo>
                      <a:pt x="150" y="62"/>
                    </a:lnTo>
                    <a:lnTo>
                      <a:pt x="124" y="79"/>
                    </a:lnTo>
                    <a:lnTo>
                      <a:pt x="106" y="106"/>
                    </a:lnTo>
                    <a:lnTo>
                      <a:pt x="79" y="133"/>
                    </a:lnTo>
                    <a:lnTo>
                      <a:pt x="62" y="168"/>
                    </a:lnTo>
                    <a:lnTo>
                      <a:pt x="44" y="203"/>
                    </a:lnTo>
                    <a:lnTo>
                      <a:pt x="35" y="239"/>
                    </a:lnTo>
                    <a:lnTo>
                      <a:pt x="18" y="274"/>
                    </a:lnTo>
                    <a:lnTo>
                      <a:pt x="9" y="319"/>
                    </a:lnTo>
                    <a:lnTo>
                      <a:pt x="0" y="354"/>
                    </a:lnTo>
                    <a:lnTo>
                      <a:pt x="0" y="398"/>
                    </a:lnTo>
                    <a:lnTo>
                      <a:pt x="0" y="443"/>
                    </a:lnTo>
                    <a:lnTo>
                      <a:pt x="9" y="4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3" name="Freeform 24"/>
              <p:cNvSpPr>
                <a:spLocks/>
              </p:cNvSpPr>
              <p:nvPr/>
            </p:nvSpPr>
            <p:spPr bwMode="auto">
              <a:xfrm>
                <a:off x="1828" y="2272"/>
                <a:ext cx="205" cy="340"/>
              </a:xfrm>
              <a:custGeom>
                <a:avLst/>
                <a:gdLst>
                  <a:gd name="T0" fmla="*/ 1 w 292"/>
                  <a:gd name="T1" fmla="*/ 6 h 452"/>
                  <a:gd name="T2" fmla="*/ 1 w 292"/>
                  <a:gd name="T3" fmla="*/ 6 h 452"/>
                  <a:gd name="T4" fmla="*/ 1 w 292"/>
                  <a:gd name="T5" fmla="*/ 6 h 452"/>
                  <a:gd name="T6" fmla="*/ 1 w 292"/>
                  <a:gd name="T7" fmla="*/ 6 h 452"/>
                  <a:gd name="T8" fmla="*/ 1 w 292"/>
                  <a:gd name="T9" fmla="*/ 6 h 452"/>
                  <a:gd name="T10" fmla="*/ 1 w 292"/>
                  <a:gd name="T11" fmla="*/ 6 h 452"/>
                  <a:gd name="T12" fmla="*/ 1 w 292"/>
                  <a:gd name="T13" fmla="*/ 6 h 452"/>
                  <a:gd name="T14" fmla="*/ 1 w 292"/>
                  <a:gd name="T15" fmla="*/ 5 h 452"/>
                  <a:gd name="T16" fmla="*/ 1 w 292"/>
                  <a:gd name="T17" fmla="*/ 5 h 452"/>
                  <a:gd name="T18" fmla="*/ 1 w 292"/>
                  <a:gd name="T19" fmla="*/ 5 h 452"/>
                  <a:gd name="T20" fmla="*/ 1 w 292"/>
                  <a:gd name="T21" fmla="*/ 5 h 452"/>
                  <a:gd name="T22" fmla="*/ 1 w 292"/>
                  <a:gd name="T23" fmla="*/ 4 h 452"/>
                  <a:gd name="T24" fmla="*/ 1 w 292"/>
                  <a:gd name="T25" fmla="*/ 4 h 452"/>
                  <a:gd name="T26" fmla="*/ 1 w 292"/>
                  <a:gd name="T27" fmla="*/ 3 h 452"/>
                  <a:gd name="T28" fmla="*/ 1 w 292"/>
                  <a:gd name="T29" fmla="*/ 2 h 452"/>
                  <a:gd name="T30" fmla="*/ 1 w 292"/>
                  <a:gd name="T31" fmla="*/ 2 h 452"/>
                  <a:gd name="T32" fmla="*/ 1 w 292"/>
                  <a:gd name="T33" fmla="*/ 2 h 452"/>
                  <a:gd name="T34" fmla="*/ 1 w 292"/>
                  <a:gd name="T35" fmla="*/ 0 h 452"/>
                  <a:gd name="T36" fmla="*/ 0 w 292"/>
                  <a:gd name="T37" fmla="*/ 0 h 452"/>
                  <a:gd name="T38" fmla="*/ 0 w 292"/>
                  <a:gd name="T39" fmla="*/ 2 h 452"/>
                  <a:gd name="T40" fmla="*/ 0 w 292"/>
                  <a:gd name="T41" fmla="*/ 2 h 452"/>
                  <a:gd name="T42" fmla="*/ 1 w 292"/>
                  <a:gd name="T43" fmla="*/ 2 h 452"/>
                  <a:gd name="T44" fmla="*/ 1 w 292"/>
                  <a:gd name="T45" fmla="*/ 3 h 452"/>
                  <a:gd name="T46" fmla="*/ 1 w 292"/>
                  <a:gd name="T47" fmla="*/ 4 h 452"/>
                  <a:gd name="T48" fmla="*/ 1 w 292"/>
                  <a:gd name="T49" fmla="*/ 4 h 452"/>
                  <a:gd name="T50" fmla="*/ 1 w 292"/>
                  <a:gd name="T51" fmla="*/ 5 h 452"/>
                  <a:gd name="T52" fmla="*/ 1 w 292"/>
                  <a:gd name="T53" fmla="*/ 5 h 452"/>
                  <a:gd name="T54" fmla="*/ 1 w 292"/>
                  <a:gd name="T55" fmla="*/ 5 h 452"/>
                  <a:gd name="T56" fmla="*/ 1 w 292"/>
                  <a:gd name="T57" fmla="*/ 6 h 452"/>
                  <a:gd name="T58" fmla="*/ 1 w 292"/>
                  <a:gd name="T59" fmla="*/ 6 h 452"/>
                  <a:gd name="T60" fmla="*/ 1 w 292"/>
                  <a:gd name="T61" fmla="*/ 6 h 452"/>
                  <a:gd name="T62" fmla="*/ 1 w 292"/>
                  <a:gd name="T63" fmla="*/ 6 h 452"/>
                  <a:gd name="T64" fmla="*/ 1 w 292"/>
                  <a:gd name="T65" fmla="*/ 6 h 452"/>
                  <a:gd name="T66" fmla="*/ 1 w 292"/>
                  <a:gd name="T67" fmla="*/ 6 h 452"/>
                  <a:gd name="T68" fmla="*/ 1 w 292"/>
                  <a:gd name="T69" fmla="*/ 6 h 452"/>
                  <a:gd name="T70" fmla="*/ 1 w 292"/>
                  <a:gd name="T71" fmla="*/ 6 h 452"/>
                  <a:gd name="T72" fmla="*/ 1 w 292"/>
                  <a:gd name="T73" fmla="*/ 6 h 45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92" h="452">
                    <a:moveTo>
                      <a:pt x="292" y="434"/>
                    </a:moveTo>
                    <a:lnTo>
                      <a:pt x="292" y="434"/>
                    </a:lnTo>
                    <a:lnTo>
                      <a:pt x="265" y="434"/>
                    </a:lnTo>
                    <a:lnTo>
                      <a:pt x="239" y="425"/>
                    </a:lnTo>
                    <a:lnTo>
                      <a:pt x="212" y="416"/>
                    </a:lnTo>
                    <a:lnTo>
                      <a:pt x="186" y="398"/>
                    </a:lnTo>
                    <a:lnTo>
                      <a:pt x="159" y="381"/>
                    </a:lnTo>
                    <a:lnTo>
                      <a:pt x="133" y="363"/>
                    </a:lnTo>
                    <a:lnTo>
                      <a:pt x="115" y="336"/>
                    </a:lnTo>
                    <a:lnTo>
                      <a:pt x="97" y="310"/>
                    </a:lnTo>
                    <a:lnTo>
                      <a:pt x="79" y="274"/>
                    </a:lnTo>
                    <a:lnTo>
                      <a:pt x="62" y="248"/>
                    </a:lnTo>
                    <a:lnTo>
                      <a:pt x="44" y="212"/>
                    </a:lnTo>
                    <a:lnTo>
                      <a:pt x="35" y="168"/>
                    </a:lnTo>
                    <a:lnTo>
                      <a:pt x="26" y="133"/>
                    </a:lnTo>
                    <a:lnTo>
                      <a:pt x="18" y="88"/>
                    </a:lnTo>
                    <a:lnTo>
                      <a:pt x="9" y="44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0" y="88"/>
                    </a:lnTo>
                    <a:lnTo>
                      <a:pt x="9" y="133"/>
                    </a:lnTo>
                    <a:lnTo>
                      <a:pt x="18" y="177"/>
                    </a:lnTo>
                    <a:lnTo>
                      <a:pt x="35" y="212"/>
                    </a:lnTo>
                    <a:lnTo>
                      <a:pt x="44" y="248"/>
                    </a:lnTo>
                    <a:lnTo>
                      <a:pt x="62" y="283"/>
                    </a:lnTo>
                    <a:lnTo>
                      <a:pt x="79" y="319"/>
                    </a:lnTo>
                    <a:lnTo>
                      <a:pt x="106" y="345"/>
                    </a:lnTo>
                    <a:lnTo>
                      <a:pt x="124" y="372"/>
                    </a:lnTo>
                    <a:lnTo>
                      <a:pt x="150" y="390"/>
                    </a:lnTo>
                    <a:lnTo>
                      <a:pt x="177" y="416"/>
                    </a:lnTo>
                    <a:lnTo>
                      <a:pt x="203" y="425"/>
                    </a:lnTo>
                    <a:lnTo>
                      <a:pt x="230" y="443"/>
                    </a:lnTo>
                    <a:lnTo>
                      <a:pt x="265" y="443"/>
                    </a:lnTo>
                    <a:lnTo>
                      <a:pt x="292" y="452"/>
                    </a:lnTo>
                    <a:lnTo>
                      <a:pt x="292" y="4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4" name="Freeform 25"/>
              <p:cNvSpPr>
                <a:spLocks/>
              </p:cNvSpPr>
              <p:nvPr/>
            </p:nvSpPr>
            <p:spPr bwMode="auto">
              <a:xfrm>
                <a:off x="1685" y="2159"/>
                <a:ext cx="671" cy="240"/>
              </a:xfrm>
              <a:custGeom>
                <a:avLst/>
                <a:gdLst>
                  <a:gd name="T0" fmla="*/ 0 w 956"/>
                  <a:gd name="T1" fmla="*/ 5 h 319"/>
                  <a:gd name="T2" fmla="*/ 1 w 956"/>
                  <a:gd name="T3" fmla="*/ 5 h 319"/>
                  <a:gd name="T4" fmla="*/ 1 w 956"/>
                  <a:gd name="T5" fmla="*/ 5 h 319"/>
                  <a:gd name="T6" fmla="*/ 1 w 956"/>
                  <a:gd name="T7" fmla="*/ 5 h 319"/>
                  <a:gd name="T8" fmla="*/ 1 w 956"/>
                  <a:gd name="T9" fmla="*/ 5 h 319"/>
                  <a:gd name="T10" fmla="*/ 1 w 956"/>
                  <a:gd name="T11" fmla="*/ 5 h 319"/>
                  <a:gd name="T12" fmla="*/ 1 w 956"/>
                  <a:gd name="T13" fmla="*/ 5 h 319"/>
                  <a:gd name="T14" fmla="*/ 1 w 956"/>
                  <a:gd name="T15" fmla="*/ 5 h 319"/>
                  <a:gd name="T16" fmla="*/ 2 w 956"/>
                  <a:gd name="T17" fmla="*/ 5 h 319"/>
                  <a:gd name="T18" fmla="*/ 2 w 956"/>
                  <a:gd name="T19" fmla="*/ 5 h 319"/>
                  <a:gd name="T20" fmla="*/ 3 w 956"/>
                  <a:gd name="T21" fmla="*/ 5 h 319"/>
                  <a:gd name="T22" fmla="*/ 3 w 956"/>
                  <a:gd name="T23" fmla="*/ 5 h 319"/>
                  <a:gd name="T24" fmla="*/ 3 w 956"/>
                  <a:gd name="T25" fmla="*/ 5 h 319"/>
                  <a:gd name="T26" fmla="*/ 4 w 956"/>
                  <a:gd name="T27" fmla="*/ 5 h 319"/>
                  <a:gd name="T28" fmla="*/ 4 w 956"/>
                  <a:gd name="T29" fmla="*/ 5 h 319"/>
                  <a:gd name="T30" fmla="*/ 4 w 956"/>
                  <a:gd name="T31" fmla="*/ 5 h 319"/>
                  <a:gd name="T32" fmla="*/ 4 w 956"/>
                  <a:gd name="T33" fmla="*/ 2 h 319"/>
                  <a:gd name="T34" fmla="*/ 4 w 956"/>
                  <a:gd name="T35" fmla="*/ 2 h 319"/>
                  <a:gd name="T36" fmla="*/ 4 w 956"/>
                  <a:gd name="T37" fmla="*/ 2 h 319"/>
                  <a:gd name="T38" fmla="*/ 4 w 956"/>
                  <a:gd name="T39" fmla="*/ 2 h 319"/>
                  <a:gd name="T40" fmla="*/ 3 w 956"/>
                  <a:gd name="T41" fmla="*/ 2 h 319"/>
                  <a:gd name="T42" fmla="*/ 3 w 956"/>
                  <a:gd name="T43" fmla="*/ 0 h 319"/>
                  <a:gd name="T44" fmla="*/ 2 w 956"/>
                  <a:gd name="T45" fmla="*/ 0 h 319"/>
                  <a:gd name="T46" fmla="*/ 2 w 956"/>
                  <a:gd name="T47" fmla="*/ 0 h 319"/>
                  <a:gd name="T48" fmla="*/ 1 w 956"/>
                  <a:gd name="T49" fmla="*/ 2 h 319"/>
                  <a:gd name="T50" fmla="*/ 1 w 956"/>
                  <a:gd name="T51" fmla="*/ 2 h 319"/>
                  <a:gd name="T52" fmla="*/ 1 w 956"/>
                  <a:gd name="T53" fmla="*/ 2 h 319"/>
                  <a:gd name="T54" fmla="*/ 1 w 956"/>
                  <a:gd name="T55" fmla="*/ 2 h 319"/>
                  <a:gd name="T56" fmla="*/ 1 w 956"/>
                  <a:gd name="T57" fmla="*/ 2 h 319"/>
                  <a:gd name="T58" fmla="*/ 1 w 956"/>
                  <a:gd name="T59" fmla="*/ 2 h 319"/>
                  <a:gd name="T60" fmla="*/ 1 w 956"/>
                  <a:gd name="T61" fmla="*/ 2 h 319"/>
                  <a:gd name="T62" fmla="*/ 0 w 956"/>
                  <a:gd name="T63" fmla="*/ 2 h 319"/>
                  <a:gd name="T64" fmla="*/ 0 w 956"/>
                  <a:gd name="T65" fmla="*/ 2 h 3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56" h="319">
                    <a:moveTo>
                      <a:pt x="0" y="284"/>
                    </a:moveTo>
                    <a:lnTo>
                      <a:pt x="0" y="284"/>
                    </a:lnTo>
                    <a:lnTo>
                      <a:pt x="0" y="292"/>
                    </a:lnTo>
                    <a:lnTo>
                      <a:pt x="9" y="292"/>
                    </a:lnTo>
                    <a:lnTo>
                      <a:pt x="18" y="292"/>
                    </a:lnTo>
                    <a:lnTo>
                      <a:pt x="36" y="292"/>
                    </a:lnTo>
                    <a:lnTo>
                      <a:pt x="53" y="292"/>
                    </a:lnTo>
                    <a:lnTo>
                      <a:pt x="71" y="292"/>
                    </a:lnTo>
                    <a:lnTo>
                      <a:pt x="89" y="292"/>
                    </a:lnTo>
                    <a:lnTo>
                      <a:pt x="106" y="301"/>
                    </a:lnTo>
                    <a:lnTo>
                      <a:pt x="133" y="301"/>
                    </a:lnTo>
                    <a:lnTo>
                      <a:pt x="160" y="301"/>
                    </a:lnTo>
                    <a:lnTo>
                      <a:pt x="186" y="301"/>
                    </a:lnTo>
                    <a:lnTo>
                      <a:pt x="222" y="310"/>
                    </a:lnTo>
                    <a:lnTo>
                      <a:pt x="248" y="310"/>
                    </a:lnTo>
                    <a:lnTo>
                      <a:pt x="283" y="310"/>
                    </a:lnTo>
                    <a:lnTo>
                      <a:pt x="319" y="310"/>
                    </a:lnTo>
                    <a:lnTo>
                      <a:pt x="354" y="310"/>
                    </a:lnTo>
                    <a:lnTo>
                      <a:pt x="390" y="319"/>
                    </a:lnTo>
                    <a:lnTo>
                      <a:pt x="425" y="319"/>
                    </a:lnTo>
                    <a:lnTo>
                      <a:pt x="469" y="319"/>
                    </a:lnTo>
                    <a:lnTo>
                      <a:pt x="505" y="319"/>
                    </a:lnTo>
                    <a:lnTo>
                      <a:pt x="549" y="319"/>
                    </a:lnTo>
                    <a:lnTo>
                      <a:pt x="584" y="310"/>
                    </a:lnTo>
                    <a:lnTo>
                      <a:pt x="629" y="310"/>
                    </a:lnTo>
                    <a:lnTo>
                      <a:pt x="664" y="310"/>
                    </a:lnTo>
                    <a:lnTo>
                      <a:pt x="708" y="310"/>
                    </a:lnTo>
                    <a:lnTo>
                      <a:pt x="753" y="301"/>
                    </a:lnTo>
                    <a:lnTo>
                      <a:pt x="788" y="301"/>
                    </a:lnTo>
                    <a:lnTo>
                      <a:pt x="832" y="292"/>
                    </a:lnTo>
                    <a:lnTo>
                      <a:pt x="876" y="292"/>
                    </a:lnTo>
                    <a:lnTo>
                      <a:pt x="912" y="284"/>
                    </a:lnTo>
                    <a:lnTo>
                      <a:pt x="956" y="275"/>
                    </a:lnTo>
                    <a:lnTo>
                      <a:pt x="956" y="44"/>
                    </a:lnTo>
                    <a:lnTo>
                      <a:pt x="912" y="35"/>
                    </a:lnTo>
                    <a:lnTo>
                      <a:pt x="876" y="27"/>
                    </a:lnTo>
                    <a:lnTo>
                      <a:pt x="832" y="27"/>
                    </a:lnTo>
                    <a:lnTo>
                      <a:pt x="788" y="18"/>
                    </a:lnTo>
                    <a:lnTo>
                      <a:pt x="753" y="18"/>
                    </a:lnTo>
                    <a:lnTo>
                      <a:pt x="708" y="9"/>
                    </a:lnTo>
                    <a:lnTo>
                      <a:pt x="664" y="9"/>
                    </a:lnTo>
                    <a:lnTo>
                      <a:pt x="629" y="9"/>
                    </a:lnTo>
                    <a:lnTo>
                      <a:pt x="584" y="0"/>
                    </a:lnTo>
                    <a:lnTo>
                      <a:pt x="549" y="0"/>
                    </a:lnTo>
                    <a:lnTo>
                      <a:pt x="505" y="0"/>
                    </a:lnTo>
                    <a:lnTo>
                      <a:pt x="469" y="0"/>
                    </a:lnTo>
                    <a:lnTo>
                      <a:pt x="425" y="0"/>
                    </a:lnTo>
                    <a:lnTo>
                      <a:pt x="390" y="0"/>
                    </a:lnTo>
                    <a:lnTo>
                      <a:pt x="354" y="0"/>
                    </a:lnTo>
                    <a:lnTo>
                      <a:pt x="319" y="9"/>
                    </a:lnTo>
                    <a:lnTo>
                      <a:pt x="283" y="9"/>
                    </a:lnTo>
                    <a:lnTo>
                      <a:pt x="248" y="9"/>
                    </a:lnTo>
                    <a:lnTo>
                      <a:pt x="222" y="9"/>
                    </a:lnTo>
                    <a:lnTo>
                      <a:pt x="186" y="9"/>
                    </a:lnTo>
                    <a:lnTo>
                      <a:pt x="160" y="18"/>
                    </a:lnTo>
                    <a:lnTo>
                      <a:pt x="133" y="18"/>
                    </a:lnTo>
                    <a:lnTo>
                      <a:pt x="106" y="18"/>
                    </a:lnTo>
                    <a:lnTo>
                      <a:pt x="89" y="18"/>
                    </a:lnTo>
                    <a:lnTo>
                      <a:pt x="71" y="18"/>
                    </a:lnTo>
                    <a:lnTo>
                      <a:pt x="53" y="27"/>
                    </a:lnTo>
                    <a:lnTo>
                      <a:pt x="36" y="27"/>
                    </a:lnTo>
                    <a:lnTo>
                      <a:pt x="18" y="27"/>
                    </a:lnTo>
                    <a:lnTo>
                      <a:pt x="9" y="27"/>
                    </a:lnTo>
                    <a:lnTo>
                      <a:pt x="0" y="27"/>
                    </a:lnTo>
                    <a:lnTo>
                      <a:pt x="0" y="284"/>
                    </a:lnTo>
                    <a:close/>
                  </a:path>
                </a:pathLst>
              </a:custGeom>
              <a:solidFill>
                <a:srgbClr val="FFCC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5" name="Freeform 26"/>
              <p:cNvSpPr>
                <a:spLocks/>
              </p:cNvSpPr>
              <p:nvPr/>
            </p:nvSpPr>
            <p:spPr bwMode="auto">
              <a:xfrm>
                <a:off x="1685" y="2359"/>
                <a:ext cx="678" cy="40"/>
              </a:xfrm>
              <a:custGeom>
                <a:avLst/>
                <a:gdLst>
                  <a:gd name="T0" fmla="*/ 5 w 965"/>
                  <a:gd name="T1" fmla="*/ 0 h 53"/>
                  <a:gd name="T2" fmla="*/ 4 w 965"/>
                  <a:gd name="T3" fmla="*/ 2 h 53"/>
                  <a:gd name="T4" fmla="*/ 4 w 965"/>
                  <a:gd name="T5" fmla="*/ 2 h 53"/>
                  <a:gd name="T6" fmla="*/ 4 w 965"/>
                  <a:gd name="T7" fmla="*/ 2 h 53"/>
                  <a:gd name="T8" fmla="*/ 3 w 965"/>
                  <a:gd name="T9" fmla="*/ 2 h 53"/>
                  <a:gd name="T10" fmla="*/ 3 w 965"/>
                  <a:gd name="T11" fmla="*/ 2 h 53"/>
                  <a:gd name="T12" fmla="*/ 3 w 965"/>
                  <a:gd name="T13" fmla="*/ 2 h 53"/>
                  <a:gd name="T14" fmla="*/ 2 w 965"/>
                  <a:gd name="T15" fmla="*/ 2 h 53"/>
                  <a:gd name="T16" fmla="*/ 1 w 965"/>
                  <a:gd name="T17" fmla="*/ 2 h 53"/>
                  <a:gd name="T18" fmla="*/ 1 w 965"/>
                  <a:gd name="T19" fmla="*/ 2 h 53"/>
                  <a:gd name="T20" fmla="*/ 1 w 965"/>
                  <a:gd name="T21" fmla="*/ 2 h 53"/>
                  <a:gd name="T22" fmla="*/ 1 w 965"/>
                  <a:gd name="T23" fmla="*/ 2 h 53"/>
                  <a:gd name="T24" fmla="*/ 1 w 965"/>
                  <a:gd name="T25" fmla="*/ 2 h 53"/>
                  <a:gd name="T26" fmla="*/ 1 w 965"/>
                  <a:gd name="T27" fmla="*/ 2 h 53"/>
                  <a:gd name="T28" fmla="*/ 1 w 965"/>
                  <a:gd name="T29" fmla="*/ 2 h 53"/>
                  <a:gd name="T30" fmla="*/ 1 w 965"/>
                  <a:gd name="T31" fmla="*/ 2 h 53"/>
                  <a:gd name="T32" fmla="*/ 0 w 965"/>
                  <a:gd name="T33" fmla="*/ 2 h 53"/>
                  <a:gd name="T34" fmla="*/ 0 w 965"/>
                  <a:gd name="T35" fmla="*/ 2 h 53"/>
                  <a:gd name="T36" fmla="*/ 1 w 965"/>
                  <a:gd name="T37" fmla="*/ 2 h 53"/>
                  <a:gd name="T38" fmla="*/ 1 w 965"/>
                  <a:gd name="T39" fmla="*/ 2 h 53"/>
                  <a:gd name="T40" fmla="*/ 1 w 965"/>
                  <a:gd name="T41" fmla="*/ 2 h 53"/>
                  <a:gd name="T42" fmla="*/ 1 w 965"/>
                  <a:gd name="T43" fmla="*/ 2 h 53"/>
                  <a:gd name="T44" fmla="*/ 1 w 965"/>
                  <a:gd name="T45" fmla="*/ 2 h 53"/>
                  <a:gd name="T46" fmla="*/ 1 w 965"/>
                  <a:gd name="T47" fmla="*/ 2 h 53"/>
                  <a:gd name="T48" fmla="*/ 1 w 965"/>
                  <a:gd name="T49" fmla="*/ 2 h 53"/>
                  <a:gd name="T50" fmla="*/ 2 w 965"/>
                  <a:gd name="T51" fmla="*/ 2 h 53"/>
                  <a:gd name="T52" fmla="*/ 2 w 965"/>
                  <a:gd name="T53" fmla="*/ 2 h 53"/>
                  <a:gd name="T54" fmla="*/ 3 w 965"/>
                  <a:gd name="T55" fmla="*/ 2 h 53"/>
                  <a:gd name="T56" fmla="*/ 3 w 965"/>
                  <a:gd name="T57" fmla="*/ 2 h 53"/>
                  <a:gd name="T58" fmla="*/ 3 w 965"/>
                  <a:gd name="T59" fmla="*/ 2 h 53"/>
                  <a:gd name="T60" fmla="*/ 4 w 965"/>
                  <a:gd name="T61" fmla="*/ 2 h 53"/>
                  <a:gd name="T62" fmla="*/ 4 w 965"/>
                  <a:gd name="T63" fmla="*/ 2 h 53"/>
                  <a:gd name="T64" fmla="*/ 4 w 965"/>
                  <a:gd name="T65" fmla="*/ 2 h 53"/>
                  <a:gd name="T66" fmla="*/ 5 w 965"/>
                  <a:gd name="T67" fmla="*/ 2 h 53"/>
                  <a:gd name="T68" fmla="*/ 5 w 965"/>
                  <a:gd name="T69" fmla="*/ 2 h 53"/>
                  <a:gd name="T70" fmla="*/ 4 w 965"/>
                  <a:gd name="T71" fmla="*/ 2 h 5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965" h="53">
                    <a:moveTo>
                      <a:pt x="947" y="9"/>
                    </a:moveTo>
                    <a:lnTo>
                      <a:pt x="956" y="0"/>
                    </a:lnTo>
                    <a:lnTo>
                      <a:pt x="912" y="9"/>
                    </a:lnTo>
                    <a:lnTo>
                      <a:pt x="876" y="18"/>
                    </a:lnTo>
                    <a:lnTo>
                      <a:pt x="832" y="26"/>
                    </a:lnTo>
                    <a:lnTo>
                      <a:pt x="788" y="26"/>
                    </a:lnTo>
                    <a:lnTo>
                      <a:pt x="753" y="26"/>
                    </a:lnTo>
                    <a:lnTo>
                      <a:pt x="708" y="35"/>
                    </a:lnTo>
                    <a:lnTo>
                      <a:pt x="664" y="35"/>
                    </a:lnTo>
                    <a:lnTo>
                      <a:pt x="629" y="35"/>
                    </a:lnTo>
                    <a:lnTo>
                      <a:pt x="584" y="44"/>
                    </a:lnTo>
                    <a:lnTo>
                      <a:pt x="549" y="44"/>
                    </a:lnTo>
                    <a:lnTo>
                      <a:pt x="505" y="44"/>
                    </a:lnTo>
                    <a:lnTo>
                      <a:pt x="469" y="44"/>
                    </a:lnTo>
                    <a:lnTo>
                      <a:pt x="425" y="44"/>
                    </a:lnTo>
                    <a:lnTo>
                      <a:pt x="390" y="44"/>
                    </a:lnTo>
                    <a:lnTo>
                      <a:pt x="354" y="44"/>
                    </a:lnTo>
                    <a:lnTo>
                      <a:pt x="319" y="44"/>
                    </a:lnTo>
                    <a:lnTo>
                      <a:pt x="283" y="35"/>
                    </a:lnTo>
                    <a:lnTo>
                      <a:pt x="248" y="35"/>
                    </a:lnTo>
                    <a:lnTo>
                      <a:pt x="222" y="35"/>
                    </a:lnTo>
                    <a:lnTo>
                      <a:pt x="186" y="35"/>
                    </a:lnTo>
                    <a:lnTo>
                      <a:pt x="160" y="26"/>
                    </a:lnTo>
                    <a:lnTo>
                      <a:pt x="133" y="26"/>
                    </a:lnTo>
                    <a:lnTo>
                      <a:pt x="106" y="26"/>
                    </a:lnTo>
                    <a:lnTo>
                      <a:pt x="89" y="26"/>
                    </a:lnTo>
                    <a:lnTo>
                      <a:pt x="71" y="26"/>
                    </a:lnTo>
                    <a:lnTo>
                      <a:pt x="53" y="18"/>
                    </a:lnTo>
                    <a:lnTo>
                      <a:pt x="36" y="18"/>
                    </a:lnTo>
                    <a:lnTo>
                      <a:pt x="18" y="18"/>
                    </a:lnTo>
                    <a:lnTo>
                      <a:pt x="9" y="18"/>
                    </a:lnTo>
                    <a:lnTo>
                      <a:pt x="0" y="18"/>
                    </a:lnTo>
                    <a:lnTo>
                      <a:pt x="0" y="26"/>
                    </a:lnTo>
                    <a:lnTo>
                      <a:pt x="9" y="26"/>
                    </a:lnTo>
                    <a:lnTo>
                      <a:pt x="18" y="26"/>
                    </a:lnTo>
                    <a:lnTo>
                      <a:pt x="36" y="35"/>
                    </a:lnTo>
                    <a:lnTo>
                      <a:pt x="53" y="35"/>
                    </a:lnTo>
                    <a:lnTo>
                      <a:pt x="71" y="35"/>
                    </a:lnTo>
                    <a:lnTo>
                      <a:pt x="89" y="35"/>
                    </a:lnTo>
                    <a:lnTo>
                      <a:pt x="106" y="35"/>
                    </a:lnTo>
                    <a:lnTo>
                      <a:pt x="133" y="44"/>
                    </a:lnTo>
                    <a:lnTo>
                      <a:pt x="160" y="44"/>
                    </a:lnTo>
                    <a:lnTo>
                      <a:pt x="186" y="44"/>
                    </a:lnTo>
                    <a:lnTo>
                      <a:pt x="222" y="44"/>
                    </a:lnTo>
                    <a:lnTo>
                      <a:pt x="248" y="53"/>
                    </a:lnTo>
                    <a:lnTo>
                      <a:pt x="283" y="53"/>
                    </a:lnTo>
                    <a:lnTo>
                      <a:pt x="319" y="53"/>
                    </a:lnTo>
                    <a:lnTo>
                      <a:pt x="354" y="53"/>
                    </a:lnTo>
                    <a:lnTo>
                      <a:pt x="390" y="53"/>
                    </a:lnTo>
                    <a:lnTo>
                      <a:pt x="425" y="53"/>
                    </a:lnTo>
                    <a:lnTo>
                      <a:pt x="469" y="53"/>
                    </a:lnTo>
                    <a:lnTo>
                      <a:pt x="505" y="53"/>
                    </a:lnTo>
                    <a:lnTo>
                      <a:pt x="549" y="53"/>
                    </a:lnTo>
                    <a:lnTo>
                      <a:pt x="584" y="53"/>
                    </a:lnTo>
                    <a:lnTo>
                      <a:pt x="629" y="53"/>
                    </a:lnTo>
                    <a:lnTo>
                      <a:pt x="664" y="53"/>
                    </a:lnTo>
                    <a:lnTo>
                      <a:pt x="708" y="44"/>
                    </a:lnTo>
                    <a:lnTo>
                      <a:pt x="753" y="44"/>
                    </a:lnTo>
                    <a:lnTo>
                      <a:pt x="788" y="35"/>
                    </a:lnTo>
                    <a:lnTo>
                      <a:pt x="832" y="35"/>
                    </a:lnTo>
                    <a:lnTo>
                      <a:pt x="876" y="26"/>
                    </a:lnTo>
                    <a:lnTo>
                      <a:pt x="912" y="26"/>
                    </a:lnTo>
                    <a:lnTo>
                      <a:pt x="956" y="18"/>
                    </a:lnTo>
                    <a:lnTo>
                      <a:pt x="965" y="9"/>
                    </a:lnTo>
                    <a:lnTo>
                      <a:pt x="956" y="18"/>
                    </a:lnTo>
                    <a:lnTo>
                      <a:pt x="965" y="18"/>
                    </a:lnTo>
                    <a:lnTo>
                      <a:pt x="965" y="9"/>
                    </a:lnTo>
                    <a:lnTo>
                      <a:pt x="947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6" name="Freeform 27"/>
              <p:cNvSpPr>
                <a:spLocks/>
              </p:cNvSpPr>
              <p:nvPr/>
            </p:nvSpPr>
            <p:spPr bwMode="auto">
              <a:xfrm>
                <a:off x="2350" y="2185"/>
                <a:ext cx="13" cy="181"/>
              </a:xfrm>
              <a:custGeom>
                <a:avLst/>
                <a:gdLst>
                  <a:gd name="T0" fmla="*/ 1 w 18"/>
                  <a:gd name="T1" fmla="*/ 2 h 240"/>
                  <a:gd name="T2" fmla="*/ 0 w 18"/>
                  <a:gd name="T3" fmla="*/ 2 h 240"/>
                  <a:gd name="T4" fmla="*/ 0 w 18"/>
                  <a:gd name="T5" fmla="*/ 4 h 240"/>
                  <a:gd name="T6" fmla="*/ 1 w 18"/>
                  <a:gd name="T7" fmla="*/ 4 h 240"/>
                  <a:gd name="T8" fmla="*/ 1 w 18"/>
                  <a:gd name="T9" fmla="*/ 2 h 240"/>
                  <a:gd name="T10" fmla="*/ 1 w 18"/>
                  <a:gd name="T11" fmla="*/ 0 h 240"/>
                  <a:gd name="T12" fmla="*/ 1 w 18"/>
                  <a:gd name="T13" fmla="*/ 2 h 240"/>
                  <a:gd name="T14" fmla="*/ 1 w 18"/>
                  <a:gd name="T15" fmla="*/ 0 h 240"/>
                  <a:gd name="T16" fmla="*/ 1 w 18"/>
                  <a:gd name="T17" fmla="*/ 0 h 240"/>
                  <a:gd name="T18" fmla="*/ 1 w 18"/>
                  <a:gd name="T19" fmla="*/ 2 h 2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" h="240">
                    <a:moveTo>
                      <a:pt x="9" y="18"/>
                    </a:moveTo>
                    <a:lnTo>
                      <a:pt x="0" y="9"/>
                    </a:lnTo>
                    <a:lnTo>
                      <a:pt x="0" y="240"/>
                    </a:lnTo>
                    <a:lnTo>
                      <a:pt x="18" y="240"/>
                    </a:lnTo>
                    <a:lnTo>
                      <a:pt x="18" y="9"/>
                    </a:lnTo>
                    <a:lnTo>
                      <a:pt x="9" y="0"/>
                    </a:lnTo>
                    <a:lnTo>
                      <a:pt x="18" y="9"/>
                    </a:lnTo>
                    <a:lnTo>
                      <a:pt x="18" y="0"/>
                    </a:lnTo>
                    <a:lnTo>
                      <a:pt x="9" y="0"/>
                    </a:lnTo>
                    <a:lnTo>
                      <a:pt x="9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7" name="Freeform 28"/>
              <p:cNvSpPr>
                <a:spLocks/>
              </p:cNvSpPr>
              <p:nvPr/>
            </p:nvSpPr>
            <p:spPr bwMode="auto">
              <a:xfrm>
                <a:off x="1679" y="2152"/>
                <a:ext cx="677" cy="47"/>
              </a:xfrm>
              <a:custGeom>
                <a:avLst/>
                <a:gdLst>
                  <a:gd name="T0" fmla="*/ 1 w 965"/>
                  <a:gd name="T1" fmla="*/ 2 h 62"/>
                  <a:gd name="T2" fmla="*/ 1 w 965"/>
                  <a:gd name="T3" fmla="*/ 2 h 62"/>
                  <a:gd name="T4" fmla="*/ 1 w 965"/>
                  <a:gd name="T5" fmla="*/ 2 h 62"/>
                  <a:gd name="T6" fmla="*/ 1 w 965"/>
                  <a:gd name="T7" fmla="*/ 2 h 62"/>
                  <a:gd name="T8" fmla="*/ 1 w 965"/>
                  <a:gd name="T9" fmla="*/ 2 h 62"/>
                  <a:gd name="T10" fmla="*/ 1 w 965"/>
                  <a:gd name="T11" fmla="*/ 2 h 62"/>
                  <a:gd name="T12" fmla="*/ 1 w 965"/>
                  <a:gd name="T13" fmla="*/ 2 h 62"/>
                  <a:gd name="T14" fmla="*/ 1 w 965"/>
                  <a:gd name="T15" fmla="*/ 2 h 62"/>
                  <a:gd name="T16" fmla="*/ 1 w 965"/>
                  <a:gd name="T17" fmla="*/ 2 h 62"/>
                  <a:gd name="T18" fmla="*/ 2 w 965"/>
                  <a:gd name="T19" fmla="*/ 2 h 62"/>
                  <a:gd name="T20" fmla="*/ 3 w 965"/>
                  <a:gd name="T21" fmla="*/ 2 h 62"/>
                  <a:gd name="T22" fmla="*/ 3 w 965"/>
                  <a:gd name="T23" fmla="*/ 2 h 62"/>
                  <a:gd name="T24" fmla="*/ 3 w 965"/>
                  <a:gd name="T25" fmla="*/ 2 h 62"/>
                  <a:gd name="T26" fmla="*/ 4 w 965"/>
                  <a:gd name="T27" fmla="*/ 2 h 62"/>
                  <a:gd name="T28" fmla="*/ 4 w 965"/>
                  <a:gd name="T29" fmla="*/ 2 h 62"/>
                  <a:gd name="T30" fmla="*/ 4 w 965"/>
                  <a:gd name="T31" fmla="*/ 2 h 62"/>
                  <a:gd name="T32" fmla="*/ 5 w 965"/>
                  <a:gd name="T33" fmla="*/ 2 h 62"/>
                  <a:gd name="T34" fmla="*/ 4 w 965"/>
                  <a:gd name="T35" fmla="*/ 2 h 62"/>
                  <a:gd name="T36" fmla="*/ 4 w 965"/>
                  <a:gd name="T37" fmla="*/ 2 h 62"/>
                  <a:gd name="T38" fmla="*/ 4 w 965"/>
                  <a:gd name="T39" fmla="*/ 2 h 62"/>
                  <a:gd name="T40" fmla="*/ 3 w 965"/>
                  <a:gd name="T41" fmla="*/ 2 h 62"/>
                  <a:gd name="T42" fmla="*/ 3 w 965"/>
                  <a:gd name="T43" fmla="*/ 2 h 62"/>
                  <a:gd name="T44" fmla="*/ 3 w 965"/>
                  <a:gd name="T45" fmla="*/ 0 h 62"/>
                  <a:gd name="T46" fmla="*/ 2 w 965"/>
                  <a:gd name="T47" fmla="*/ 0 h 62"/>
                  <a:gd name="T48" fmla="*/ 2 w 965"/>
                  <a:gd name="T49" fmla="*/ 2 h 62"/>
                  <a:gd name="T50" fmla="*/ 1 w 965"/>
                  <a:gd name="T51" fmla="*/ 2 h 62"/>
                  <a:gd name="T52" fmla="*/ 1 w 965"/>
                  <a:gd name="T53" fmla="*/ 2 h 62"/>
                  <a:gd name="T54" fmla="*/ 1 w 965"/>
                  <a:gd name="T55" fmla="*/ 2 h 62"/>
                  <a:gd name="T56" fmla="*/ 1 w 965"/>
                  <a:gd name="T57" fmla="*/ 2 h 62"/>
                  <a:gd name="T58" fmla="*/ 1 w 965"/>
                  <a:gd name="T59" fmla="*/ 2 h 62"/>
                  <a:gd name="T60" fmla="*/ 1 w 965"/>
                  <a:gd name="T61" fmla="*/ 2 h 62"/>
                  <a:gd name="T62" fmla="*/ 1 w 965"/>
                  <a:gd name="T63" fmla="*/ 2 h 62"/>
                  <a:gd name="T64" fmla="*/ 1 w 965"/>
                  <a:gd name="T65" fmla="*/ 2 h 62"/>
                  <a:gd name="T66" fmla="*/ 0 w 965"/>
                  <a:gd name="T67" fmla="*/ 2 h 62"/>
                  <a:gd name="T68" fmla="*/ 0 w 965"/>
                  <a:gd name="T69" fmla="*/ 2 h 62"/>
                  <a:gd name="T70" fmla="*/ 1 w 965"/>
                  <a:gd name="T71" fmla="*/ 2 h 6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965" h="62">
                    <a:moveTo>
                      <a:pt x="18" y="36"/>
                    </a:moveTo>
                    <a:lnTo>
                      <a:pt x="9" y="44"/>
                    </a:lnTo>
                    <a:lnTo>
                      <a:pt x="18" y="44"/>
                    </a:lnTo>
                    <a:lnTo>
                      <a:pt x="27" y="44"/>
                    </a:lnTo>
                    <a:lnTo>
                      <a:pt x="45" y="44"/>
                    </a:lnTo>
                    <a:lnTo>
                      <a:pt x="62" y="36"/>
                    </a:lnTo>
                    <a:lnTo>
                      <a:pt x="80" y="36"/>
                    </a:lnTo>
                    <a:lnTo>
                      <a:pt x="98" y="36"/>
                    </a:lnTo>
                    <a:lnTo>
                      <a:pt x="115" y="36"/>
                    </a:lnTo>
                    <a:lnTo>
                      <a:pt x="142" y="27"/>
                    </a:lnTo>
                    <a:lnTo>
                      <a:pt x="169" y="27"/>
                    </a:lnTo>
                    <a:lnTo>
                      <a:pt x="195" y="27"/>
                    </a:lnTo>
                    <a:lnTo>
                      <a:pt x="231" y="27"/>
                    </a:lnTo>
                    <a:lnTo>
                      <a:pt x="257" y="27"/>
                    </a:lnTo>
                    <a:lnTo>
                      <a:pt x="292" y="18"/>
                    </a:lnTo>
                    <a:lnTo>
                      <a:pt x="328" y="18"/>
                    </a:lnTo>
                    <a:lnTo>
                      <a:pt x="363" y="18"/>
                    </a:lnTo>
                    <a:lnTo>
                      <a:pt x="399" y="18"/>
                    </a:lnTo>
                    <a:lnTo>
                      <a:pt x="434" y="18"/>
                    </a:lnTo>
                    <a:lnTo>
                      <a:pt x="478" y="18"/>
                    </a:lnTo>
                    <a:lnTo>
                      <a:pt x="514" y="18"/>
                    </a:lnTo>
                    <a:lnTo>
                      <a:pt x="558" y="18"/>
                    </a:lnTo>
                    <a:lnTo>
                      <a:pt x="593" y="18"/>
                    </a:lnTo>
                    <a:lnTo>
                      <a:pt x="638" y="18"/>
                    </a:lnTo>
                    <a:lnTo>
                      <a:pt x="673" y="27"/>
                    </a:lnTo>
                    <a:lnTo>
                      <a:pt x="717" y="27"/>
                    </a:lnTo>
                    <a:lnTo>
                      <a:pt x="762" y="27"/>
                    </a:lnTo>
                    <a:lnTo>
                      <a:pt x="797" y="36"/>
                    </a:lnTo>
                    <a:lnTo>
                      <a:pt x="841" y="36"/>
                    </a:lnTo>
                    <a:lnTo>
                      <a:pt x="885" y="44"/>
                    </a:lnTo>
                    <a:lnTo>
                      <a:pt x="921" y="53"/>
                    </a:lnTo>
                    <a:lnTo>
                      <a:pt x="965" y="62"/>
                    </a:lnTo>
                    <a:lnTo>
                      <a:pt x="965" y="44"/>
                    </a:lnTo>
                    <a:lnTo>
                      <a:pt x="921" y="36"/>
                    </a:lnTo>
                    <a:lnTo>
                      <a:pt x="885" y="36"/>
                    </a:lnTo>
                    <a:lnTo>
                      <a:pt x="841" y="27"/>
                    </a:lnTo>
                    <a:lnTo>
                      <a:pt x="797" y="18"/>
                    </a:lnTo>
                    <a:lnTo>
                      <a:pt x="762" y="18"/>
                    </a:lnTo>
                    <a:lnTo>
                      <a:pt x="717" y="9"/>
                    </a:lnTo>
                    <a:lnTo>
                      <a:pt x="673" y="9"/>
                    </a:lnTo>
                    <a:lnTo>
                      <a:pt x="638" y="9"/>
                    </a:lnTo>
                    <a:lnTo>
                      <a:pt x="593" y="9"/>
                    </a:lnTo>
                    <a:lnTo>
                      <a:pt x="558" y="0"/>
                    </a:lnTo>
                    <a:lnTo>
                      <a:pt x="514" y="0"/>
                    </a:lnTo>
                    <a:lnTo>
                      <a:pt x="478" y="0"/>
                    </a:lnTo>
                    <a:lnTo>
                      <a:pt x="434" y="0"/>
                    </a:lnTo>
                    <a:lnTo>
                      <a:pt x="399" y="0"/>
                    </a:lnTo>
                    <a:lnTo>
                      <a:pt x="363" y="9"/>
                    </a:lnTo>
                    <a:lnTo>
                      <a:pt x="328" y="9"/>
                    </a:lnTo>
                    <a:lnTo>
                      <a:pt x="292" y="9"/>
                    </a:lnTo>
                    <a:lnTo>
                      <a:pt x="257" y="9"/>
                    </a:lnTo>
                    <a:lnTo>
                      <a:pt x="231" y="9"/>
                    </a:lnTo>
                    <a:lnTo>
                      <a:pt x="195" y="18"/>
                    </a:lnTo>
                    <a:lnTo>
                      <a:pt x="169" y="18"/>
                    </a:lnTo>
                    <a:lnTo>
                      <a:pt x="142" y="18"/>
                    </a:lnTo>
                    <a:lnTo>
                      <a:pt x="115" y="18"/>
                    </a:lnTo>
                    <a:lnTo>
                      <a:pt x="98" y="27"/>
                    </a:lnTo>
                    <a:lnTo>
                      <a:pt x="80" y="27"/>
                    </a:lnTo>
                    <a:lnTo>
                      <a:pt x="62" y="27"/>
                    </a:lnTo>
                    <a:lnTo>
                      <a:pt x="45" y="27"/>
                    </a:lnTo>
                    <a:lnTo>
                      <a:pt x="27" y="27"/>
                    </a:lnTo>
                    <a:lnTo>
                      <a:pt x="18" y="27"/>
                    </a:lnTo>
                    <a:lnTo>
                      <a:pt x="9" y="27"/>
                    </a:lnTo>
                    <a:lnTo>
                      <a:pt x="9" y="36"/>
                    </a:lnTo>
                    <a:lnTo>
                      <a:pt x="0" y="36"/>
                    </a:lnTo>
                    <a:lnTo>
                      <a:pt x="9" y="36"/>
                    </a:lnTo>
                    <a:lnTo>
                      <a:pt x="0" y="36"/>
                    </a:lnTo>
                    <a:lnTo>
                      <a:pt x="18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8" name="Freeform 29"/>
              <p:cNvSpPr>
                <a:spLocks/>
              </p:cNvSpPr>
              <p:nvPr/>
            </p:nvSpPr>
            <p:spPr bwMode="auto">
              <a:xfrm>
                <a:off x="1679" y="2179"/>
                <a:ext cx="12" cy="199"/>
              </a:xfrm>
              <a:custGeom>
                <a:avLst/>
                <a:gdLst>
                  <a:gd name="T0" fmla="*/ 1 w 18"/>
                  <a:gd name="T1" fmla="*/ 4 h 265"/>
                  <a:gd name="T2" fmla="*/ 1 w 18"/>
                  <a:gd name="T3" fmla="*/ 4 h 265"/>
                  <a:gd name="T4" fmla="*/ 1 w 18"/>
                  <a:gd name="T5" fmla="*/ 0 h 265"/>
                  <a:gd name="T6" fmla="*/ 0 w 18"/>
                  <a:gd name="T7" fmla="*/ 0 h 265"/>
                  <a:gd name="T8" fmla="*/ 0 w 18"/>
                  <a:gd name="T9" fmla="*/ 4 h 265"/>
                  <a:gd name="T10" fmla="*/ 1 w 18"/>
                  <a:gd name="T11" fmla="*/ 4 h 265"/>
                  <a:gd name="T12" fmla="*/ 0 w 18"/>
                  <a:gd name="T13" fmla="*/ 4 h 265"/>
                  <a:gd name="T14" fmla="*/ 0 w 18"/>
                  <a:gd name="T15" fmla="*/ 4 h 265"/>
                  <a:gd name="T16" fmla="*/ 1 w 18"/>
                  <a:gd name="T17" fmla="*/ 4 h 265"/>
                  <a:gd name="T18" fmla="*/ 1 w 18"/>
                  <a:gd name="T19" fmla="*/ 4 h 26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" h="265">
                    <a:moveTo>
                      <a:pt x="9" y="257"/>
                    </a:moveTo>
                    <a:lnTo>
                      <a:pt x="18" y="257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57"/>
                    </a:lnTo>
                    <a:lnTo>
                      <a:pt x="9" y="265"/>
                    </a:lnTo>
                    <a:lnTo>
                      <a:pt x="0" y="257"/>
                    </a:lnTo>
                    <a:lnTo>
                      <a:pt x="0" y="265"/>
                    </a:lnTo>
                    <a:lnTo>
                      <a:pt x="9" y="265"/>
                    </a:lnTo>
                    <a:lnTo>
                      <a:pt x="9" y="2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9" name="Freeform 30"/>
              <p:cNvSpPr>
                <a:spLocks/>
              </p:cNvSpPr>
              <p:nvPr/>
            </p:nvSpPr>
            <p:spPr bwMode="auto">
              <a:xfrm>
                <a:off x="1536" y="1640"/>
                <a:ext cx="211" cy="100"/>
              </a:xfrm>
              <a:custGeom>
                <a:avLst/>
                <a:gdLst>
                  <a:gd name="T0" fmla="*/ 0 w 301"/>
                  <a:gd name="T1" fmla="*/ 2 h 133"/>
                  <a:gd name="T2" fmla="*/ 0 w 301"/>
                  <a:gd name="T3" fmla="*/ 2 h 133"/>
                  <a:gd name="T4" fmla="*/ 1 w 301"/>
                  <a:gd name="T5" fmla="*/ 2 h 133"/>
                  <a:gd name="T6" fmla="*/ 1 w 301"/>
                  <a:gd name="T7" fmla="*/ 2 h 133"/>
                  <a:gd name="T8" fmla="*/ 1 w 301"/>
                  <a:gd name="T9" fmla="*/ 2 h 133"/>
                  <a:gd name="T10" fmla="*/ 1 w 301"/>
                  <a:gd name="T11" fmla="*/ 0 h 133"/>
                  <a:gd name="T12" fmla="*/ 1 w 301"/>
                  <a:gd name="T13" fmla="*/ 0 h 133"/>
                  <a:gd name="T14" fmla="*/ 1 w 301"/>
                  <a:gd name="T15" fmla="*/ 0 h 133"/>
                  <a:gd name="T16" fmla="*/ 1 w 301"/>
                  <a:gd name="T17" fmla="*/ 0 h 133"/>
                  <a:gd name="T18" fmla="*/ 1 w 301"/>
                  <a:gd name="T19" fmla="*/ 0 h 133"/>
                  <a:gd name="T20" fmla="*/ 1 w 301"/>
                  <a:gd name="T21" fmla="*/ 0 h 133"/>
                  <a:gd name="T22" fmla="*/ 1 w 301"/>
                  <a:gd name="T23" fmla="*/ 0 h 133"/>
                  <a:gd name="T24" fmla="*/ 1 w 301"/>
                  <a:gd name="T25" fmla="*/ 0 h 133"/>
                  <a:gd name="T26" fmla="*/ 1 w 301"/>
                  <a:gd name="T27" fmla="*/ 0 h 133"/>
                  <a:gd name="T28" fmla="*/ 1 w 301"/>
                  <a:gd name="T29" fmla="*/ 0 h 133"/>
                  <a:gd name="T30" fmla="*/ 1 w 301"/>
                  <a:gd name="T31" fmla="*/ 0 h 133"/>
                  <a:gd name="T32" fmla="*/ 1 w 301"/>
                  <a:gd name="T33" fmla="*/ 0 h 133"/>
                  <a:gd name="T34" fmla="*/ 1 w 301"/>
                  <a:gd name="T35" fmla="*/ 2 h 133"/>
                  <a:gd name="T36" fmla="*/ 1 w 301"/>
                  <a:gd name="T37" fmla="*/ 2 h 133"/>
                  <a:gd name="T38" fmla="*/ 1 w 301"/>
                  <a:gd name="T39" fmla="*/ 2 h 133"/>
                  <a:gd name="T40" fmla="*/ 1 w 301"/>
                  <a:gd name="T41" fmla="*/ 2 h 133"/>
                  <a:gd name="T42" fmla="*/ 1 w 301"/>
                  <a:gd name="T43" fmla="*/ 2 h 133"/>
                  <a:gd name="T44" fmla="*/ 1 w 301"/>
                  <a:gd name="T45" fmla="*/ 2 h 133"/>
                  <a:gd name="T46" fmla="*/ 1 w 301"/>
                  <a:gd name="T47" fmla="*/ 2 h 133"/>
                  <a:gd name="T48" fmla="*/ 1 w 301"/>
                  <a:gd name="T49" fmla="*/ 2 h 133"/>
                  <a:gd name="T50" fmla="*/ 1 w 301"/>
                  <a:gd name="T51" fmla="*/ 2 h 133"/>
                  <a:gd name="T52" fmla="*/ 1 w 301"/>
                  <a:gd name="T53" fmla="*/ 2 h 133"/>
                  <a:gd name="T54" fmla="*/ 1 w 301"/>
                  <a:gd name="T55" fmla="*/ 2 h 133"/>
                  <a:gd name="T56" fmla="*/ 1 w 301"/>
                  <a:gd name="T57" fmla="*/ 2 h 133"/>
                  <a:gd name="T58" fmla="*/ 1 w 301"/>
                  <a:gd name="T59" fmla="*/ 2 h 133"/>
                  <a:gd name="T60" fmla="*/ 1 w 301"/>
                  <a:gd name="T61" fmla="*/ 2 h 133"/>
                  <a:gd name="T62" fmla="*/ 1 w 301"/>
                  <a:gd name="T63" fmla="*/ 2 h 133"/>
                  <a:gd name="T64" fmla="*/ 1 w 301"/>
                  <a:gd name="T65" fmla="*/ 2 h 133"/>
                  <a:gd name="T66" fmla="*/ 1 w 301"/>
                  <a:gd name="T67" fmla="*/ 2 h 133"/>
                  <a:gd name="T68" fmla="*/ 1 w 301"/>
                  <a:gd name="T69" fmla="*/ 2 h 133"/>
                  <a:gd name="T70" fmla="*/ 1 w 301"/>
                  <a:gd name="T71" fmla="*/ 2 h 133"/>
                  <a:gd name="T72" fmla="*/ 1 w 301"/>
                  <a:gd name="T73" fmla="*/ 2 h 133"/>
                  <a:gd name="T74" fmla="*/ 1 w 301"/>
                  <a:gd name="T75" fmla="*/ 2 h 133"/>
                  <a:gd name="T76" fmla="*/ 1 w 301"/>
                  <a:gd name="T77" fmla="*/ 2 h 133"/>
                  <a:gd name="T78" fmla="*/ 1 w 301"/>
                  <a:gd name="T79" fmla="*/ 2 h 133"/>
                  <a:gd name="T80" fmla="*/ 1 w 301"/>
                  <a:gd name="T81" fmla="*/ 2 h 133"/>
                  <a:gd name="T82" fmla="*/ 1 w 301"/>
                  <a:gd name="T83" fmla="*/ 2 h 133"/>
                  <a:gd name="T84" fmla="*/ 1 w 301"/>
                  <a:gd name="T85" fmla="*/ 2 h 133"/>
                  <a:gd name="T86" fmla="*/ 1 w 301"/>
                  <a:gd name="T87" fmla="*/ 2 h 133"/>
                  <a:gd name="T88" fmla="*/ 1 w 301"/>
                  <a:gd name="T89" fmla="*/ 2 h 133"/>
                  <a:gd name="T90" fmla="*/ 1 w 301"/>
                  <a:gd name="T91" fmla="*/ 2 h 133"/>
                  <a:gd name="T92" fmla="*/ 1 w 301"/>
                  <a:gd name="T93" fmla="*/ 2 h 133"/>
                  <a:gd name="T94" fmla="*/ 1 w 301"/>
                  <a:gd name="T95" fmla="*/ 2 h 133"/>
                  <a:gd name="T96" fmla="*/ 1 w 301"/>
                  <a:gd name="T97" fmla="*/ 2 h 133"/>
                  <a:gd name="T98" fmla="*/ 1 w 301"/>
                  <a:gd name="T99" fmla="*/ 2 h 133"/>
                  <a:gd name="T100" fmla="*/ 1 w 301"/>
                  <a:gd name="T101" fmla="*/ 2 h 133"/>
                  <a:gd name="T102" fmla="*/ 1 w 301"/>
                  <a:gd name="T103" fmla="*/ 2 h 133"/>
                  <a:gd name="T104" fmla="*/ 0 w 301"/>
                  <a:gd name="T105" fmla="*/ 2 h 13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301" h="133">
                    <a:moveTo>
                      <a:pt x="0" y="62"/>
                    </a:moveTo>
                    <a:lnTo>
                      <a:pt x="0" y="44"/>
                    </a:lnTo>
                    <a:lnTo>
                      <a:pt x="9" y="35"/>
                    </a:lnTo>
                    <a:lnTo>
                      <a:pt x="18" y="18"/>
                    </a:lnTo>
                    <a:lnTo>
                      <a:pt x="35" y="9"/>
                    </a:lnTo>
                    <a:lnTo>
                      <a:pt x="53" y="0"/>
                    </a:lnTo>
                    <a:lnTo>
                      <a:pt x="80" y="0"/>
                    </a:lnTo>
                    <a:lnTo>
                      <a:pt x="97" y="0"/>
                    </a:lnTo>
                    <a:lnTo>
                      <a:pt x="115" y="0"/>
                    </a:lnTo>
                    <a:lnTo>
                      <a:pt x="133" y="0"/>
                    </a:lnTo>
                    <a:lnTo>
                      <a:pt x="141" y="0"/>
                    </a:lnTo>
                    <a:lnTo>
                      <a:pt x="150" y="0"/>
                    </a:lnTo>
                    <a:lnTo>
                      <a:pt x="168" y="0"/>
                    </a:lnTo>
                    <a:lnTo>
                      <a:pt x="177" y="0"/>
                    </a:lnTo>
                    <a:lnTo>
                      <a:pt x="186" y="0"/>
                    </a:lnTo>
                    <a:lnTo>
                      <a:pt x="203" y="0"/>
                    </a:lnTo>
                    <a:lnTo>
                      <a:pt x="212" y="0"/>
                    </a:lnTo>
                    <a:lnTo>
                      <a:pt x="221" y="9"/>
                    </a:lnTo>
                    <a:lnTo>
                      <a:pt x="230" y="9"/>
                    </a:lnTo>
                    <a:lnTo>
                      <a:pt x="248" y="9"/>
                    </a:lnTo>
                    <a:lnTo>
                      <a:pt x="257" y="9"/>
                    </a:lnTo>
                    <a:lnTo>
                      <a:pt x="265" y="9"/>
                    </a:lnTo>
                    <a:lnTo>
                      <a:pt x="274" y="18"/>
                    </a:lnTo>
                    <a:lnTo>
                      <a:pt x="292" y="18"/>
                    </a:lnTo>
                    <a:lnTo>
                      <a:pt x="301" y="18"/>
                    </a:lnTo>
                    <a:lnTo>
                      <a:pt x="301" y="26"/>
                    </a:lnTo>
                    <a:lnTo>
                      <a:pt x="301" y="35"/>
                    </a:lnTo>
                    <a:lnTo>
                      <a:pt x="301" y="44"/>
                    </a:lnTo>
                    <a:lnTo>
                      <a:pt x="292" y="53"/>
                    </a:lnTo>
                    <a:lnTo>
                      <a:pt x="283" y="62"/>
                    </a:lnTo>
                    <a:lnTo>
                      <a:pt x="265" y="62"/>
                    </a:lnTo>
                    <a:lnTo>
                      <a:pt x="257" y="71"/>
                    </a:lnTo>
                    <a:lnTo>
                      <a:pt x="248" y="80"/>
                    </a:lnTo>
                    <a:lnTo>
                      <a:pt x="239" y="88"/>
                    </a:lnTo>
                    <a:lnTo>
                      <a:pt x="221" y="88"/>
                    </a:lnTo>
                    <a:lnTo>
                      <a:pt x="212" y="97"/>
                    </a:lnTo>
                    <a:lnTo>
                      <a:pt x="203" y="106"/>
                    </a:lnTo>
                    <a:lnTo>
                      <a:pt x="186" y="106"/>
                    </a:lnTo>
                    <a:lnTo>
                      <a:pt x="177" y="115"/>
                    </a:lnTo>
                    <a:lnTo>
                      <a:pt x="159" y="115"/>
                    </a:lnTo>
                    <a:lnTo>
                      <a:pt x="150" y="124"/>
                    </a:lnTo>
                    <a:lnTo>
                      <a:pt x="133" y="124"/>
                    </a:lnTo>
                    <a:lnTo>
                      <a:pt x="124" y="133"/>
                    </a:lnTo>
                    <a:lnTo>
                      <a:pt x="106" y="133"/>
                    </a:lnTo>
                    <a:lnTo>
                      <a:pt x="88" y="133"/>
                    </a:lnTo>
                    <a:lnTo>
                      <a:pt x="71" y="133"/>
                    </a:lnTo>
                    <a:lnTo>
                      <a:pt x="53" y="124"/>
                    </a:lnTo>
                    <a:lnTo>
                      <a:pt x="44" y="115"/>
                    </a:lnTo>
                    <a:lnTo>
                      <a:pt x="26" y="106"/>
                    </a:lnTo>
                    <a:lnTo>
                      <a:pt x="18" y="88"/>
                    </a:lnTo>
                    <a:lnTo>
                      <a:pt x="9" y="8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C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0" name="Freeform 31"/>
              <p:cNvSpPr>
                <a:spLocks/>
              </p:cNvSpPr>
              <p:nvPr/>
            </p:nvSpPr>
            <p:spPr bwMode="auto">
              <a:xfrm>
                <a:off x="1536" y="1633"/>
                <a:ext cx="81" cy="53"/>
              </a:xfrm>
              <a:custGeom>
                <a:avLst/>
                <a:gdLst>
                  <a:gd name="T0" fmla="*/ 1 w 115"/>
                  <a:gd name="T1" fmla="*/ 0 h 71"/>
                  <a:gd name="T2" fmla="*/ 1 w 115"/>
                  <a:gd name="T3" fmla="*/ 0 h 71"/>
                  <a:gd name="T4" fmla="*/ 1 w 115"/>
                  <a:gd name="T5" fmla="*/ 0 h 71"/>
                  <a:gd name="T6" fmla="*/ 1 w 115"/>
                  <a:gd name="T7" fmla="*/ 0 h 71"/>
                  <a:gd name="T8" fmla="*/ 1 w 115"/>
                  <a:gd name="T9" fmla="*/ 1 h 71"/>
                  <a:gd name="T10" fmla="*/ 1 w 115"/>
                  <a:gd name="T11" fmla="*/ 1 h 71"/>
                  <a:gd name="T12" fmla="*/ 1 w 115"/>
                  <a:gd name="T13" fmla="*/ 1 h 71"/>
                  <a:gd name="T14" fmla="*/ 0 w 115"/>
                  <a:gd name="T15" fmla="*/ 1 h 71"/>
                  <a:gd name="T16" fmla="*/ 0 w 115"/>
                  <a:gd name="T17" fmla="*/ 1 h 71"/>
                  <a:gd name="T18" fmla="*/ 0 w 115"/>
                  <a:gd name="T19" fmla="*/ 1 h 71"/>
                  <a:gd name="T20" fmla="*/ 1 w 115"/>
                  <a:gd name="T21" fmla="*/ 1 h 71"/>
                  <a:gd name="T22" fmla="*/ 1 w 115"/>
                  <a:gd name="T23" fmla="*/ 1 h 71"/>
                  <a:gd name="T24" fmla="*/ 1 w 115"/>
                  <a:gd name="T25" fmla="*/ 1 h 71"/>
                  <a:gd name="T26" fmla="*/ 1 w 115"/>
                  <a:gd name="T27" fmla="*/ 1 h 71"/>
                  <a:gd name="T28" fmla="*/ 1 w 115"/>
                  <a:gd name="T29" fmla="*/ 1 h 71"/>
                  <a:gd name="T30" fmla="*/ 1 w 115"/>
                  <a:gd name="T31" fmla="*/ 1 h 71"/>
                  <a:gd name="T32" fmla="*/ 1 w 115"/>
                  <a:gd name="T33" fmla="*/ 1 h 71"/>
                  <a:gd name="T34" fmla="*/ 1 w 115"/>
                  <a:gd name="T35" fmla="*/ 1 h 71"/>
                  <a:gd name="T36" fmla="*/ 1 w 115"/>
                  <a:gd name="T37" fmla="*/ 1 h 71"/>
                  <a:gd name="T38" fmla="*/ 1 w 115"/>
                  <a:gd name="T39" fmla="*/ 1 h 71"/>
                  <a:gd name="T40" fmla="*/ 1 w 115"/>
                  <a:gd name="T41" fmla="*/ 0 h 7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5" h="71">
                    <a:moveTo>
                      <a:pt x="115" y="0"/>
                    </a:moveTo>
                    <a:lnTo>
                      <a:pt x="115" y="0"/>
                    </a:lnTo>
                    <a:lnTo>
                      <a:pt x="97" y="0"/>
                    </a:lnTo>
                    <a:lnTo>
                      <a:pt x="80" y="0"/>
                    </a:lnTo>
                    <a:lnTo>
                      <a:pt x="53" y="9"/>
                    </a:lnTo>
                    <a:lnTo>
                      <a:pt x="35" y="18"/>
                    </a:lnTo>
                    <a:lnTo>
                      <a:pt x="18" y="27"/>
                    </a:lnTo>
                    <a:lnTo>
                      <a:pt x="0" y="35"/>
                    </a:lnTo>
                    <a:lnTo>
                      <a:pt x="0" y="53"/>
                    </a:lnTo>
                    <a:lnTo>
                      <a:pt x="0" y="71"/>
                    </a:lnTo>
                    <a:lnTo>
                      <a:pt x="9" y="71"/>
                    </a:lnTo>
                    <a:lnTo>
                      <a:pt x="9" y="62"/>
                    </a:lnTo>
                    <a:lnTo>
                      <a:pt x="18" y="44"/>
                    </a:lnTo>
                    <a:lnTo>
                      <a:pt x="26" y="35"/>
                    </a:lnTo>
                    <a:lnTo>
                      <a:pt x="44" y="27"/>
                    </a:lnTo>
                    <a:lnTo>
                      <a:pt x="62" y="18"/>
                    </a:lnTo>
                    <a:lnTo>
                      <a:pt x="80" y="18"/>
                    </a:lnTo>
                    <a:lnTo>
                      <a:pt x="97" y="9"/>
                    </a:lnTo>
                    <a:lnTo>
                      <a:pt x="115" y="9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1" name="Freeform 32"/>
              <p:cNvSpPr>
                <a:spLocks/>
              </p:cNvSpPr>
              <p:nvPr/>
            </p:nvSpPr>
            <p:spPr bwMode="auto">
              <a:xfrm>
                <a:off x="1617" y="1633"/>
                <a:ext cx="130" cy="26"/>
              </a:xfrm>
              <a:custGeom>
                <a:avLst/>
                <a:gdLst>
                  <a:gd name="T0" fmla="*/ 1 w 186"/>
                  <a:gd name="T1" fmla="*/ 1 h 35"/>
                  <a:gd name="T2" fmla="*/ 1 w 186"/>
                  <a:gd name="T3" fmla="*/ 1 h 35"/>
                  <a:gd name="T4" fmla="*/ 1 w 186"/>
                  <a:gd name="T5" fmla="*/ 1 h 35"/>
                  <a:gd name="T6" fmla="*/ 1 w 186"/>
                  <a:gd name="T7" fmla="*/ 1 h 35"/>
                  <a:gd name="T8" fmla="*/ 1 w 186"/>
                  <a:gd name="T9" fmla="*/ 1 h 35"/>
                  <a:gd name="T10" fmla="*/ 1 w 186"/>
                  <a:gd name="T11" fmla="*/ 1 h 35"/>
                  <a:gd name="T12" fmla="*/ 1 w 186"/>
                  <a:gd name="T13" fmla="*/ 1 h 35"/>
                  <a:gd name="T14" fmla="*/ 1 w 186"/>
                  <a:gd name="T15" fmla="*/ 1 h 35"/>
                  <a:gd name="T16" fmla="*/ 1 w 186"/>
                  <a:gd name="T17" fmla="*/ 1 h 35"/>
                  <a:gd name="T18" fmla="*/ 1 w 186"/>
                  <a:gd name="T19" fmla="*/ 1 h 35"/>
                  <a:gd name="T20" fmla="*/ 1 w 186"/>
                  <a:gd name="T21" fmla="*/ 1 h 35"/>
                  <a:gd name="T22" fmla="*/ 1 w 186"/>
                  <a:gd name="T23" fmla="*/ 0 h 35"/>
                  <a:gd name="T24" fmla="*/ 1 w 186"/>
                  <a:gd name="T25" fmla="*/ 0 h 35"/>
                  <a:gd name="T26" fmla="*/ 1 w 186"/>
                  <a:gd name="T27" fmla="*/ 0 h 35"/>
                  <a:gd name="T28" fmla="*/ 1 w 186"/>
                  <a:gd name="T29" fmla="*/ 0 h 35"/>
                  <a:gd name="T30" fmla="*/ 1 w 186"/>
                  <a:gd name="T31" fmla="*/ 0 h 35"/>
                  <a:gd name="T32" fmla="*/ 1 w 186"/>
                  <a:gd name="T33" fmla="*/ 0 h 35"/>
                  <a:gd name="T34" fmla="*/ 0 w 186"/>
                  <a:gd name="T35" fmla="*/ 0 h 35"/>
                  <a:gd name="T36" fmla="*/ 0 w 186"/>
                  <a:gd name="T37" fmla="*/ 1 h 35"/>
                  <a:gd name="T38" fmla="*/ 1 w 186"/>
                  <a:gd name="T39" fmla="*/ 1 h 35"/>
                  <a:gd name="T40" fmla="*/ 1 w 186"/>
                  <a:gd name="T41" fmla="*/ 1 h 35"/>
                  <a:gd name="T42" fmla="*/ 1 w 186"/>
                  <a:gd name="T43" fmla="*/ 1 h 35"/>
                  <a:gd name="T44" fmla="*/ 1 w 186"/>
                  <a:gd name="T45" fmla="*/ 1 h 35"/>
                  <a:gd name="T46" fmla="*/ 1 w 186"/>
                  <a:gd name="T47" fmla="*/ 1 h 35"/>
                  <a:gd name="T48" fmla="*/ 1 w 186"/>
                  <a:gd name="T49" fmla="*/ 1 h 35"/>
                  <a:gd name="T50" fmla="*/ 1 w 186"/>
                  <a:gd name="T51" fmla="*/ 1 h 35"/>
                  <a:gd name="T52" fmla="*/ 1 w 186"/>
                  <a:gd name="T53" fmla="*/ 1 h 35"/>
                  <a:gd name="T54" fmla="*/ 1 w 186"/>
                  <a:gd name="T55" fmla="*/ 1 h 35"/>
                  <a:gd name="T56" fmla="*/ 1 w 186"/>
                  <a:gd name="T57" fmla="*/ 1 h 35"/>
                  <a:gd name="T58" fmla="*/ 1 w 186"/>
                  <a:gd name="T59" fmla="*/ 1 h 35"/>
                  <a:gd name="T60" fmla="*/ 1 w 186"/>
                  <a:gd name="T61" fmla="*/ 1 h 35"/>
                  <a:gd name="T62" fmla="*/ 1 w 186"/>
                  <a:gd name="T63" fmla="*/ 1 h 35"/>
                  <a:gd name="T64" fmla="*/ 1 w 186"/>
                  <a:gd name="T65" fmla="*/ 1 h 35"/>
                  <a:gd name="T66" fmla="*/ 1 w 186"/>
                  <a:gd name="T67" fmla="*/ 1 h 35"/>
                  <a:gd name="T68" fmla="*/ 1 w 186"/>
                  <a:gd name="T69" fmla="*/ 1 h 35"/>
                  <a:gd name="T70" fmla="*/ 1 w 186"/>
                  <a:gd name="T71" fmla="*/ 1 h 35"/>
                  <a:gd name="T72" fmla="*/ 1 w 186"/>
                  <a:gd name="T73" fmla="*/ 1 h 3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6" h="35">
                    <a:moveTo>
                      <a:pt x="186" y="27"/>
                    </a:moveTo>
                    <a:lnTo>
                      <a:pt x="186" y="27"/>
                    </a:lnTo>
                    <a:lnTo>
                      <a:pt x="177" y="18"/>
                    </a:lnTo>
                    <a:lnTo>
                      <a:pt x="159" y="18"/>
                    </a:lnTo>
                    <a:lnTo>
                      <a:pt x="150" y="18"/>
                    </a:lnTo>
                    <a:lnTo>
                      <a:pt x="142" y="9"/>
                    </a:lnTo>
                    <a:lnTo>
                      <a:pt x="133" y="9"/>
                    </a:lnTo>
                    <a:lnTo>
                      <a:pt x="115" y="9"/>
                    </a:lnTo>
                    <a:lnTo>
                      <a:pt x="106" y="9"/>
                    </a:lnTo>
                    <a:lnTo>
                      <a:pt x="97" y="9"/>
                    </a:lnTo>
                    <a:lnTo>
                      <a:pt x="88" y="9"/>
                    </a:lnTo>
                    <a:lnTo>
                      <a:pt x="71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5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18" y="9"/>
                    </a:lnTo>
                    <a:lnTo>
                      <a:pt x="26" y="18"/>
                    </a:lnTo>
                    <a:lnTo>
                      <a:pt x="35" y="18"/>
                    </a:lnTo>
                    <a:lnTo>
                      <a:pt x="53" y="18"/>
                    </a:lnTo>
                    <a:lnTo>
                      <a:pt x="62" y="18"/>
                    </a:lnTo>
                    <a:lnTo>
                      <a:pt x="71" y="18"/>
                    </a:lnTo>
                    <a:lnTo>
                      <a:pt x="88" y="18"/>
                    </a:lnTo>
                    <a:lnTo>
                      <a:pt x="97" y="18"/>
                    </a:lnTo>
                    <a:lnTo>
                      <a:pt x="106" y="18"/>
                    </a:lnTo>
                    <a:lnTo>
                      <a:pt x="115" y="18"/>
                    </a:lnTo>
                    <a:lnTo>
                      <a:pt x="133" y="27"/>
                    </a:lnTo>
                    <a:lnTo>
                      <a:pt x="142" y="27"/>
                    </a:lnTo>
                    <a:lnTo>
                      <a:pt x="150" y="27"/>
                    </a:lnTo>
                    <a:lnTo>
                      <a:pt x="159" y="27"/>
                    </a:lnTo>
                    <a:lnTo>
                      <a:pt x="177" y="35"/>
                    </a:lnTo>
                    <a:lnTo>
                      <a:pt x="186" y="35"/>
                    </a:lnTo>
                    <a:lnTo>
                      <a:pt x="186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2" name="Freeform 33"/>
              <p:cNvSpPr>
                <a:spLocks/>
              </p:cNvSpPr>
              <p:nvPr/>
            </p:nvSpPr>
            <p:spPr bwMode="auto">
              <a:xfrm>
                <a:off x="1741" y="1653"/>
                <a:ext cx="13" cy="20"/>
              </a:xfrm>
              <a:custGeom>
                <a:avLst/>
                <a:gdLst>
                  <a:gd name="T0" fmla="*/ 1 w 18"/>
                  <a:gd name="T1" fmla="*/ 2 h 26"/>
                  <a:gd name="T2" fmla="*/ 1 w 18"/>
                  <a:gd name="T3" fmla="*/ 2 h 26"/>
                  <a:gd name="T4" fmla="*/ 1 w 18"/>
                  <a:gd name="T5" fmla="*/ 2 h 26"/>
                  <a:gd name="T6" fmla="*/ 1 w 18"/>
                  <a:gd name="T7" fmla="*/ 2 h 26"/>
                  <a:gd name="T8" fmla="*/ 1 w 18"/>
                  <a:gd name="T9" fmla="*/ 2 h 26"/>
                  <a:gd name="T10" fmla="*/ 1 w 18"/>
                  <a:gd name="T11" fmla="*/ 0 h 26"/>
                  <a:gd name="T12" fmla="*/ 1 w 18"/>
                  <a:gd name="T13" fmla="*/ 2 h 26"/>
                  <a:gd name="T14" fmla="*/ 0 w 18"/>
                  <a:gd name="T15" fmla="*/ 2 h 26"/>
                  <a:gd name="T16" fmla="*/ 1 w 18"/>
                  <a:gd name="T17" fmla="*/ 2 h 26"/>
                  <a:gd name="T18" fmla="*/ 1 w 18"/>
                  <a:gd name="T19" fmla="*/ 2 h 26"/>
                  <a:gd name="T20" fmla="*/ 1 w 18"/>
                  <a:gd name="T21" fmla="*/ 2 h 26"/>
                  <a:gd name="T22" fmla="*/ 1 w 18"/>
                  <a:gd name="T23" fmla="*/ 2 h 26"/>
                  <a:gd name="T24" fmla="*/ 1 w 18"/>
                  <a:gd name="T25" fmla="*/ 2 h 2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8" h="26">
                    <a:moveTo>
                      <a:pt x="18" y="26"/>
                    </a:moveTo>
                    <a:lnTo>
                      <a:pt x="9" y="26"/>
                    </a:lnTo>
                    <a:lnTo>
                      <a:pt x="18" y="17"/>
                    </a:lnTo>
                    <a:lnTo>
                      <a:pt x="18" y="8"/>
                    </a:lnTo>
                    <a:lnTo>
                      <a:pt x="9" y="0"/>
                    </a:lnTo>
                    <a:lnTo>
                      <a:pt x="9" y="8"/>
                    </a:lnTo>
                    <a:lnTo>
                      <a:pt x="0" y="8"/>
                    </a:lnTo>
                    <a:lnTo>
                      <a:pt x="9" y="17"/>
                    </a:lnTo>
                    <a:lnTo>
                      <a:pt x="18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3" name="Freeform 34"/>
              <p:cNvSpPr>
                <a:spLocks/>
              </p:cNvSpPr>
              <p:nvPr/>
            </p:nvSpPr>
            <p:spPr bwMode="auto">
              <a:xfrm>
                <a:off x="1610" y="1666"/>
                <a:ext cx="144" cy="81"/>
              </a:xfrm>
              <a:custGeom>
                <a:avLst/>
                <a:gdLst>
                  <a:gd name="T0" fmla="*/ 1 w 204"/>
                  <a:gd name="T1" fmla="*/ 2 h 107"/>
                  <a:gd name="T2" fmla="*/ 1 w 204"/>
                  <a:gd name="T3" fmla="*/ 2 h 107"/>
                  <a:gd name="T4" fmla="*/ 1 w 204"/>
                  <a:gd name="T5" fmla="*/ 2 h 107"/>
                  <a:gd name="T6" fmla="*/ 1 w 204"/>
                  <a:gd name="T7" fmla="*/ 2 h 107"/>
                  <a:gd name="T8" fmla="*/ 1 w 204"/>
                  <a:gd name="T9" fmla="*/ 2 h 107"/>
                  <a:gd name="T10" fmla="*/ 1 w 204"/>
                  <a:gd name="T11" fmla="*/ 2 h 107"/>
                  <a:gd name="T12" fmla="*/ 1 w 204"/>
                  <a:gd name="T13" fmla="*/ 2 h 107"/>
                  <a:gd name="T14" fmla="*/ 1 w 204"/>
                  <a:gd name="T15" fmla="*/ 2 h 107"/>
                  <a:gd name="T16" fmla="*/ 1 w 204"/>
                  <a:gd name="T17" fmla="*/ 2 h 107"/>
                  <a:gd name="T18" fmla="*/ 1 w 204"/>
                  <a:gd name="T19" fmla="*/ 2 h 107"/>
                  <a:gd name="T20" fmla="*/ 1 w 204"/>
                  <a:gd name="T21" fmla="*/ 2 h 107"/>
                  <a:gd name="T22" fmla="*/ 1 w 204"/>
                  <a:gd name="T23" fmla="*/ 2 h 107"/>
                  <a:gd name="T24" fmla="*/ 1 w 204"/>
                  <a:gd name="T25" fmla="*/ 2 h 107"/>
                  <a:gd name="T26" fmla="*/ 1 w 204"/>
                  <a:gd name="T27" fmla="*/ 2 h 107"/>
                  <a:gd name="T28" fmla="*/ 1 w 204"/>
                  <a:gd name="T29" fmla="*/ 2 h 107"/>
                  <a:gd name="T30" fmla="*/ 1 w 204"/>
                  <a:gd name="T31" fmla="*/ 2 h 107"/>
                  <a:gd name="T32" fmla="*/ 1 w 204"/>
                  <a:gd name="T33" fmla="*/ 2 h 107"/>
                  <a:gd name="T34" fmla="*/ 1 w 204"/>
                  <a:gd name="T35" fmla="*/ 2 h 107"/>
                  <a:gd name="T36" fmla="*/ 1 w 204"/>
                  <a:gd name="T37" fmla="*/ 0 h 107"/>
                  <a:gd name="T38" fmla="*/ 1 w 204"/>
                  <a:gd name="T39" fmla="*/ 2 h 107"/>
                  <a:gd name="T40" fmla="*/ 1 w 204"/>
                  <a:gd name="T41" fmla="*/ 2 h 107"/>
                  <a:gd name="T42" fmla="*/ 1 w 204"/>
                  <a:gd name="T43" fmla="*/ 2 h 107"/>
                  <a:gd name="T44" fmla="*/ 1 w 204"/>
                  <a:gd name="T45" fmla="*/ 2 h 107"/>
                  <a:gd name="T46" fmla="*/ 1 w 204"/>
                  <a:gd name="T47" fmla="*/ 2 h 107"/>
                  <a:gd name="T48" fmla="*/ 1 w 204"/>
                  <a:gd name="T49" fmla="*/ 2 h 107"/>
                  <a:gd name="T50" fmla="*/ 1 w 204"/>
                  <a:gd name="T51" fmla="*/ 2 h 107"/>
                  <a:gd name="T52" fmla="*/ 1 w 204"/>
                  <a:gd name="T53" fmla="*/ 2 h 107"/>
                  <a:gd name="T54" fmla="*/ 1 w 204"/>
                  <a:gd name="T55" fmla="*/ 2 h 107"/>
                  <a:gd name="T56" fmla="*/ 1 w 204"/>
                  <a:gd name="T57" fmla="*/ 2 h 107"/>
                  <a:gd name="T58" fmla="*/ 1 w 204"/>
                  <a:gd name="T59" fmla="*/ 2 h 107"/>
                  <a:gd name="T60" fmla="*/ 1 w 204"/>
                  <a:gd name="T61" fmla="*/ 2 h 107"/>
                  <a:gd name="T62" fmla="*/ 1 w 204"/>
                  <a:gd name="T63" fmla="*/ 2 h 107"/>
                  <a:gd name="T64" fmla="*/ 1 w 204"/>
                  <a:gd name="T65" fmla="*/ 2 h 107"/>
                  <a:gd name="T66" fmla="*/ 1 w 204"/>
                  <a:gd name="T67" fmla="*/ 2 h 107"/>
                  <a:gd name="T68" fmla="*/ 0 w 204"/>
                  <a:gd name="T69" fmla="*/ 2 h 107"/>
                  <a:gd name="T70" fmla="*/ 0 w 204"/>
                  <a:gd name="T71" fmla="*/ 2 h 107"/>
                  <a:gd name="T72" fmla="*/ 1 w 204"/>
                  <a:gd name="T73" fmla="*/ 2 h 10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04" h="107">
                    <a:moveTo>
                      <a:pt x="9" y="107"/>
                    </a:moveTo>
                    <a:lnTo>
                      <a:pt x="9" y="107"/>
                    </a:lnTo>
                    <a:lnTo>
                      <a:pt x="18" y="98"/>
                    </a:lnTo>
                    <a:lnTo>
                      <a:pt x="35" y="98"/>
                    </a:lnTo>
                    <a:lnTo>
                      <a:pt x="44" y="98"/>
                    </a:lnTo>
                    <a:lnTo>
                      <a:pt x="62" y="89"/>
                    </a:lnTo>
                    <a:lnTo>
                      <a:pt x="71" y="89"/>
                    </a:lnTo>
                    <a:lnTo>
                      <a:pt x="80" y="80"/>
                    </a:lnTo>
                    <a:lnTo>
                      <a:pt x="97" y="71"/>
                    </a:lnTo>
                    <a:lnTo>
                      <a:pt x="106" y="71"/>
                    </a:lnTo>
                    <a:lnTo>
                      <a:pt x="124" y="62"/>
                    </a:lnTo>
                    <a:lnTo>
                      <a:pt x="133" y="53"/>
                    </a:lnTo>
                    <a:lnTo>
                      <a:pt x="142" y="53"/>
                    </a:lnTo>
                    <a:lnTo>
                      <a:pt x="159" y="45"/>
                    </a:lnTo>
                    <a:lnTo>
                      <a:pt x="168" y="36"/>
                    </a:lnTo>
                    <a:lnTo>
                      <a:pt x="177" y="27"/>
                    </a:lnTo>
                    <a:lnTo>
                      <a:pt x="186" y="18"/>
                    </a:lnTo>
                    <a:lnTo>
                      <a:pt x="204" y="9"/>
                    </a:lnTo>
                    <a:lnTo>
                      <a:pt x="195" y="0"/>
                    </a:lnTo>
                    <a:lnTo>
                      <a:pt x="177" y="9"/>
                    </a:lnTo>
                    <a:lnTo>
                      <a:pt x="168" y="18"/>
                    </a:lnTo>
                    <a:lnTo>
                      <a:pt x="159" y="27"/>
                    </a:lnTo>
                    <a:lnTo>
                      <a:pt x="151" y="36"/>
                    </a:lnTo>
                    <a:lnTo>
                      <a:pt x="133" y="36"/>
                    </a:lnTo>
                    <a:lnTo>
                      <a:pt x="124" y="45"/>
                    </a:lnTo>
                    <a:lnTo>
                      <a:pt x="115" y="53"/>
                    </a:lnTo>
                    <a:lnTo>
                      <a:pt x="106" y="53"/>
                    </a:lnTo>
                    <a:lnTo>
                      <a:pt x="89" y="62"/>
                    </a:lnTo>
                    <a:lnTo>
                      <a:pt x="80" y="71"/>
                    </a:lnTo>
                    <a:lnTo>
                      <a:pt x="71" y="71"/>
                    </a:lnTo>
                    <a:lnTo>
                      <a:pt x="53" y="80"/>
                    </a:lnTo>
                    <a:lnTo>
                      <a:pt x="44" y="80"/>
                    </a:lnTo>
                    <a:lnTo>
                      <a:pt x="27" y="89"/>
                    </a:lnTo>
                    <a:lnTo>
                      <a:pt x="18" y="89"/>
                    </a:lnTo>
                    <a:lnTo>
                      <a:pt x="0" y="89"/>
                    </a:lnTo>
                    <a:lnTo>
                      <a:pt x="9" y="1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4" name="Freeform 35"/>
              <p:cNvSpPr>
                <a:spLocks/>
              </p:cNvSpPr>
              <p:nvPr/>
            </p:nvSpPr>
            <p:spPr bwMode="auto">
              <a:xfrm>
                <a:off x="1536" y="1686"/>
                <a:ext cx="81" cy="61"/>
              </a:xfrm>
              <a:custGeom>
                <a:avLst/>
                <a:gdLst>
                  <a:gd name="T0" fmla="*/ 0 w 115"/>
                  <a:gd name="T1" fmla="*/ 0 h 80"/>
                  <a:gd name="T2" fmla="*/ 0 w 115"/>
                  <a:gd name="T3" fmla="*/ 2 h 80"/>
                  <a:gd name="T4" fmla="*/ 1 w 115"/>
                  <a:gd name="T5" fmla="*/ 2 h 80"/>
                  <a:gd name="T6" fmla="*/ 1 w 115"/>
                  <a:gd name="T7" fmla="*/ 2 h 80"/>
                  <a:gd name="T8" fmla="*/ 1 w 115"/>
                  <a:gd name="T9" fmla="*/ 2 h 80"/>
                  <a:gd name="T10" fmla="*/ 1 w 115"/>
                  <a:gd name="T11" fmla="*/ 2 h 80"/>
                  <a:gd name="T12" fmla="*/ 1 w 115"/>
                  <a:gd name="T13" fmla="*/ 2 h 80"/>
                  <a:gd name="T14" fmla="*/ 1 w 115"/>
                  <a:gd name="T15" fmla="*/ 2 h 80"/>
                  <a:gd name="T16" fmla="*/ 1 w 115"/>
                  <a:gd name="T17" fmla="*/ 2 h 80"/>
                  <a:gd name="T18" fmla="*/ 1 w 115"/>
                  <a:gd name="T19" fmla="*/ 2 h 80"/>
                  <a:gd name="T20" fmla="*/ 1 w 115"/>
                  <a:gd name="T21" fmla="*/ 2 h 80"/>
                  <a:gd name="T22" fmla="*/ 1 w 115"/>
                  <a:gd name="T23" fmla="*/ 2 h 80"/>
                  <a:gd name="T24" fmla="*/ 1 w 115"/>
                  <a:gd name="T25" fmla="*/ 2 h 80"/>
                  <a:gd name="T26" fmla="*/ 1 w 115"/>
                  <a:gd name="T27" fmla="*/ 2 h 80"/>
                  <a:gd name="T28" fmla="*/ 1 w 115"/>
                  <a:gd name="T29" fmla="*/ 2 h 80"/>
                  <a:gd name="T30" fmla="*/ 1 w 115"/>
                  <a:gd name="T31" fmla="*/ 2 h 80"/>
                  <a:gd name="T32" fmla="*/ 1 w 115"/>
                  <a:gd name="T33" fmla="*/ 2 h 80"/>
                  <a:gd name="T34" fmla="*/ 1 w 115"/>
                  <a:gd name="T35" fmla="*/ 0 h 80"/>
                  <a:gd name="T36" fmla="*/ 0 w 115"/>
                  <a:gd name="T37" fmla="*/ 0 h 8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5" h="80">
                    <a:moveTo>
                      <a:pt x="0" y="0"/>
                    </a:moveTo>
                    <a:lnTo>
                      <a:pt x="0" y="18"/>
                    </a:lnTo>
                    <a:lnTo>
                      <a:pt x="9" y="35"/>
                    </a:lnTo>
                    <a:lnTo>
                      <a:pt x="26" y="44"/>
                    </a:lnTo>
                    <a:lnTo>
                      <a:pt x="35" y="62"/>
                    </a:lnTo>
                    <a:lnTo>
                      <a:pt x="53" y="71"/>
                    </a:lnTo>
                    <a:lnTo>
                      <a:pt x="71" y="80"/>
                    </a:lnTo>
                    <a:lnTo>
                      <a:pt x="88" y="80"/>
                    </a:lnTo>
                    <a:lnTo>
                      <a:pt x="115" y="80"/>
                    </a:lnTo>
                    <a:lnTo>
                      <a:pt x="106" y="62"/>
                    </a:lnTo>
                    <a:lnTo>
                      <a:pt x="88" y="71"/>
                    </a:lnTo>
                    <a:lnTo>
                      <a:pt x="71" y="62"/>
                    </a:lnTo>
                    <a:lnTo>
                      <a:pt x="62" y="62"/>
                    </a:lnTo>
                    <a:lnTo>
                      <a:pt x="44" y="53"/>
                    </a:lnTo>
                    <a:lnTo>
                      <a:pt x="35" y="44"/>
                    </a:lnTo>
                    <a:lnTo>
                      <a:pt x="26" y="26"/>
                    </a:lnTo>
                    <a:lnTo>
                      <a:pt x="18" y="18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5" name="Freeform 36"/>
              <p:cNvSpPr>
                <a:spLocks/>
              </p:cNvSpPr>
              <p:nvPr/>
            </p:nvSpPr>
            <p:spPr bwMode="auto">
              <a:xfrm>
                <a:off x="1654" y="1447"/>
                <a:ext cx="100" cy="226"/>
              </a:xfrm>
              <a:custGeom>
                <a:avLst/>
                <a:gdLst>
                  <a:gd name="T0" fmla="*/ 1 w 142"/>
                  <a:gd name="T1" fmla="*/ 5 h 301"/>
                  <a:gd name="T2" fmla="*/ 1 w 142"/>
                  <a:gd name="T3" fmla="*/ 5 h 301"/>
                  <a:gd name="T4" fmla="*/ 1 w 142"/>
                  <a:gd name="T5" fmla="*/ 4 h 301"/>
                  <a:gd name="T6" fmla="*/ 1 w 142"/>
                  <a:gd name="T7" fmla="*/ 4 h 301"/>
                  <a:gd name="T8" fmla="*/ 1 w 142"/>
                  <a:gd name="T9" fmla="*/ 4 h 301"/>
                  <a:gd name="T10" fmla="*/ 1 w 142"/>
                  <a:gd name="T11" fmla="*/ 3 h 301"/>
                  <a:gd name="T12" fmla="*/ 1 w 142"/>
                  <a:gd name="T13" fmla="*/ 3 h 301"/>
                  <a:gd name="T14" fmla="*/ 1 w 142"/>
                  <a:gd name="T15" fmla="*/ 2 h 301"/>
                  <a:gd name="T16" fmla="*/ 1 w 142"/>
                  <a:gd name="T17" fmla="*/ 2 h 301"/>
                  <a:gd name="T18" fmla="*/ 0 w 142"/>
                  <a:gd name="T19" fmla="*/ 2 h 301"/>
                  <a:gd name="T20" fmla="*/ 0 w 142"/>
                  <a:gd name="T21" fmla="*/ 2 h 301"/>
                  <a:gd name="T22" fmla="*/ 1 w 142"/>
                  <a:gd name="T23" fmla="*/ 2 h 301"/>
                  <a:gd name="T24" fmla="*/ 1 w 142"/>
                  <a:gd name="T25" fmla="*/ 2 h 301"/>
                  <a:gd name="T26" fmla="*/ 1 w 142"/>
                  <a:gd name="T27" fmla="*/ 2 h 301"/>
                  <a:gd name="T28" fmla="*/ 1 w 142"/>
                  <a:gd name="T29" fmla="*/ 2 h 301"/>
                  <a:gd name="T30" fmla="*/ 1 w 142"/>
                  <a:gd name="T31" fmla="*/ 2 h 301"/>
                  <a:gd name="T32" fmla="*/ 1 w 142"/>
                  <a:gd name="T33" fmla="*/ 2 h 301"/>
                  <a:gd name="T34" fmla="*/ 1 w 142"/>
                  <a:gd name="T35" fmla="*/ 0 h 301"/>
                  <a:gd name="T36" fmla="*/ 1 w 142"/>
                  <a:gd name="T37" fmla="*/ 2 h 301"/>
                  <a:gd name="T38" fmla="*/ 1 w 142"/>
                  <a:gd name="T39" fmla="*/ 2 h 301"/>
                  <a:gd name="T40" fmla="*/ 1 w 142"/>
                  <a:gd name="T41" fmla="*/ 2 h 301"/>
                  <a:gd name="T42" fmla="*/ 1 w 142"/>
                  <a:gd name="T43" fmla="*/ 2 h 301"/>
                  <a:gd name="T44" fmla="*/ 1 w 142"/>
                  <a:gd name="T45" fmla="*/ 2 h 301"/>
                  <a:gd name="T46" fmla="*/ 1 w 142"/>
                  <a:gd name="T47" fmla="*/ 2 h 301"/>
                  <a:gd name="T48" fmla="*/ 1 w 142"/>
                  <a:gd name="T49" fmla="*/ 2 h 301"/>
                  <a:gd name="T50" fmla="*/ 1 w 142"/>
                  <a:gd name="T51" fmla="*/ 3 h 301"/>
                  <a:gd name="T52" fmla="*/ 1 w 142"/>
                  <a:gd name="T53" fmla="*/ 3 h 301"/>
                  <a:gd name="T54" fmla="*/ 1 w 142"/>
                  <a:gd name="T55" fmla="*/ 4 h 301"/>
                  <a:gd name="T56" fmla="*/ 1 w 142"/>
                  <a:gd name="T57" fmla="*/ 5 h 301"/>
                  <a:gd name="T58" fmla="*/ 1 w 142"/>
                  <a:gd name="T59" fmla="*/ 5 h 301"/>
                  <a:gd name="T60" fmla="*/ 1 w 142"/>
                  <a:gd name="T61" fmla="*/ 5 h 301"/>
                  <a:gd name="T62" fmla="*/ 1 w 142"/>
                  <a:gd name="T63" fmla="*/ 5 h 301"/>
                  <a:gd name="T64" fmla="*/ 1 w 142"/>
                  <a:gd name="T65" fmla="*/ 5 h 30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42" h="301">
                    <a:moveTo>
                      <a:pt x="106" y="301"/>
                    </a:moveTo>
                    <a:lnTo>
                      <a:pt x="89" y="283"/>
                    </a:lnTo>
                    <a:lnTo>
                      <a:pt x="71" y="257"/>
                    </a:lnTo>
                    <a:lnTo>
                      <a:pt x="62" y="239"/>
                    </a:lnTo>
                    <a:lnTo>
                      <a:pt x="44" y="213"/>
                    </a:lnTo>
                    <a:lnTo>
                      <a:pt x="35" y="195"/>
                    </a:lnTo>
                    <a:lnTo>
                      <a:pt x="27" y="168"/>
                    </a:lnTo>
                    <a:lnTo>
                      <a:pt x="18" y="142"/>
                    </a:lnTo>
                    <a:lnTo>
                      <a:pt x="9" y="115"/>
                    </a:lnTo>
                    <a:lnTo>
                      <a:pt x="0" y="97"/>
                    </a:lnTo>
                    <a:lnTo>
                      <a:pt x="0" y="80"/>
                    </a:lnTo>
                    <a:lnTo>
                      <a:pt x="9" y="62"/>
                    </a:lnTo>
                    <a:lnTo>
                      <a:pt x="18" y="44"/>
                    </a:lnTo>
                    <a:lnTo>
                      <a:pt x="27" y="35"/>
                    </a:lnTo>
                    <a:lnTo>
                      <a:pt x="44" y="18"/>
                    </a:lnTo>
                    <a:lnTo>
                      <a:pt x="53" y="9"/>
                    </a:lnTo>
                    <a:lnTo>
                      <a:pt x="71" y="9"/>
                    </a:lnTo>
                    <a:lnTo>
                      <a:pt x="80" y="0"/>
                    </a:lnTo>
                    <a:lnTo>
                      <a:pt x="97" y="9"/>
                    </a:lnTo>
                    <a:lnTo>
                      <a:pt x="115" y="18"/>
                    </a:lnTo>
                    <a:lnTo>
                      <a:pt x="124" y="35"/>
                    </a:lnTo>
                    <a:lnTo>
                      <a:pt x="133" y="53"/>
                    </a:lnTo>
                    <a:lnTo>
                      <a:pt x="142" y="80"/>
                    </a:lnTo>
                    <a:lnTo>
                      <a:pt x="142" y="97"/>
                    </a:lnTo>
                    <a:lnTo>
                      <a:pt x="142" y="115"/>
                    </a:lnTo>
                    <a:lnTo>
                      <a:pt x="142" y="159"/>
                    </a:lnTo>
                    <a:lnTo>
                      <a:pt x="142" y="204"/>
                    </a:lnTo>
                    <a:lnTo>
                      <a:pt x="133" y="257"/>
                    </a:lnTo>
                    <a:lnTo>
                      <a:pt x="133" y="301"/>
                    </a:lnTo>
                    <a:lnTo>
                      <a:pt x="124" y="301"/>
                    </a:lnTo>
                    <a:lnTo>
                      <a:pt x="115" y="301"/>
                    </a:lnTo>
                    <a:lnTo>
                      <a:pt x="106" y="301"/>
                    </a:lnTo>
                    <a:close/>
                  </a:path>
                </a:pathLst>
              </a:custGeom>
              <a:solidFill>
                <a:srgbClr val="CC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6" name="Freeform 37"/>
              <p:cNvSpPr>
                <a:spLocks/>
              </p:cNvSpPr>
              <p:nvPr/>
            </p:nvSpPr>
            <p:spPr bwMode="auto">
              <a:xfrm>
                <a:off x="1654" y="1533"/>
                <a:ext cx="81" cy="140"/>
              </a:xfrm>
              <a:custGeom>
                <a:avLst/>
                <a:gdLst>
                  <a:gd name="T0" fmla="*/ 0 w 115"/>
                  <a:gd name="T1" fmla="*/ 0 h 186"/>
                  <a:gd name="T2" fmla="*/ 0 w 115"/>
                  <a:gd name="T3" fmla="*/ 0 h 186"/>
                  <a:gd name="T4" fmla="*/ 1 w 115"/>
                  <a:gd name="T5" fmla="*/ 2 h 186"/>
                  <a:gd name="T6" fmla="*/ 1 w 115"/>
                  <a:gd name="T7" fmla="*/ 2 h 186"/>
                  <a:gd name="T8" fmla="*/ 1 w 115"/>
                  <a:gd name="T9" fmla="*/ 2 h 186"/>
                  <a:gd name="T10" fmla="*/ 1 w 115"/>
                  <a:gd name="T11" fmla="*/ 2 h 186"/>
                  <a:gd name="T12" fmla="*/ 1 w 115"/>
                  <a:gd name="T13" fmla="*/ 2 h 186"/>
                  <a:gd name="T14" fmla="*/ 1 w 115"/>
                  <a:gd name="T15" fmla="*/ 2 h 186"/>
                  <a:gd name="T16" fmla="*/ 1 w 115"/>
                  <a:gd name="T17" fmla="*/ 3 h 186"/>
                  <a:gd name="T18" fmla="*/ 1 w 115"/>
                  <a:gd name="T19" fmla="*/ 3 h 186"/>
                  <a:gd name="T20" fmla="*/ 1 w 115"/>
                  <a:gd name="T21" fmla="*/ 3 h 186"/>
                  <a:gd name="T22" fmla="*/ 1 w 115"/>
                  <a:gd name="T23" fmla="*/ 3 h 186"/>
                  <a:gd name="T24" fmla="*/ 1 w 115"/>
                  <a:gd name="T25" fmla="*/ 2 h 186"/>
                  <a:gd name="T26" fmla="*/ 1 w 115"/>
                  <a:gd name="T27" fmla="*/ 2 h 186"/>
                  <a:gd name="T28" fmla="*/ 1 w 115"/>
                  <a:gd name="T29" fmla="*/ 2 h 186"/>
                  <a:gd name="T30" fmla="*/ 1 w 115"/>
                  <a:gd name="T31" fmla="*/ 2 h 186"/>
                  <a:gd name="T32" fmla="*/ 1 w 115"/>
                  <a:gd name="T33" fmla="*/ 2 h 186"/>
                  <a:gd name="T34" fmla="*/ 1 w 115"/>
                  <a:gd name="T35" fmla="*/ 2 h 186"/>
                  <a:gd name="T36" fmla="*/ 1 w 115"/>
                  <a:gd name="T37" fmla="*/ 0 h 186"/>
                  <a:gd name="T38" fmla="*/ 1 w 115"/>
                  <a:gd name="T39" fmla="*/ 0 h 186"/>
                  <a:gd name="T40" fmla="*/ 0 w 115"/>
                  <a:gd name="T41" fmla="*/ 0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5" h="186">
                    <a:moveTo>
                      <a:pt x="0" y="0"/>
                    </a:moveTo>
                    <a:lnTo>
                      <a:pt x="0" y="0"/>
                    </a:lnTo>
                    <a:lnTo>
                      <a:pt x="9" y="27"/>
                    </a:lnTo>
                    <a:lnTo>
                      <a:pt x="18" y="53"/>
                    </a:lnTo>
                    <a:lnTo>
                      <a:pt x="27" y="80"/>
                    </a:lnTo>
                    <a:lnTo>
                      <a:pt x="44" y="98"/>
                    </a:lnTo>
                    <a:lnTo>
                      <a:pt x="53" y="124"/>
                    </a:lnTo>
                    <a:lnTo>
                      <a:pt x="71" y="151"/>
                    </a:lnTo>
                    <a:lnTo>
                      <a:pt x="89" y="168"/>
                    </a:lnTo>
                    <a:lnTo>
                      <a:pt x="97" y="186"/>
                    </a:lnTo>
                    <a:lnTo>
                      <a:pt x="115" y="177"/>
                    </a:lnTo>
                    <a:lnTo>
                      <a:pt x="97" y="160"/>
                    </a:lnTo>
                    <a:lnTo>
                      <a:pt x="80" y="142"/>
                    </a:lnTo>
                    <a:lnTo>
                      <a:pt x="62" y="115"/>
                    </a:lnTo>
                    <a:lnTo>
                      <a:pt x="53" y="98"/>
                    </a:lnTo>
                    <a:lnTo>
                      <a:pt x="44" y="71"/>
                    </a:lnTo>
                    <a:lnTo>
                      <a:pt x="27" y="53"/>
                    </a:lnTo>
                    <a:lnTo>
                      <a:pt x="18" y="27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7" name="Freeform 38"/>
              <p:cNvSpPr>
                <a:spLocks/>
              </p:cNvSpPr>
              <p:nvPr/>
            </p:nvSpPr>
            <p:spPr bwMode="auto">
              <a:xfrm>
                <a:off x="1648" y="1447"/>
                <a:ext cx="56" cy="86"/>
              </a:xfrm>
              <a:custGeom>
                <a:avLst/>
                <a:gdLst>
                  <a:gd name="T0" fmla="*/ 1 w 80"/>
                  <a:gd name="T1" fmla="*/ 0 h 115"/>
                  <a:gd name="T2" fmla="*/ 1 w 80"/>
                  <a:gd name="T3" fmla="*/ 0 h 115"/>
                  <a:gd name="T4" fmla="*/ 1 w 80"/>
                  <a:gd name="T5" fmla="*/ 1 h 115"/>
                  <a:gd name="T6" fmla="*/ 1 w 80"/>
                  <a:gd name="T7" fmla="*/ 1 h 115"/>
                  <a:gd name="T8" fmla="*/ 1 w 80"/>
                  <a:gd name="T9" fmla="*/ 1 h 115"/>
                  <a:gd name="T10" fmla="*/ 1 w 80"/>
                  <a:gd name="T11" fmla="*/ 1 h 115"/>
                  <a:gd name="T12" fmla="*/ 1 w 80"/>
                  <a:gd name="T13" fmla="*/ 1 h 115"/>
                  <a:gd name="T14" fmla="*/ 1 w 80"/>
                  <a:gd name="T15" fmla="*/ 1 h 115"/>
                  <a:gd name="T16" fmla="*/ 0 w 80"/>
                  <a:gd name="T17" fmla="*/ 1 h 115"/>
                  <a:gd name="T18" fmla="*/ 1 w 80"/>
                  <a:gd name="T19" fmla="*/ 1 h 115"/>
                  <a:gd name="T20" fmla="*/ 1 w 80"/>
                  <a:gd name="T21" fmla="*/ 1 h 115"/>
                  <a:gd name="T22" fmla="*/ 1 w 80"/>
                  <a:gd name="T23" fmla="*/ 1 h 115"/>
                  <a:gd name="T24" fmla="*/ 1 w 80"/>
                  <a:gd name="T25" fmla="*/ 1 h 115"/>
                  <a:gd name="T26" fmla="*/ 1 w 80"/>
                  <a:gd name="T27" fmla="*/ 1 h 115"/>
                  <a:gd name="T28" fmla="*/ 1 w 80"/>
                  <a:gd name="T29" fmla="*/ 1 h 115"/>
                  <a:gd name="T30" fmla="*/ 1 w 80"/>
                  <a:gd name="T31" fmla="*/ 1 h 115"/>
                  <a:gd name="T32" fmla="*/ 1 w 80"/>
                  <a:gd name="T33" fmla="*/ 1 h 115"/>
                  <a:gd name="T34" fmla="*/ 1 w 80"/>
                  <a:gd name="T35" fmla="*/ 1 h 115"/>
                  <a:gd name="T36" fmla="*/ 1 w 80"/>
                  <a:gd name="T37" fmla="*/ 1 h 115"/>
                  <a:gd name="T38" fmla="*/ 1 w 80"/>
                  <a:gd name="T39" fmla="*/ 1 h 115"/>
                  <a:gd name="T40" fmla="*/ 1 w 80"/>
                  <a:gd name="T41" fmla="*/ 0 h 1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0" h="115">
                    <a:moveTo>
                      <a:pt x="71" y="0"/>
                    </a:moveTo>
                    <a:lnTo>
                      <a:pt x="71" y="0"/>
                    </a:lnTo>
                    <a:lnTo>
                      <a:pt x="62" y="9"/>
                    </a:lnTo>
                    <a:lnTo>
                      <a:pt x="44" y="18"/>
                    </a:lnTo>
                    <a:lnTo>
                      <a:pt x="36" y="26"/>
                    </a:lnTo>
                    <a:lnTo>
                      <a:pt x="18" y="44"/>
                    </a:lnTo>
                    <a:lnTo>
                      <a:pt x="9" y="62"/>
                    </a:lnTo>
                    <a:lnTo>
                      <a:pt x="9" y="80"/>
                    </a:lnTo>
                    <a:lnTo>
                      <a:pt x="0" y="97"/>
                    </a:lnTo>
                    <a:lnTo>
                      <a:pt x="9" y="115"/>
                    </a:lnTo>
                    <a:lnTo>
                      <a:pt x="18" y="115"/>
                    </a:lnTo>
                    <a:lnTo>
                      <a:pt x="18" y="97"/>
                    </a:lnTo>
                    <a:lnTo>
                      <a:pt x="18" y="80"/>
                    </a:lnTo>
                    <a:lnTo>
                      <a:pt x="27" y="62"/>
                    </a:lnTo>
                    <a:lnTo>
                      <a:pt x="36" y="53"/>
                    </a:lnTo>
                    <a:lnTo>
                      <a:pt x="44" y="35"/>
                    </a:lnTo>
                    <a:lnTo>
                      <a:pt x="53" y="26"/>
                    </a:lnTo>
                    <a:lnTo>
                      <a:pt x="62" y="18"/>
                    </a:lnTo>
                    <a:lnTo>
                      <a:pt x="80" y="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8" name="Freeform 39"/>
              <p:cNvSpPr>
                <a:spLocks/>
              </p:cNvSpPr>
              <p:nvPr/>
            </p:nvSpPr>
            <p:spPr bwMode="auto">
              <a:xfrm>
                <a:off x="1698" y="1447"/>
                <a:ext cx="61" cy="86"/>
              </a:xfrm>
              <a:custGeom>
                <a:avLst/>
                <a:gdLst>
                  <a:gd name="T0" fmla="*/ 1 w 88"/>
                  <a:gd name="T1" fmla="*/ 1 h 115"/>
                  <a:gd name="T2" fmla="*/ 1 w 88"/>
                  <a:gd name="T3" fmla="*/ 1 h 115"/>
                  <a:gd name="T4" fmla="*/ 1 w 88"/>
                  <a:gd name="T5" fmla="*/ 1 h 115"/>
                  <a:gd name="T6" fmla="*/ 1 w 88"/>
                  <a:gd name="T7" fmla="*/ 1 h 115"/>
                  <a:gd name="T8" fmla="*/ 1 w 88"/>
                  <a:gd name="T9" fmla="*/ 1 h 115"/>
                  <a:gd name="T10" fmla="*/ 1 w 88"/>
                  <a:gd name="T11" fmla="*/ 1 h 115"/>
                  <a:gd name="T12" fmla="*/ 1 w 88"/>
                  <a:gd name="T13" fmla="*/ 1 h 115"/>
                  <a:gd name="T14" fmla="*/ 1 w 88"/>
                  <a:gd name="T15" fmla="*/ 0 h 115"/>
                  <a:gd name="T16" fmla="*/ 1 w 88"/>
                  <a:gd name="T17" fmla="*/ 0 h 115"/>
                  <a:gd name="T18" fmla="*/ 0 w 88"/>
                  <a:gd name="T19" fmla="*/ 0 h 115"/>
                  <a:gd name="T20" fmla="*/ 1 w 88"/>
                  <a:gd name="T21" fmla="*/ 1 h 115"/>
                  <a:gd name="T22" fmla="*/ 1 w 88"/>
                  <a:gd name="T23" fmla="*/ 1 h 115"/>
                  <a:gd name="T24" fmla="*/ 1 w 88"/>
                  <a:gd name="T25" fmla="*/ 1 h 115"/>
                  <a:gd name="T26" fmla="*/ 1 w 88"/>
                  <a:gd name="T27" fmla="*/ 1 h 115"/>
                  <a:gd name="T28" fmla="*/ 1 w 88"/>
                  <a:gd name="T29" fmla="*/ 1 h 115"/>
                  <a:gd name="T30" fmla="*/ 1 w 88"/>
                  <a:gd name="T31" fmla="*/ 1 h 115"/>
                  <a:gd name="T32" fmla="*/ 1 w 88"/>
                  <a:gd name="T33" fmla="*/ 1 h 115"/>
                  <a:gd name="T34" fmla="*/ 1 w 88"/>
                  <a:gd name="T35" fmla="*/ 1 h 115"/>
                  <a:gd name="T36" fmla="*/ 1 w 88"/>
                  <a:gd name="T37" fmla="*/ 1 h 115"/>
                  <a:gd name="T38" fmla="*/ 1 w 88"/>
                  <a:gd name="T39" fmla="*/ 1 h 115"/>
                  <a:gd name="T40" fmla="*/ 1 w 88"/>
                  <a:gd name="T41" fmla="*/ 1 h 1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8" h="115">
                    <a:moveTo>
                      <a:pt x="88" y="115"/>
                    </a:moveTo>
                    <a:lnTo>
                      <a:pt x="88" y="115"/>
                    </a:lnTo>
                    <a:lnTo>
                      <a:pt x="88" y="97"/>
                    </a:lnTo>
                    <a:lnTo>
                      <a:pt x="80" y="71"/>
                    </a:lnTo>
                    <a:lnTo>
                      <a:pt x="80" y="53"/>
                    </a:lnTo>
                    <a:lnTo>
                      <a:pt x="71" y="35"/>
                    </a:lnTo>
                    <a:lnTo>
                      <a:pt x="53" y="18"/>
                    </a:lnTo>
                    <a:lnTo>
                      <a:pt x="44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9" y="9"/>
                    </a:lnTo>
                    <a:lnTo>
                      <a:pt x="18" y="9"/>
                    </a:lnTo>
                    <a:lnTo>
                      <a:pt x="35" y="18"/>
                    </a:lnTo>
                    <a:lnTo>
                      <a:pt x="44" y="26"/>
                    </a:lnTo>
                    <a:lnTo>
                      <a:pt x="53" y="44"/>
                    </a:lnTo>
                    <a:lnTo>
                      <a:pt x="62" y="53"/>
                    </a:lnTo>
                    <a:lnTo>
                      <a:pt x="71" y="80"/>
                    </a:lnTo>
                    <a:lnTo>
                      <a:pt x="71" y="97"/>
                    </a:lnTo>
                    <a:lnTo>
                      <a:pt x="71" y="115"/>
                    </a:lnTo>
                    <a:lnTo>
                      <a:pt x="88" y="1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9" name="Freeform 40"/>
              <p:cNvSpPr>
                <a:spLocks/>
              </p:cNvSpPr>
              <p:nvPr/>
            </p:nvSpPr>
            <p:spPr bwMode="auto">
              <a:xfrm>
                <a:off x="1741" y="1533"/>
                <a:ext cx="18" cy="140"/>
              </a:xfrm>
              <a:custGeom>
                <a:avLst/>
                <a:gdLst>
                  <a:gd name="T0" fmla="*/ 1 w 26"/>
                  <a:gd name="T1" fmla="*/ 3 h 186"/>
                  <a:gd name="T2" fmla="*/ 1 w 26"/>
                  <a:gd name="T3" fmla="*/ 3 h 186"/>
                  <a:gd name="T4" fmla="*/ 1 w 26"/>
                  <a:gd name="T5" fmla="*/ 2 h 186"/>
                  <a:gd name="T6" fmla="*/ 1 w 26"/>
                  <a:gd name="T7" fmla="*/ 2 h 186"/>
                  <a:gd name="T8" fmla="*/ 1 w 26"/>
                  <a:gd name="T9" fmla="*/ 2 h 186"/>
                  <a:gd name="T10" fmla="*/ 1 w 26"/>
                  <a:gd name="T11" fmla="*/ 0 h 186"/>
                  <a:gd name="T12" fmla="*/ 1 w 26"/>
                  <a:gd name="T13" fmla="*/ 0 h 186"/>
                  <a:gd name="T14" fmla="*/ 1 w 26"/>
                  <a:gd name="T15" fmla="*/ 2 h 186"/>
                  <a:gd name="T16" fmla="*/ 1 w 26"/>
                  <a:gd name="T17" fmla="*/ 2 h 186"/>
                  <a:gd name="T18" fmla="*/ 1 w 26"/>
                  <a:gd name="T19" fmla="*/ 2 h 186"/>
                  <a:gd name="T20" fmla="*/ 0 w 26"/>
                  <a:gd name="T21" fmla="*/ 3 h 186"/>
                  <a:gd name="T22" fmla="*/ 0 w 26"/>
                  <a:gd name="T23" fmla="*/ 3 h 186"/>
                  <a:gd name="T24" fmla="*/ 1 w 26"/>
                  <a:gd name="T25" fmla="*/ 3 h 1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6" h="186">
                    <a:moveTo>
                      <a:pt x="9" y="186"/>
                    </a:moveTo>
                    <a:lnTo>
                      <a:pt x="9" y="186"/>
                    </a:lnTo>
                    <a:lnTo>
                      <a:pt x="18" y="142"/>
                    </a:lnTo>
                    <a:lnTo>
                      <a:pt x="26" y="89"/>
                    </a:lnTo>
                    <a:lnTo>
                      <a:pt x="26" y="44"/>
                    </a:lnTo>
                    <a:lnTo>
                      <a:pt x="26" y="0"/>
                    </a:lnTo>
                    <a:lnTo>
                      <a:pt x="9" y="0"/>
                    </a:lnTo>
                    <a:lnTo>
                      <a:pt x="9" y="44"/>
                    </a:lnTo>
                    <a:lnTo>
                      <a:pt x="9" y="89"/>
                    </a:lnTo>
                    <a:lnTo>
                      <a:pt x="9" y="142"/>
                    </a:lnTo>
                    <a:lnTo>
                      <a:pt x="0" y="177"/>
                    </a:lnTo>
                    <a:lnTo>
                      <a:pt x="9" y="1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0" name="Freeform 41"/>
              <p:cNvSpPr>
                <a:spLocks/>
              </p:cNvSpPr>
              <p:nvPr/>
            </p:nvSpPr>
            <p:spPr bwMode="auto">
              <a:xfrm>
                <a:off x="1722" y="1666"/>
                <a:ext cx="25" cy="14"/>
              </a:xfrm>
              <a:custGeom>
                <a:avLst/>
                <a:gdLst>
                  <a:gd name="T0" fmla="*/ 0 w 36"/>
                  <a:gd name="T1" fmla="*/ 2 h 18"/>
                  <a:gd name="T2" fmla="*/ 0 w 36"/>
                  <a:gd name="T3" fmla="*/ 2 h 18"/>
                  <a:gd name="T4" fmla="*/ 1 w 36"/>
                  <a:gd name="T5" fmla="*/ 2 h 18"/>
                  <a:gd name="T6" fmla="*/ 1 w 36"/>
                  <a:gd name="T7" fmla="*/ 2 h 18"/>
                  <a:gd name="T8" fmla="*/ 1 w 36"/>
                  <a:gd name="T9" fmla="*/ 2 h 18"/>
                  <a:gd name="T10" fmla="*/ 1 w 36"/>
                  <a:gd name="T11" fmla="*/ 2 h 18"/>
                  <a:gd name="T12" fmla="*/ 1 w 36"/>
                  <a:gd name="T13" fmla="*/ 0 h 18"/>
                  <a:gd name="T14" fmla="*/ 1 w 36"/>
                  <a:gd name="T15" fmla="*/ 0 h 18"/>
                  <a:gd name="T16" fmla="*/ 1 w 36"/>
                  <a:gd name="T17" fmla="*/ 0 h 18"/>
                  <a:gd name="T18" fmla="*/ 1 w 36"/>
                  <a:gd name="T19" fmla="*/ 0 h 18"/>
                  <a:gd name="T20" fmla="*/ 1 w 36"/>
                  <a:gd name="T21" fmla="*/ 2 h 18"/>
                  <a:gd name="T22" fmla="*/ 1 w 36"/>
                  <a:gd name="T23" fmla="*/ 0 h 18"/>
                  <a:gd name="T24" fmla="*/ 0 w 36"/>
                  <a:gd name="T25" fmla="*/ 2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6" h="18">
                    <a:moveTo>
                      <a:pt x="0" y="9"/>
                    </a:moveTo>
                    <a:lnTo>
                      <a:pt x="0" y="9"/>
                    </a:lnTo>
                    <a:lnTo>
                      <a:pt x="18" y="18"/>
                    </a:lnTo>
                    <a:lnTo>
                      <a:pt x="27" y="18"/>
                    </a:lnTo>
                    <a:lnTo>
                      <a:pt x="36" y="9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9"/>
                    </a:lnTo>
                    <a:lnTo>
                      <a:pt x="18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1" name="Freeform 42"/>
              <p:cNvSpPr>
                <a:spLocks/>
              </p:cNvSpPr>
              <p:nvPr/>
            </p:nvSpPr>
            <p:spPr bwMode="auto">
              <a:xfrm>
                <a:off x="2269" y="1447"/>
                <a:ext cx="113" cy="212"/>
              </a:xfrm>
              <a:custGeom>
                <a:avLst/>
                <a:gdLst>
                  <a:gd name="T0" fmla="*/ 1 w 160"/>
                  <a:gd name="T1" fmla="*/ 3 h 283"/>
                  <a:gd name="T2" fmla="*/ 0 w 160"/>
                  <a:gd name="T3" fmla="*/ 3 h 283"/>
                  <a:gd name="T4" fmla="*/ 0 w 160"/>
                  <a:gd name="T5" fmla="*/ 2 h 283"/>
                  <a:gd name="T6" fmla="*/ 1 w 160"/>
                  <a:gd name="T7" fmla="*/ 1 h 283"/>
                  <a:gd name="T8" fmla="*/ 1 w 160"/>
                  <a:gd name="T9" fmla="*/ 1 h 283"/>
                  <a:gd name="T10" fmla="*/ 1 w 160"/>
                  <a:gd name="T11" fmla="*/ 1 h 283"/>
                  <a:gd name="T12" fmla="*/ 1 w 160"/>
                  <a:gd name="T13" fmla="*/ 1 h 283"/>
                  <a:gd name="T14" fmla="*/ 1 w 160"/>
                  <a:gd name="T15" fmla="*/ 1 h 283"/>
                  <a:gd name="T16" fmla="*/ 1 w 160"/>
                  <a:gd name="T17" fmla="*/ 1 h 283"/>
                  <a:gd name="T18" fmla="*/ 1 w 160"/>
                  <a:gd name="T19" fmla="*/ 1 h 283"/>
                  <a:gd name="T20" fmla="*/ 1 w 160"/>
                  <a:gd name="T21" fmla="*/ 0 h 283"/>
                  <a:gd name="T22" fmla="*/ 1 w 160"/>
                  <a:gd name="T23" fmla="*/ 0 h 283"/>
                  <a:gd name="T24" fmla="*/ 1 w 160"/>
                  <a:gd name="T25" fmla="*/ 0 h 283"/>
                  <a:gd name="T26" fmla="*/ 1 w 160"/>
                  <a:gd name="T27" fmla="*/ 1 h 283"/>
                  <a:gd name="T28" fmla="*/ 1 w 160"/>
                  <a:gd name="T29" fmla="*/ 1 h 283"/>
                  <a:gd name="T30" fmla="*/ 1 w 160"/>
                  <a:gd name="T31" fmla="*/ 1 h 283"/>
                  <a:gd name="T32" fmla="*/ 1 w 160"/>
                  <a:gd name="T33" fmla="*/ 1 h 283"/>
                  <a:gd name="T34" fmla="*/ 1 w 160"/>
                  <a:gd name="T35" fmla="*/ 1 h 283"/>
                  <a:gd name="T36" fmla="*/ 1 w 160"/>
                  <a:gd name="T37" fmla="*/ 1 h 283"/>
                  <a:gd name="T38" fmla="*/ 1 w 160"/>
                  <a:gd name="T39" fmla="*/ 1 h 283"/>
                  <a:gd name="T40" fmla="*/ 1 w 160"/>
                  <a:gd name="T41" fmla="*/ 1 h 283"/>
                  <a:gd name="T42" fmla="*/ 1 w 160"/>
                  <a:gd name="T43" fmla="*/ 2 h 283"/>
                  <a:gd name="T44" fmla="*/ 1 w 160"/>
                  <a:gd name="T45" fmla="*/ 2 h 283"/>
                  <a:gd name="T46" fmla="*/ 1 w 160"/>
                  <a:gd name="T47" fmla="*/ 2 h 283"/>
                  <a:gd name="T48" fmla="*/ 1 w 160"/>
                  <a:gd name="T49" fmla="*/ 3 h 283"/>
                  <a:gd name="T50" fmla="*/ 1 w 160"/>
                  <a:gd name="T51" fmla="*/ 3 h 283"/>
                  <a:gd name="T52" fmla="*/ 1 w 160"/>
                  <a:gd name="T53" fmla="*/ 3 h 283"/>
                  <a:gd name="T54" fmla="*/ 1 w 160"/>
                  <a:gd name="T55" fmla="*/ 3 h 283"/>
                  <a:gd name="T56" fmla="*/ 1 w 160"/>
                  <a:gd name="T57" fmla="*/ 4 h 283"/>
                  <a:gd name="T58" fmla="*/ 1 w 160"/>
                  <a:gd name="T59" fmla="*/ 4 h 283"/>
                  <a:gd name="T60" fmla="*/ 1 w 160"/>
                  <a:gd name="T61" fmla="*/ 4 h 283"/>
                  <a:gd name="T62" fmla="*/ 1 w 160"/>
                  <a:gd name="T63" fmla="*/ 4 h 283"/>
                  <a:gd name="T64" fmla="*/ 1 w 160"/>
                  <a:gd name="T65" fmla="*/ 3 h 28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60" h="283">
                    <a:moveTo>
                      <a:pt x="9" y="275"/>
                    </a:moveTo>
                    <a:lnTo>
                      <a:pt x="0" y="221"/>
                    </a:lnTo>
                    <a:lnTo>
                      <a:pt x="0" y="168"/>
                    </a:lnTo>
                    <a:lnTo>
                      <a:pt x="9" y="124"/>
                    </a:lnTo>
                    <a:lnTo>
                      <a:pt x="18" y="71"/>
                    </a:lnTo>
                    <a:lnTo>
                      <a:pt x="27" y="53"/>
                    </a:lnTo>
                    <a:lnTo>
                      <a:pt x="36" y="35"/>
                    </a:lnTo>
                    <a:lnTo>
                      <a:pt x="44" y="26"/>
                    </a:lnTo>
                    <a:lnTo>
                      <a:pt x="62" y="18"/>
                    </a:lnTo>
                    <a:lnTo>
                      <a:pt x="80" y="9"/>
                    </a:lnTo>
                    <a:lnTo>
                      <a:pt x="98" y="0"/>
                    </a:lnTo>
                    <a:lnTo>
                      <a:pt x="115" y="0"/>
                    </a:lnTo>
                    <a:lnTo>
                      <a:pt x="124" y="0"/>
                    </a:lnTo>
                    <a:lnTo>
                      <a:pt x="142" y="9"/>
                    </a:lnTo>
                    <a:lnTo>
                      <a:pt x="151" y="26"/>
                    </a:lnTo>
                    <a:lnTo>
                      <a:pt x="160" y="35"/>
                    </a:lnTo>
                    <a:lnTo>
                      <a:pt x="160" y="62"/>
                    </a:lnTo>
                    <a:lnTo>
                      <a:pt x="160" y="80"/>
                    </a:lnTo>
                    <a:lnTo>
                      <a:pt x="151" y="97"/>
                    </a:lnTo>
                    <a:lnTo>
                      <a:pt x="142" y="115"/>
                    </a:lnTo>
                    <a:lnTo>
                      <a:pt x="133" y="142"/>
                    </a:lnTo>
                    <a:lnTo>
                      <a:pt x="124" y="159"/>
                    </a:lnTo>
                    <a:lnTo>
                      <a:pt x="115" y="177"/>
                    </a:lnTo>
                    <a:lnTo>
                      <a:pt x="98" y="195"/>
                    </a:lnTo>
                    <a:lnTo>
                      <a:pt x="89" y="213"/>
                    </a:lnTo>
                    <a:lnTo>
                      <a:pt x="71" y="230"/>
                    </a:lnTo>
                    <a:lnTo>
                      <a:pt x="62" y="248"/>
                    </a:lnTo>
                    <a:lnTo>
                      <a:pt x="44" y="266"/>
                    </a:lnTo>
                    <a:lnTo>
                      <a:pt x="36" y="283"/>
                    </a:lnTo>
                    <a:lnTo>
                      <a:pt x="27" y="283"/>
                    </a:lnTo>
                    <a:lnTo>
                      <a:pt x="18" y="283"/>
                    </a:lnTo>
                    <a:lnTo>
                      <a:pt x="9" y="275"/>
                    </a:lnTo>
                    <a:close/>
                  </a:path>
                </a:pathLst>
              </a:custGeom>
              <a:solidFill>
                <a:srgbClr val="CC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2" name="Freeform 43"/>
              <p:cNvSpPr>
                <a:spLocks/>
              </p:cNvSpPr>
              <p:nvPr/>
            </p:nvSpPr>
            <p:spPr bwMode="auto">
              <a:xfrm>
                <a:off x="2263" y="1493"/>
                <a:ext cx="25" cy="166"/>
              </a:xfrm>
              <a:custGeom>
                <a:avLst/>
                <a:gdLst>
                  <a:gd name="T0" fmla="*/ 1 w 36"/>
                  <a:gd name="T1" fmla="*/ 0 h 221"/>
                  <a:gd name="T2" fmla="*/ 1 w 36"/>
                  <a:gd name="T3" fmla="*/ 0 h 221"/>
                  <a:gd name="T4" fmla="*/ 1 w 36"/>
                  <a:gd name="T5" fmla="*/ 2 h 221"/>
                  <a:gd name="T6" fmla="*/ 0 w 36"/>
                  <a:gd name="T7" fmla="*/ 2 h 221"/>
                  <a:gd name="T8" fmla="*/ 1 w 36"/>
                  <a:gd name="T9" fmla="*/ 3 h 221"/>
                  <a:gd name="T10" fmla="*/ 1 w 36"/>
                  <a:gd name="T11" fmla="*/ 4 h 221"/>
                  <a:gd name="T12" fmla="*/ 1 w 36"/>
                  <a:gd name="T13" fmla="*/ 4 h 221"/>
                  <a:gd name="T14" fmla="*/ 1 w 36"/>
                  <a:gd name="T15" fmla="*/ 3 h 221"/>
                  <a:gd name="T16" fmla="*/ 1 w 36"/>
                  <a:gd name="T17" fmla="*/ 2 h 221"/>
                  <a:gd name="T18" fmla="*/ 1 w 36"/>
                  <a:gd name="T19" fmla="*/ 2 h 221"/>
                  <a:gd name="T20" fmla="*/ 1 w 36"/>
                  <a:gd name="T21" fmla="*/ 2 h 221"/>
                  <a:gd name="T22" fmla="*/ 1 w 36"/>
                  <a:gd name="T23" fmla="*/ 2 h 221"/>
                  <a:gd name="T24" fmla="*/ 1 w 36"/>
                  <a:gd name="T25" fmla="*/ 0 h 2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6" h="221">
                    <a:moveTo>
                      <a:pt x="18" y="0"/>
                    </a:moveTo>
                    <a:lnTo>
                      <a:pt x="18" y="0"/>
                    </a:lnTo>
                    <a:lnTo>
                      <a:pt x="9" y="62"/>
                    </a:lnTo>
                    <a:lnTo>
                      <a:pt x="0" y="106"/>
                    </a:lnTo>
                    <a:lnTo>
                      <a:pt x="9" y="159"/>
                    </a:lnTo>
                    <a:lnTo>
                      <a:pt x="9" y="221"/>
                    </a:lnTo>
                    <a:lnTo>
                      <a:pt x="27" y="213"/>
                    </a:lnTo>
                    <a:lnTo>
                      <a:pt x="18" y="159"/>
                    </a:lnTo>
                    <a:lnTo>
                      <a:pt x="18" y="106"/>
                    </a:lnTo>
                    <a:lnTo>
                      <a:pt x="18" y="62"/>
                    </a:lnTo>
                    <a:lnTo>
                      <a:pt x="36" y="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3" name="Freeform 44"/>
              <p:cNvSpPr>
                <a:spLocks/>
              </p:cNvSpPr>
              <p:nvPr/>
            </p:nvSpPr>
            <p:spPr bwMode="auto">
              <a:xfrm>
                <a:off x="2276" y="1440"/>
                <a:ext cx="80" cy="60"/>
              </a:xfrm>
              <a:custGeom>
                <a:avLst/>
                <a:gdLst>
                  <a:gd name="T0" fmla="*/ 1 w 115"/>
                  <a:gd name="T1" fmla="*/ 2 h 80"/>
                  <a:gd name="T2" fmla="*/ 1 w 115"/>
                  <a:gd name="T3" fmla="*/ 2 h 80"/>
                  <a:gd name="T4" fmla="*/ 1 w 115"/>
                  <a:gd name="T5" fmla="*/ 0 h 80"/>
                  <a:gd name="T6" fmla="*/ 1 w 115"/>
                  <a:gd name="T7" fmla="*/ 2 h 80"/>
                  <a:gd name="T8" fmla="*/ 1 w 115"/>
                  <a:gd name="T9" fmla="*/ 2 h 80"/>
                  <a:gd name="T10" fmla="*/ 1 w 115"/>
                  <a:gd name="T11" fmla="*/ 2 h 80"/>
                  <a:gd name="T12" fmla="*/ 1 w 115"/>
                  <a:gd name="T13" fmla="*/ 2 h 80"/>
                  <a:gd name="T14" fmla="*/ 1 w 115"/>
                  <a:gd name="T15" fmla="*/ 2 h 80"/>
                  <a:gd name="T16" fmla="*/ 1 w 115"/>
                  <a:gd name="T17" fmla="*/ 2 h 80"/>
                  <a:gd name="T18" fmla="*/ 0 w 115"/>
                  <a:gd name="T19" fmla="*/ 2 h 80"/>
                  <a:gd name="T20" fmla="*/ 1 w 115"/>
                  <a:gd name="T21" fmla="*/ 2 h 80"/>
                  <a:gd name="T22" fmla="*/ 1 w 115"/>
                  <a:gd name="T23" fmla="*/ 2 h 80"/>
                  <a:gd name="T24" fmla="*/ 1 w 115"/>
                  <a:gd name="T25" fmla="*/ 2 h 80"/>
                  <a:gd name="T26" fmla="*/ 1 w 115"/>
                  <a:gd name="T27" fmla="*/ 2 h 80"/>
                  <a:gd name="T28" fmla="*/ 1 w 115"/>
                  <a:gd name="T29" fmla="*/ 2 h 80"/>
                  <a:gd name="T30" fmla="*/ 1 w 115"/>
                  <a:gd name="T31" fmla="*/ 2 h 80"/>
                  <a:gd name="T32" fmla="*/ 1 w 115"/>
                  <a:gd name="T33" fmla="*/ 2 h 80"/>
                  <a:gd name="T34" fmla="*/ 1 w 115"/>
                  <a:gd name="T35" fmla="*/ 2 h 80"/>
                  <a:gd name="T36" fmla="*/ 1 w 115"/>
                  <a:gd name="T37" fmla="*/ 2 h 80"/>
                  <a:gd name="T38" fmla="*/ 1 w 115"/>
                  <a:gd name="T39" fmla="*/ 2 h 80"/>
                  <a:gd name="T40" fmla="*/ 1 w 115"/>
                  <a:gd name="T41" fmla="*/ 2 h 8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5" h="80">
                    <a:moveTo>
                      <a:pt x="115" y="9"/>
                    </a:moveTo>
                    <a:lnTo>
                      <a:pt x="115" y="9"/>
                    </a:lnTo>
                    <a:lnTo>
                      <a:pt x="106" y="0"/>
                    </a:lnTo>
                    <a:lnTo>
                      <a:pt x="80" y="9"/>
                    </a:lnTo>
                    <a:lnTo>
                      <a:pt x="71" y="9"/>
                    </a:lnTo>
                    <a:lnTo>
                      <a:pt x="53" y="18"/>
                    </a:lnTo>
                    <a:lnTo>
                      <a:pt x="35" y="27"/>
                    </a:lnTo>
                    <a:lnTo>
                      <a:pt x="18" y="44"/>
                    </a:lnTo>
                    <a:lnTo>
                      <a:pt x="9" y="53"/>
                    </a:lnTo>
                    <a:lnTo>
                      <a:pt x="0" y="71"/>
                    </a:lnTo>
                    <a:lnTo>
                      <a:pt x="18" y="80"/>
                    </a:lnTo>
                    <a:lnTo>
                      <a:pt x="18" y="62"/>
                    </a:lnTo>
                    <a:lnTo>
                      <a:pt x="27" y="53"/>
                    </a:lnTo>
                    <a:lnTo>
                      <a:pt x="44" y="35"/>
                    </a:lnTo>
                    <a:lnTo>
                      <a:pt x="53" y="27"/>
                    </a:lnTo>
                    <a:lnTo>
                      <a:pt x="71" y="27"/>
                    </a:lnTo>
                    <a:lnTo>
                      <a:pt x="89" y="18"/>
                    </a:lnTo>
                    <a:lnTo>
                      <a:pt x="106" y="18"/>
                    </a:lnTo>
                    <a:lnTo>
                      <a:pt x="115" y="18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4" name="Freeform 45"/>
              <p:cNvSpPr>
                <a:spLocks/>
              </p:cNvSpPr>
              <p:nvPr/>
            </p:nvSpPr>
            <p:spPr bwMode="auto">
              <a:xfrm>
                <a:off x="2356" y="1447"/>
                <a:ext cx="31" cy="106"/>
              </a:xfrm>
              <a:custGeom>
                <a:avLst/>
                <a:gdLst>
                  <a:gd name="T0" fmla="*/ 1 w 44"/>
                  <a:gd name="T1" fmla="*/ 1 h 142"/>
                  <a:gd name="T2" fmla="*/ 1 w 44"/>
                  <a:gd name="T3" fmla="*/ 1 h 142"/>
                  <a:gd name="T4" fmla="*/ 1 w 44"/>
                  <a:gd name="T5" fmla="*/ 1 h 142"/>
                  <a:gd name="T6" fmla="*/ 1 w 44"/>
                  <a:gd name="T7" fmla="*/ 1 h 142"/>
                  <a:gd name="T8" fmla="*/ 1 w 44"/>
                  <a:gd name="T9" fmla="*/ 1 h 142"/>
                  <a:gd name="T10" fmla="*/ 1 w 44"/>
                  <a:gd name="T11" fmla="*/ 1 h 142"/>
                  <a:gd name="T12" fmla="*/ 1 w 44"/>
                  <a:gd name="T13" fmla="*/ 1 h 142"/>
                  <a:gd name="T14" fmla="*/ 1 w 44"/>
                  <a:gd name="T15" fmla="*/ 1 h 142"/>
                  <a:gd name="T16" fmla="*/ 1 w 44"/>
                  <a:gd name="T17" fmla="*/ 1 h 142"/>
                  <a:gd name="T18" fmla="*/ 0 w 44"/>
                  <a:gd name="T19" fmla="*/ 0 h 142"/>
                  <a:gd name="T20" fmla="*/ 0 w 44"/>
                  <a:gd name="T21" fmla="*/ 1 h 142"/>
                  <a:gd name="T22" fmla="*/ 1 w 44"/>
                  <a:gd name="T23" fmla="*/ 1 h 142"/>
                  <a:gd name="T24" fmla="*/ 1 w 44"/>
                  <a:gd name="T25" fmla="*/ 1 h 142"/>
                  <a:gd name="T26" fmla="*/ 1 w 44"/>
                  <a:gd name="T27" fmla="*/ 1 h 142"/>
                  <a:gd name="T28" fmla="*/ 1 w 44"/>
                  <a:gd name="T29" fmla="*/ 1 h 142"/>
                  <a:gd name="T30" fmla="*/ 1 w 44"/>
                  <a:gd name="T31" fmla="*/ 1 h 142"/>
                  <a:gd name="T32" fmla="*/ 1 w 44"/>
                  <a:gd name="T33" fmla="*/ 1 h 142"/>
                  <a:gd name="T34" fmla="*/ 1 w 44"/>
                  <a:gd name="T35" fmla="*/ 1 h 142"/>
                  <a:gd name="T36" fmla="*/ 1 w 44"/>
                  <a:gd name="T37" fmla="*/ 1 h 142"/>
                  <a:gd name="T38" fmla="*/ 1 w 44"/>
                  <a:gd name="T39" fmla="*/ 1 h 142"/>
                  <a:gd name="T40" fmla="*/ 1 w 44"/>
                  <a:gd name="T41" fmla="*/ 1 h 14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4" h="142">
                    <a:moveTo>
                      <a:pt x="18" y="142"/>
                    </a:moveTo>
                    <a:lnTo>
                      <a:pt x="18" y="142"/>
                    </a:lnTo>
                    <a:lnTo>
                      <a:pt x="27" y="124"/>
                    </a:lnTo>
                    <a:lnTo>
                      <a:pt x="36" y="97"/>
                    </a:lnTo>
                    <a:lnTo>
                      <a:pt x="36" y="80"/>
                    </a:lnTo>
                    <a:lnTo>
                      <a:pt x="44" y="62"/>
                    </a:lnTo>
                    <a:lnTo>
                      <a:pt x="36" y="35"/>
                    </a:lnTo>
                    <a:lnTo>
                      <a:pt x="36" y="18"/>
                    </a:lnTo>
                    <a:lnTo>
                      <a:pt x="18" y="9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9" y="18"/>
                    </a:lnTo>
                    <a:lnTo>
                      <a:pt x="18" y="26"/>
                    </a:lnTo>
                    <a:lnTo>
                      <a:pt x="27" y="44"/>
                    </a:lnTo>
                    <a:lnTo>
                      <a:pt x="27" y="62"/>
                    </a:lnTo>
                    <a:lnTo>
                      <a:pt x="27" y="80"/>
                    </a:lnTo>
                    <a:lnTo>
                      <a:pt x="18" y="97"/>
                    </a:lnTo>
                    <a:lnTo>
                      <a:pt x="18" y="115"/>
                    </a:lnTo>
                    <a:lnTo>
                      <a:pt x="9" y="133"/>
                    </a:lnTo>
                    <a:lnTo>
                      <a:pt x="18" y="1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5" name="Freeform 46"/>
              <p:cNvSpPr>
                <a:spLocks/>
              </p:cNvSpPr>
              <p:nvPr/>
            </p:nvSpPr>
            <p:spPr bwMode="auto">
              <a:xfrm>
                <a:off x="2288" y="1547"/>
                <a:ext cx="81" cy="119"/>
              </a:xfrm>
              <a:custGeom>
                <a:avLst/>
                <a:gdLst>
                  <a:gd name="T0" fmla="*/ 1 w 115"/>
                  <a:gd name="T1" fmla="*/ 2 h 159"/>
                  <a:gd name="T2" fmla="*/ 1 w 115"/>
                  <a:gd name="T3" fmla="*/ 2 h 159"/>
                  <a:gd name="T4" fmla="*/ 1 w 115"/>
                  <a:gd name="T5" fmla="*/ 1 h 159"/>
                  <a:gd name="T6" fmla="*/ 1 w 115"/>
                  <a:gd name="T7" fmla="*/ 1 h 159"/>
                  <a:gd name="T8" fmla="*/ 1 w 115"/>
                  <a:gd name="T9" fmla="*/ 1 h 159"/>
                  <a:gd name="T10" fmla="*/ 1 w 115"/>
                  <a:gd name="T11" fmla="*/ 1 h 159"/>
                  <a:gd name="T12" fmla="*/ 1 w 115"/>
                  <a:gd name="T13" fmla="*/ 1 h 159"/>
                  <a:gd name="T14" fmla="*/ 1 w 115"/>
                  <a:gd name="T15" fmla="*/ 1 h 159"/>
                  <a:gd name="T16" fmla="*/ 1 w 115"/>
                  <a:gd name="T17" fmla="*/ 1 h 159"/>
                  <a:gd name="T18" fmla="*/ 1 w 115"/>
                  <a:gd name="T19" fmla="*/ 1 h 159"/>
                  <a:gd name="T20" fmla="*/ 1 w 115"/>
                  <a:gd name="T21" fmla="*/ 0 h 159"/>
                  <a:gd name="T22" fmla="*/ 1 w 115"/>
                  <a:gd name="T23" fmla="*/ 1 h 159"/>
                  <a:gd name="T24" fmla="*/ 1 w 115"/>
                  <a:gd name="T25" fmla="*/ 1 h 159"/>
                  <a:gd name="T26" fmla="*/ 1 w 115"/>
                  <a:gd name="T27" fmla="*/ 1 h 159"/>
                  <a:gd name="T28" fmla="*/ 1 w 115"/>
                  <a:gd name="T29" fmla="*/ 1 h 159"/>
                  <a:gd name="T30" fmla="*/ 1 w 115"/>
                  <a:gd name="T31" fmla="*/ 1 h 159"/>
                  <a:gd name="T32" fmla="*/ 1 w 115"/>
                  <a:gd name="T33" fmla="*/ 1 h 159"/>
                  <a:gd name="T34" fmla="*/ 1 w 115"/>
                  <a:gd name="T35" fmla="*/ 1 h 159"/>
                  <a:gd name="T36" fmla="*/ 0 w 115"/>
                  <a:gd name="T37" fmla="*/ 1 h 159"/>
                  <a:gd name="T38" fmla="*/ 0 w 115"/>
                  <a:gd name="T39" fmla="*/ 1 h 159"/>
                  <a:gd name="T40" fmla="*/ 1 w 115"/>
                  <a:gd name="T41" fmla="*/ 2 h 1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5" h="159">
                    <a:moveTo>
                      <a:pt x="9" y="159"/>
                    </a:moveTo>
                    <a:lnTo>
                      <a:pt x="9" y="159"/>
                    </a:lnTo>
                    <a:lnTo>
                      <a:pt x="26" y="142"/>
                    </a:lnTo>
                    <a:lnTo>
                      <a:pt x="44" y="124"/>
                    </a:lnTo>
                    <a:lnTo>
                      <a:pt x="53" y="106"/>
                    </a:lnTo>
                    <a:lnTo>
                      <a:pt x="62" y="88"/>
                    </a:lnTo>
                    <a:lnTo>
                      <a:pt x="79" y="62"/>
                    </a:lnTo>
                    <a:lnTo>
                      <a:pt x="88" y="44"/>
                    </a:lnTo>
                    <a:lnTo>
                      <a:pt x="106" y="26"/>
                    </a:lnTo>
                    <a:lnTo>
                      <a:pt x="115" y="9"/>
                    </a:lnTo>
                    <a:lnTo>
                      <a:pt x="106" y="0"/>
                    </a:lnTo>
                    <a:lnTo>
                      <a:pt x="88" y="18"/>
                    </a:lnTo>
                    <a:lnTo>
                      <a:pt x="79" y="44"/>
                    </a:lnTo>
                    <a:lnTo>
                      <a:pt x="71" y="62"/>
                    </a:lnTo>
                    <a:lnTo>
                      <a:pt x="53" y="80"/>
                    </a:lnTo>
                    <a:lnTo>
                      <a:pt x="44" y="97"/>
                    </a:lnTo>
                    <a:lnTo>
                      <a:pt x="26" y="115"/>
                    </a:lnTo>
                    <a:lnTo>
                      <a:pt x="17" y="133"/>
                    </a:lnTo>
                    <a:lnTo>
                      <a:pt x="0" y="150"/>
                    </a:lnTo>
                    <a:lnTo>
                      <a:pt x="9" y="1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6" name="Freeform 47"/>
              <p:cNvSpPr>
                <a:spLocks/>
              </p:cNvSpPr>
              <p:nvPr/>
            </p:nvSpPr>
            <p:spPr bwMode="auto">
              <a:xfrm>
                <a:off x="2269" y="1653"/>
                <a:ext cx="26" cy="13"/>
              </a:xfrm>
              <a:custGeom>
                <a:avLst/>
                <a:gdLst>
                  <a:gd name="T0" fmla="*/ 0 w 36"/>
                  <a:gd name="T1" fmla="*/ 2 h 17"/>
                  <a:gd name="T2" fmla="*/ 0 w 36"/>
                  <a:gd name="T3" fmla="*/ 2 h 17"/>
                  <a:gd name="T4" fmla="*/ 1 w 36"/>
                  <a:gd name="T5" fmla="*/ 2 h 17"/>
                  <a:gd name="T6" fmla="*/ 1 w 36"/>
                  <a:gd name="T7" fmla="*/ 2 h 17"/>
                  <a:gd name="T8" fmla="*/ 1 w 36"/>
                  <a:gd name="T9" fmla="*/ 2 h 17"/>
                  <a:gd name="T10" fmla="*/ 1 w 36"/>
                  <a:gd name="T11" fmla="*/ 2 h 17"/>
                  <a:gd name="T12" fmla="*/ 1 w 36"/>
                  <a:gd name="T13" fmla="*/ 2 h 17"/>
                  <a:gd name="T14" fmla="*/ 1 w 36"/>
                  <a:gd name="T15" fmla="*/ 2 h 17"/>
                  <a:gd name="T16" fmla="*/ 1 w 36"/>
                  <a:gd name="T17" fmla="*/ 2 h 17"/>
                  <a:gd name="T18" fmla="*/ 1 w 36"/>
                  <a:gd name="T19" fmla="*/ 0 h 17"/>
                  <a:gd name="T20" fmla="*/ 1 w 36"/>
                  <a:gd name="T21" fmla="*/ 0 h 17"/>
                  <a:gd name="T22" fmla="*/ 1 w 36"/>
                  <a:gd name="T23" fmla="*/ 0 h 17"/>
                  <a:gd name="T24" fmla="*/ 0 w 36"/>
                  <a:gd name="T25" fmla="*/ 2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6" h="17">
                    <a:moveTo>
                      <a:pt x="0" y="8"/>
                    </a:moveTo>
                    <a:lnTo>
                      <a:pt x="0" y="8"/>
                    </a:lnTo>
                    <a:lnTo>
                      <a:pt x="9" y="17"/>
                    </a:lnTo>
                    <a:lnTo>
                      <a:pt x="18" y="17"/>
                    </a:lnTo>
                    <a:lnTo>
                      <a:pt x="27" y="17"/>
                    </a:lnTo>
                    <a:lnTo>
                      <a:pt x="36" y="17"/>
                    </a:lnTo>
                    <a:lnTo>
                      <a:pt x="27" y="8"/>
                    </a:lnTo>
                    <a:lnTo>
                      <a:pt x="18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7" name="Freeform 48"/>
              <p:cNvSpPr>
                <a:spLocks/>
              </p:cNvSpPr>
              <p:nvPr/>
            </p:nvSpPr>
            <p:spPr bwMode="auto">
              <a:xfrm>
                <a:off x="2282" y="1626"/>
                <a:ext cx="205" cy="114"/>
              </a:xfrm>
              <a:custGeom>
                <a:avLst/>
                <a:gdLst>
                  <a:gd name="T0" fmla="*/ 1 w 292"/>
                  <a:gd name="T1" fmla="*/ 2 h 151"/>
                  <a:gd name="T2" fmla="*/ 1 w 292"/>
                  <a:gd name="T3" fmla="*/ 2 h 151"/>
                  <a:gd name="T4" fmla="*/ 1 w 292"/>
                  <a:gd name="T5" fmla="*/ 2 h 151"/>
                  <a:gd name="T6" fmla="*/ 1 w 292"/>
                  <a:gd name="T7" fmla="*/ 2 h 151"/>
                  <a:gd name="T8" fmla="*/ 1 w 292"/>
                  <a:gd name="T9" fmla="*/ 2 h 151"/>
                  <a:gd name="T10" fmla="*/ 1 w 292"/>
                  <a:gd name="T11" fmla="*/ 0 h 151"/>
                  <a:gd name="T12" fmla="*/ 1 w 292"/>
                  <a:gd name="T13" fmla="*/ 0 h 151"/>
                  <a:gd name="T14" fmla="*/ 1 w 292"/>
                  <a:gd name="T15" fmla="*/ 0 h 151"/>
                  <a:gd name="T16" fmla="*/ 1 w 292"/>
                  <a:gd name="T17" fmla="*/ 0 h 151"/>
                  <a:gd name="T18" fmla="*/ 1 w 292"/>
                  <a:gd name="T19" fmla="*/ 0 h 151"/>
                  <a:gd name="T20" fmla="*/ 1 w 292"/>
                  <a:gd name="T21" fmla="*/ 0 h 151"/>
                  <a:gd name="T22" fmla="*/ 1 w 292"/>
                  <a:gd name="T23" fmla="*/ 0 h 151"/>
                  <a:gd name="T24" fmla="*/ 1 w 292"/>
                  <a:gd name="T25" fmla="*/ 0 h 151"/>
                  <a:gd name="T26" fmla="*/ 1 w 292"/>
                  <a:gd name="T27" fmla="*/ 0 h 151"/>
                  <a:gd name="T28" fmla="*/ 1 w 292"/>
                  <a:gd name="T29" fmla="*/ 0 h 151"/>
                  <a:gd name="T30" fmla="*/ 1 w 292"/>
                  <a:gd name="T31" fmla="*/ 2 h 151"/>
                  <a:gd name="T32" fmla="*/ 1 w 292"/>
                  <a:gd name="T33" fmla="*/ 2 h 151"/>
                  <a:gd name="T34" fmla="*/ 1 w 292"/>
                  <a:gd name="T35" fmla="*/ 2 h 151"/>
                  <a:gd name="T36" fmla="*/ 1 w 292"/>
                  <a:gd name="T37" fmla="*/ 2 h 151"/>
                  <a:gd name="T38" fmla="*/ 1 w 292"/>
                  <a:gd name="T39" fmla="*/ 2 h 151"/>
                  <a:gd name="T40" fmla="*/ 1 w 292"/>
                  <a:gd name="T41" fmla="*/ 2 h 151"/>
                  <a:gd name="T42" fmla="*/ 1 w 292"/>
                  <a:gd name="T43" fmla="*/ 2 h 151"/>
                  <a:gd name="T44" fmla="*/ 1 w 292"/>
                  <a:gd name="T45" fmla="*/ 2 h 151"/>
                  <a:gd name="T46" fmla="*/ 1 w 292"/>
                  <a:gd name="T47" fmla="*/ 2 h 151"/>
                  <a:gd name="T48" fmla="*/ 1 w 292"/>
                  <a:gd name="T49" fmla="*/ 2 h 151"/>
                  <a:gd name="T50" fmla="*/ 1 w 292"/>
                  <a:gd name="T51" fmla="*/ 2 h 151"/>
                  <a:gd name="T52" fmla="*/ 1 w 292"/>
                  <a:gd name="T53" fmla="*/ 2 h 151"/>
                  <a:gd name="T54" fmla="*/ 1 w 292"/>
                  <a:gd name="T55" fmla="*/ 2 h 151"/>
                  <a:gd name="T56" fmla="*/ 1 w 292"/>
                  <a:gd name="T57" fmla="*/ 2 h 151"/>
                  <a:gd name="T58" fmla="*/ 1 w 292"/>
                  <a:gd name="T59" fmla="*/ 2 h 151"/>
                  <a:gd name="T60" fmla="*/ 1 w 292"/>
                  <a:gd name="T61" fmla="*/ 2 h 151"/>
                  <a:gd name="T62" fmla="*/ 1 w 292"/>
                  <a:gd name="T63" fmla="*/ 2 h 151"/>
                  <a:gd name="T64" fmla="*/ 1 w 292"/>
                  <a:gd name="T65" fmla="*/ 2 h 151"/>
                  <a:gd name="T66" fmla="*/ 1 w 292"/>
                  <a:gd name="T67" fmla="*/ 2 h 151"/>
                  <a:gd name="T68" fmla="*/ 1 w 292"/>
                  <a:gd name="T69" fmla="*/ 2 h 151"/>
                  <a:gd name="T70" fmla="*/ 1 w 292"/>
                  <a:gd name="T71" fmla="*/ 2 h 151"/>
                  <a:gd name="T72" fmla="*/ 1 w 292"/>
                  <a:gd name="T73" fmla="*/ 2 h 151"/>
                  <a:gd name="T74" fmla="*/ 1 w 292"/>
                  <a:gd name="T75" fmla="*/ 2 h 151"/>
                  <a:gd name="T76" fmla="*/ 1 w 292"/>
                  <a:gd name="T77" fmla="*/ 2 h 151"/>
                  <a:gd name="T78" fmla="*/ 1 w 292"/>
                  <a:gd name="T79" fmla="*/ 2 h 151"/>
                  <a:gd name="T80" fmla="*/ 0 w 292"/>
                  <a:gd name="T81" fmla="*/ 2 h 151"/>
                  <a:gd name="T82" fmla="*/ 0 w 292"/>
                  <a:gd name="T83" fmla="*/ 2 h 151"/>
                  <a:gd name="T84" fmla="*/ 0 w 292"/>
                  <a:gd name="T85" fmla="*/ 2 h 151"/>
                  <a:gd name="T86" fmla="*/ 0 w 292"/>
                  <a:gd name="T87" fmla="*/ 2 h 151"/>
                  <a:gd name="T88" fmla="*/ 1 w 292"/>
                  <a:gd name="T89" fmla="*/ 2 h 15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92" h="151">
                    <a:moveTo>
                      <a:pt x="9" y="18"/>
                    </a:moveTo>
                    <a:lnTo>
                      <a:pt x="18" y="9"/>
                    </a:lnTo>
                    <a:lnTo>
                      <a:pt x="26" y="9"/>
                    </a:lnTo>
                    <a:lnTo>
                      <a:pt x="44" y="9"/>
                    </a:lnTo>
                    <a:lnTo>
                      <a:pt x="53" y="9"/>
                    </a:lnTo>
                    <a:lnTo>
                      <a:pt x="71" y="0"/>
                    </a:lnTo>
                    <a:lnTo>
                      <a:pt x="80" y="0"/>
                    </a:lnTo>
                    <a:lnTo>
                      <a:pt x="97" y="0"/>
                    </a:lnTo>
                    <a:lnTo>
                      <a:pt x="106" y="0"/>
                    </a:lnTo>
                    <a:lnTo>
                      <a:pt x="124" y="0"/>
                    </a:lnTo>
                    <a:lnTo>
                      <a:pt x="133" y="0"/>
                    </a:lnTo>
                    <a:lnTo>
                      <a:pt x="150" y="0"/>
                    </a:lnTo>
                    <a:lnTo>
                      <a:pt x="159" y="0"/>
                    </a:lnTo>
                    <a:lnTo>
                      <a:pt x="177" y="0"/>
                    </a:lnTo>
                    <a:lnTo>
                      <a:pt x="186" y="0"/>
                    </a:lnTo>
                    <a:lnTo>
                      <a:pt x="203" y="9"/>
                    </a:lnTo>
                    <a:lnTo>
                      <a:pt x="212" y="9"/>
                    </a:lnTo>
                    <a:lnTo>
                      <a:pt x="239" y="18"/>
                    </a:lnTo>
                    <a:lnTo>
                      <a:pt x="248" y="27"/>
                    </a:lnTo>
                    <a:lnTo>
                      <a:pt x="265" y="36"/>
                    </a:lnTo>
                    <a:lnTo>
                      <a:pt x="274" y="53"/>
                    </a:lnTo>
                    <a:lnTo>
                      <a:pt x="283" y="62"/>
                    </a:lnTo>
                    <a:lnTo>
                      <a:pt x="283" y="80"/>
                    </a:lnTo>
                    <a:lnTo>
                      <a:pt x="292" y="98"/>
                    </a:lnTo>
                    <a:lnTo>
                      <a:pt x="283" y="115"/>
                    </a:lnTo>
                    <a:lnTo>
                      <a:pt x="283" y="133"/>
                    </a:lnTo>
                    <a:lnTo>
                      <a:pt x="265" y="142"/>
                    </a:lnTo>
                    <a:lnTo>
                      <a:pt x="257" y="151"/>
                    </a:lnTo>
                    <a:lnTo>
                      <a:pt x="239" y="151"/>
                    </a:lnTo>
                    <a:lnTo>
                      <a:pt x="212" y="151"/>
                    </a:lnTo>
                    <a:lnTo>
                      <a:pt x="195" y="142"/>
                    </a:lnTo>
                    <a:lnTo>
                      <a:pt x="168" y="142"/>
                    </a:lnTo>
                    <a:lnTo>
                      <a:pt x="150" y="133"/>
                    </a:lnTo>
                    <a:lnTo>
                      <a:pt x="133" y="124"/>
                    </a:lnTo>
                    <a:lnTo>
                      <a:pt x="115" y="106"/>
                    </a:lnTo>
                    <a:lnTo>
                      <a:pt x="97" y="98"/>
                    </a:lnTo>
                    <a:lnTo>
                      <a:pt x="71" y="89"/>
                    </a:lnTo>
                    <a:lnTo>
                      <a:pt x="53" y="80"/>
                    </a:lnTo>
                    <a:lnTo>
                      <a:pt x="35" y="62"/>
                    </a:lnTo>
                    <a:lnTo>
                      <a:pt x="18" y="53"/>
                    </a:lnTo>
                    <a:lnTo>
                      <a:pt x="0" y="36"/>
                    </a:lnTo>
                    <a:lnTo>
                      <a:pt x="0" y="27"/>
                    </a:lnTo>
                    <a:lnTo>
                      <a:pt x="0" y="18"/>
                    </a:lnTo>
                    <a:lnTo>
                      <a:pt x="9" y="18"/>
                    </a:lnTo>
                    <a:close/>
                  </a:path>
                </a:pathLst>
              </a:custGeom>
              <a:solidFill>
                <a:srgbClr val="CC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8" name="Freeform 49"/>
              <p:cNvSpPr>
                <a:spLocks/>
              </p:cNvSpPr>
              <p:nvPr/>
            </p:nvSpPr>
            <p:spPr bwMode="auto">
              <a:xfrm>
                <a:off x="2282" y="1620"/>
                <a:ext cx="155" cy="20"/>
              </a:xfrm>
              <a:custGeom>
                <a:avLst/>
                <a:gdLst>
                  <a:gd name="T0" fmla="*/ 1 w 221"/>
                  <a:gd name="T1" fmla="*/ 1 h 27"/>
                  <a:gd name="T2" fmla="*/ 1 w 221"/>
                  <a:gd name="T3" fmla="*/ 1 h 27"/>
                  <a:gd name="T4" fmla="*/ 1 w 221"/>
                  <a:gd name="T5" fmla="*/ 1 h 27"/>
                  <a:gd name="T6" fmla="*/ 1 w 221"/>
                  <a:gd name="T7" fmla="*/ 1 h 27"/>
                  <a:gd name="T8" fmla="*/ 1 w 221"/>
                  <a:gd name="T9" fmla="*/ 1 h 27"/>
                  <a:gd name="T10" fmla="*/ 1 w 221"/>
                  <a:gd name="T11" fmla="*/ 0 h 27"/>
                  <a:gd name="T12" fmla="*/ 1 w 221"/>
                  <a:gd name="T13" fmla="*/ 0 h 27"/>
                  <a:gd name="T14" fmla="*/ 1 w 221"/>
                  <a:gd name="T15" fmla="*/ 0 h 27"/>
                  <a:gd name="T16" fmla="*/ 1 w 221"/>
                  <a:gd name="T17" fmla="*/ 0 h 27"/>
                  <a:gd name="T18" fmla="*/ 1 w 221"/>
                  <a:gd name="T19" fmla="*/ 0 h 27"/>
                  <a:gd name="T20" fmla="*/ 1 w 221"/>
                  <a:gd name="T21" fmla="*/ 0 h 27"/>
                  <a:gd name="T22" fmla="*/ 1 w 221"/>
                  <a:gd name="T23" fmla="*/ 1 h 27"/>
                  <a:gd name="T24" fmla="*/ 1 w 221"/>
                  <a:gd name="T25" fmla="*/ 1 h 27"/>
                  <a:gd name="T26" fmla="*/ 1 w 221"/>
                  <a:gd name="T27" fmla="*/ 1 h 27"/>
                  <a:gd name="T28" fmla="*/ 1 w 221"/>
                  <a:gd name="T29" fmla="*/ 1 h 27"/>
                  <a:gd name="T30" fmla="*/ 1 w 221"/>
                  <a:gd name="T31" fmla="*/ 1 h 27"/>
                  <a:gd name="T32" fmla="*/ 1 w 221"/>
                  <a:gd name="T33" fmla="*/ 1 h 27"/>
                  <a:gd name="T34" fmla="*/ 0 w 221"/>
                  <a:gd name="T35" fmla="*/ 1 h 27"/>
                  <a:gd name="T36" fmla="*/ 1 w 221"/>
                  <a:gd name="T37" fmla="*/ 1 h 27"/>
                  <a:gd name="T38" fmla="*/ 1 w 221"/>
                  <a:gd name="T39" fmla="*/ 1 h 27"/>
                  <a:gd name="T40" fmla="*/ 1 w 221"/>
                  <a:gd name="T41" fmla="*/ 1 h 27"/>
                  <a:gd name="T42" fmla="*/ 1 w 221"/>
                  <a:gd name="T43" fmla="*/ 1 h 27"/>
                  <a:gd name="T44" fmla="*/ 1 w 221"/>
                  <a:gd name="T45" fmla="*/ 1 h 27"/>
                  <a:gd name="T46" fmla="*/ 1 w 221"/>
                  <a:gd name="T47" fmla="*/ 1 h 27"/>
                  <a:gd name="T48" fmla="*/ 1 w 221"/>
                  <a:gd name="T49" fmla="*/ 1 h 27"/>
                  <a:gd name="T50" fmla="*/ 1 w 221"/>
                  <a:gd name="T51" fmla="*/ 1 h 27"/>
                  <a:gd name="T52" fmla="*/ 1 w 221"/>
                  <a:gd name="T53" fmla="*/ 1 h 27"/>
                  <a:gd name="T54" fmla="*/ 1 w 221"/>
                  <a:gd name="T55" fmla="*/ 1 h 27"/>
                  <a:gd name="T56" fmla="*/ 1 w 221"/>
                  <a:gd name="T57" fmla="*/ 1 h 27"/>
                  <a:gd name="T58" fmla="*/ 1 w 221"/>
                  <a:gd name="T59" fmla="*/ 1 h 27"/>
                  <a:gd name="T60" fmla="*/ 1 w 221"/>
                  <a:gd name="T61" fmla="*/ 1 h 27"/>
                  <a:gd name="T62" fmla="*/ 1 w 221"/>
                  <a:gd name="T63" fmla="*/ 1 h 27"/>
                  <a:gd name="T64" fmla="*/ 1 w 221"/>
                  <a:gd name="T65" fmla="*/ 1 h 27"/>
                  <a:gd name="T66" fmla="*/ 1 w 221"/>
                  <a:gd name="T67" fmla="*/ 1 h 27"/>
                  <a:gd name="T68" fmla="*/ 1 w 221"/>
                  <a:gd name="T69" fmla="*/ 1 h 27"/>
                  <a:gd name="T70" fmla="*/ 1 w 221"/>
                  <a:gd name="T71" fmla="*/ 1 h 27"/>
                  <a:gd name="T72" fmla="*/ 1 w 221"/>
                  <a:gd name="T73" fmla="*/ 1 h 2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21" h="27">
                    <a:moveTo>
                      <a:pt x="221" y="9"/>
                    </a:moveTo>
                    <a:lnTo>
                      <a:pt x="221" y="9"/>
                    </a:lnTo>
                    <a:lnTo>
                      <a:pt x="203" y="9"/>
                    </a:lnTo>
                    <a:lnTo>
                      <a:pt x="186" y="9"/>
                    </a:lnTo>
                    <a:lnTo>
                      <a:pt x="177" y="9"/>
                    </a:lnTo>
                    <a:lnTo>
                      <a:pt x="159" y="0"/>
                    </a:lnTo>
                    <a:lnTo>
                      <a:pt x="150" y="0"/>
                    </a:lnTo>
                    <a:lnTo>
                      <a:pt x="133" y="0"/>
                    </a:lnTo>
                    <a:lnTo>
                      <a:pt x="124" y="0"/>
                    </a:lnTo>
                    <a:lnTo>
                      <a:pt x="106" y="0"/>
                    </a:lnTo>
                    <a:lnTo>
                      <a:pt x="97" y="0"/>
                    </a:lnTo>
                    <a:lnTo>
                      <a:pt x="80" y="9"/>
                    </a:lnTo>
                    <a:lnTo>
                      <a:pt x="71" y="9"/>
                    </a:lnTo>
                    <a:lnTo>
                      <a:pt x="53" y="9"/>
                    </a:lnTo>
                    <a:lnTo>
                      <a:pt x="44" y="9"/>
                    </a:lnTo>
                    <a:lnTo>
                      <a:pt x="26" y="9"/>
                    </a:lnTo>
                    <a:lnTo>
                      <a:pt x="18" y="18"/>
                    </a:lnTo>
                    <a:lnTo>
                      <a:pt x="0" y="18"/>
                    </a:lnTo>
                    <a:lnTo>
                      <a:pt x="9" y="27"/>
                    </a:lnTo>
                    <a:lnTo>
                      <a:pt x="18" y="27"/>
                    </a:lnTo>
                    <a:lnTo>
                      <a:pt x="35" y="27"/>
                    </a:lnTo>
                    <a:lnTo>
                      <a:pt x="44" y="27"/>
                    </a:lnTo>
                    <a:lnTo>
                      <a:pt x="62" y="18"/>
                    </a:lnTo>
                    <a:lnTo>
                      <a:pt x="71" y="18"/>
                    </a:lnTo>
                    <a:lnTo>
                      <a:pt x="80" y="18"/>
                    </a:lnTo>
                    <a:lnTo>
                      <a:pt x="97" y="18"/>
                    </a:lnTo>
                    <a:lnTo>
                      <a:pt x="106" y="18"/>
                    </a:lnTo>
                    <a:lnTo>
                      <a:pt x="124" y="18"/>
                    </a:lnTo>
                    <a:lnTo>
                      <a:pt x="133" y="18"/>
                    </a:lnTo>
                    <a:lnTo>
                      <a:pt x="150" y="18"/>
                    </a:lnTo>
                    <a:lnTo>
                      <a:pt x="159" y="18"/>
                    </a:lnTo>
                    <a:lnTo>
                      <a:pt x="177" y="18"/>
                    </a:lnTo>
                    <a:lnTo>
                      <a:pt x="186" y="18"/>
                    </a:lnTo>
                    <a:lnTo>
                      <a:pt x="203" y="18"/>
                    </a:lnTo>
                    <a:lnTo>
                      <a:pt x="212" y="27"/>
                    </a:lnTo>
                    <a:lnTo>
                      <a:pt x="221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9" name="Freeform 50"/>
              <p:cNvSpPr>
                <a:spLocks/>
              </p:cNvSpPr>
              <p:nvPr/>
            </p:nvSpPr>
            <p:spPr bwMode="auto">
              <a:xfrm>
                <a:off x="2431" y="1626"/>
                <a:ext cx="56" cy="87"/>
              </a:xfrm>
              <a:custGeom>
                <a:avLst/>
                <a:gdLst>
                  <a:gd name="T0" fmla="*/ 1 w 80"/>
                  <a:gd name="T1" fmla="*/ 2 h 115"/>
                  <a:gd name="T2" fmla="*/ 1 w 80"/>
                  <a:gd name="T3" fmla="*/ 2 h 115"/>
                  <a:gd name="T4" fmla="*/ 1 w 80"/>
                  <a:gd name="T5" fmla="*/ 2 h 115"/>
                  <a:gd name="T6" fmla="*/ 1 w 80"/>
                  <a:gd name="T7" fmla="*/ 2 h 115"/>
                  <a:gd name="T8" fmla="*/ 1 w 80"/>
                  <a:gd name="T9" fmla="*/ 2 h 115"/>
                  <a:gd name="T10" fmla="*/ 1 w 80"/>
                  <a:gd name="T11" fmla="*/ 2 h 115"/>
                  <a:gd name="T12" fmla="*/ 1 w 80"/>
                  <a:gd name="T13" fmla="*/ 2 h 115"/>
                  <a:gd name="T14" fmla="*/ 1 w 80"/>
                  <a:gd name="T15" fmla="*/ 2 h 115"/>
                  <a:gd name="T16" fmla="*/ 1 w 80"/>
                  <a:gd name="T17" fmla="*/ 2 h 115"/>
                  <a:gd name="T18" fmla="*/ 1 w 80"/>
                  <a:gd name="T19" fmla="*/ 0 h 115"/>
                  <a:gd name="T20" fmla="*/ 0 w 80"/>
                  <a:gd name="T21" fmla="*/ 2 h 115"/>
                  <a:gd name="T22" fmla="*/ 1 w 80"/>
                  <a:gd name="T23" fmla="*/ 2 h 115"/>
                  <a:gd name="T24" fmla="*/ 1 w 80"/>
                  <a:gd name="T25" fmla="*/ 2 h 115"/>
                  <a:gd name="T26" fmla="*/ 1 w 80"/>
                  <a:gd name="T27" fmla="*/ 2 h 115"/>
                  <a:gd name="T28" fmla="*/ 1 w 80"/>
                  <a:gd name="T29" fmla="*/ 2 h 115"/>
                  <a:gd name="T30" fmla="*/ 1 w 80"/>
                  <a:gd name="T31" fmla="*/ 2 h 115"/>
                  <a:gd name="T32" fmla="*/ 1 w 80"/>
                  <a:gd name="T33" fmla="*/ 2 h 115"/>
                  <a:gd name="T34" fmla="*/ 1 w 80"/>
                  <a:gd name="T35" fmla="*/ 2 h 115"/>
                  <a:gd name="T36" fmla="*/ 1 w 80"/>
                  <a:gd name="T37" fmla="*/ 2 h 115"/>
                  <a:gd name="T38" fmla="*/ 1 w 80"/>
                  <a:gd name="T39" fmla="*/ 2 h 115"/>
                  <a:gd name="T40" fmla="*/ 1 w 80"/>
                  <a:gd name="T41" fmla="*/ 2 h 1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0" h="115">
                    <a:moveTo>
                      <a:pt x="80" y="115"/>
                    </a:moveTo>
                    <a:lnTo>
                      <a:pt x="80" y="115"/>
                    </a:lnTo>
                    <a:lnTo>
                      <a:pt x="80" y="98"/>
                    </a:lnTo>
                    <a:lnTo>
                      <a:pt x="80" y="80"/>
                    </a:lnTo>
                    <a:lnTo>
                      <a:pt x="71" y="62"/>
                    </a:lnTo>
                    <a:lnTo>
                      <a:pt x="62" y="44"/>
                    </a:lnTo>
                    <a:lnTo>
                      <a:pt x="53" y="36"/>
                    </a:lnTo>
                    <a:lnTo>
                      <a:pt x="45" y="18"/>
                    </a:lnTo>
                    <a:lnTo>
                      <a:pt x="27" y="9"/>
                    </a:lnTo>
                    <a:lnTo>
                      <a:pt x="9" y="0"/>
                    </a:lnTo>
                    <a:lnTo>
                      <a:pt x="0" y="18"/>
                    </a:lnTo>
                    <a:lnTo>
                      <a:pt x="18" y="18"/>
                    </a:lnTo>
                    <a:lnTo>
                      <a:pt x="36" y="27"/>
                    </a:lnTo>
                    <a:lnTo>
                      <a:pt x="45" y="44"/>
                    </a:lnTo>
                    <a:lnTo>
                      <a:pt x="53" y="53"/>
                    </a:lnTo>
                    <a:lnTo>
                      <a:pt x="62" y="71"/>
                    </a:lnTo>
                    <a:lnTo>
                      <a:pt x="62" y="80"/>
                    </a:lnTo>
                    <a:lnTo>
                      <a:pt x="71" y="98"/>
                    </a:lnTo>
                    <a:lnTo>
                      <a:pt x="71" y="115"/>
                    </a:lnTo>
                    <a:lnTo>
                      <a:pt x="80" y="1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0" name="Freeform 51"/>
              <p:cNvSpPr>
                <a:spLocks/>
              </p:cNvSpPr>
              <p:nvPr/>
            </p:nvSpPr>
            <p:spPr bwMode="auto">
              <a:xfrm>
                <a:off x="2387" y="1713"/>
                <a:ext cx="100" cy="34"/>
              </a:xfrm>
              <a:custGeom>
                <a:avLst/>
                <a:gdLst>
                  <a:gd name="T0" fmla="*/ 0 w 142"/>
                  <a:gd name="T1" fmla="*/ 2 h 45"/>
                  <a:gd name="T2" fmla="*/ 0 w 142"/>
                  <a:gd name="T3" fmla="*/ 2 h 45"/>
                  <a:gd name="T4" fmla="*/ 1 w 142"/>
                  <a:gd name="T5" fmla="*/ 2 h 45"/>
                  <a:gd name="T6" fmla="*/ 1 w 142"/>
                  <a:gd name="T7" fmla="*/ 2 h 45"/>
                  <a:gd name="T8" fmla="*/ 1 w 142"/>
                  <a:gd name="T9" fmla="*/ 2 h 45"/>
                  <a:gd name="T10" fmla="*/ 1 w 142"/>
                  <a:gd name="T11" fmla="*/ 2 h 45"/>
                  <a:gd name="T12" fmla="*/ 1 w 142"/>
                  <a:gd name="T13" fmla="*/ 2 h 45"/>
                  <a:gd name="T14" fmla="*/ 1 w 142"/>
                  <a:gd name="T15" fmla="*/ 2 h 45"/>
                  <a:gd name="T16" fmla="*/ 1 w 142"/>
                  <a:gd name="T17" fmla="*/ 2 h 45"/>
                  <a:gd name="T18" fmla="*/ 1 w 142"/>
                  <a:gd name="T19" fmla="*/ 0 h 45"/>
                  <a:gd name="T20" fmla="*/ 1 w 142"/>
                  <a:gd name="T21" fmla="*/ 0 h 45"/>
                  <a:gd name="T22" fmla="*/ 1 w 142"/>
                  <a:gd name="T23" fmla="*/ 2 h 45"/>
                  <a:gd name="T24" fmla="*/ 1 w 142"/>
                  <a:gd name="T25" fmla="*/ 2 h 45"/>
                  <a:gd name="T26" fmla="*/ 1 w 142"/>
                  <a:gd name="T27" fmla="*/ 2 h 45"/>
                  <a:gd name="T28" fmla="*/ 1 w 142"/>
                  <a:gd name="T29" fmla="*/ 2 h 45"/>
                  <a:gd name="T30" fmla="*/ 1 w 142"/>
                  <a:gd name="T31" fmla="*/ 2 h 45"/>
                  <a:gd name="T32" fmla="*/ 1 w 142"/>
                  <a:gd name="T33" fmla="*/ 2 h 45"/>
                  <a:gd name="T34" fmla="*/ 1 w 142"/>
                  <a:gd name="T35" fmla="*/ 2 h 45"/>
                  <a:gd name="T36" fmla="*/ 1 w 142"/>
                  <a:gd name="T37" fmla="*/ 2 h 45"/>
                  <a:gd name="T38" fmla="*/ 1 w 142"/>
                  <a:gd name="T39" fmla="*/ 2 h 45"/>
                  <a:gd name="T40" fmla="*/ 0 w 142"/>
                  <a:gd name="T41" fmla="*/ 2 h 4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42" h="45">
                    <a:moveTo>
                      <a:pt x="0" y="18"/>
                    </a:moveTo>
                    <a:lnTo>
                      <a:pt x="0" y="18"/>
                    </a:lnTo>
                    <a:lnTo>
                      <a:pt x="18" y="27"/>
                    </a:lnTo>
                    <a:lnTo>
                      <a:pt x="45" y="36"/>
                    </a:lnTo>
                    <a:lnTo>
                      <a:pt x="62" y="36"/>
                    </a:lnTo>
                    <a:lnTo>
                      <a:pt x="89" y="45"/>
                    </a:lnTo>
                    <a:lnTo>
                      <a:pt x="107" y="36"/>
                    </a:lnTo>
                    <a:lnTo>
                      <a:pt x="124" y="27"/>
                    </a:lnTo>
                    <a:lnTo>
                      <a:pt x="133" y="18"/>
                    </a:lnTo>
                    <a:lnTo>
                      <a:pt x="142" y="0"/>
                    </a:lnTo>
                    <a:lnTo>
                      <a:pt x="133" y="0"/>
                    </a:lnTo>
                    <a:lnTo>
                      <a:pt x="124" y="9"/>
                    </a:lnTo>
                    <a:lnTo>
                      <a:pt x="115" y="18"/>
                    </a:lnTo>
                    <a:lnTo>
                      <a:pt x="98" y="27"/>
                    </a:lnTo>
                    <a:lnTo>
                      <a:pt x="89" y="27"/>
                    </a:lnTo>
                    <a:lnTo>
                      <a:pt x="62" y="27"/>
                    </a:lnTo>
                    <a:lnTo>
                      <a:pt x="45" y="27"/>
                    </a:lnTo>
                    <a:lnTo>
                      <a:pt x="27" y="18"/>
                    </a:lnTo>
                    <a:lnTo>
                      <a:pt x="9" y="9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1" name="Freeform 52"/>
              <p:cNvSpPr>
                <a:spLocks/>
              </p:cNvSpPr>
              <p:nvPr/>
            </p:nvSpPr>
            <p:spPr bwMode="auto">
              <a:xfrm>
                <a:off x="2276" y="1647"/>
                <a:ext cx="118" cy="79"/>
              </a:xfrm>
              <a:custGeom>
                <a:avLst/>
                <a:gdLst>
                  <a:gd name="T0" fmla="*/ 0 w 168"/>
                  <a:gd name="T1" fmla="*/ 1 h 106"/>
                  <a:gd name="T2" fmla="*/ 0 w 168"/>
                  <a:gd name="T3" fmla="*/ 1 h 106"/>
                  <a:gd name="T4" fmla="*/ 1 w 168"/>
                  <a:gd name="T5" fmla="*/ 1 h 106"/>
                  <a:gd name="T6" fmla="*/ 1 w 168"/>
                  <a:gd name="T7" fmla="*/ 1 h 106"/>
                  <a:gd name="T8" fmla="*/ 1 w 168"/>
                  <a:gd name="T9" fmla="*/ 1 h 106"/>
                  <a:gd name="T10" fmla="*/ 1 w 168"/>
                  <a:gd name="T11" fmla="*/ 1 h 106"/>
                  <a:gd name="T12" fmla="*/ 1 w 168"/>
                  <a:gd name="T13" fmla="*/ 1 h 106"/>
                  <a:gd name="T14" fmla="*/ 1 w 168"/>
                  <a:gd name="T15" fmla="*/ 1 h 106"/>
                  <a:gd name="T16" fmla="*/ 1 w 168"/>
                  <a:gd name="T17" fmla="*/ 1 h 106"/>
                  <a:gd name="T18" fmla="*/ 1 w 168"/>
                  <a:gd name="T19" fmla="*/ 1 h 106"/>
                  <a:gd name="T20" fmla="*/ 1 w 168"/>
                  <a:gd name="T21" fmla="*/ 1 h 106"/>
                  <a:gd name="T22" fmla="*/ 1 w 168"/>
                  <a:gd name="T23" fmla="*/ 1 h 106"/>
                  <a:gd name="T24" fmla="*/ 1 w 168"/>
                  <a:gd name="T25" fmla="*/ 1 h 106"/>
                  <a:gd name="T26" fmla="*/ 1 w 168"/>
                  <a:gd name="T27" fmla="*/ 1 h 106"/>
                  <a:gd name="T28" fmla="*/ 1 w 168"/>
                  <a:gd name="T29" fmla="*/ 1 h 106"/>
                  <a:gd name="T30" fmla="*/ 1 w 168"/>
                  <a:gd name="T31" fmla="*/ 1 h 106"/>
                  <a:gd name="T32" fmla="*/ 1 w 168"/>
                  <a:gd name="T33" fmla="*/ 1 h 106"/>
                  <a:gd name="T34" fmla="*/ 1 w 168"/>
                  <a:gd name="T35" fmla="*/ 1 h 106"/>
                  <a:gd name="T36" fmla="*/ 1 w 168"/>
                  <a:gd name="T37" fmla="*/ 0 h 106"/>
                  <a:gd name="T38" fmla="*/ 1 w 168"/>
                  <a:gd name="T39" fmla="*/ 1 h 106"/>
                  <a:gd name="T40" fmla="*/ 0 w 168"/>
                  <a:gd name="T41" fmla="*/ 1 h 10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8" h="106">
                    <a:moveTo>
                      <a:pt x="0" y="9"/>
                    </a:moveTo>
                    <a:lnTo>
                      <a:pt x="0" y="17"/>
                    </a:lnTo>
                    <a:lnTo>
                      <a:pt x="18" y="26"/>
                    </a:lnTo>
                    <a:lnTo>
                      <a:pt x="44" y="44"/>
                    </a:lnTo>
                    <a:lnTo>
                      <a:pt x="62" y="53"/>
                    </a:lnTo>
                    <a:lnTo>
                      <a:pt x="80" y="71"/>
                    </a:lnTo>
                    <a:lnTo>
                      <a:pt x="97" y="79"/>
                    </a:lnTo>
                    <a:lnTo>
                      <a:pt x="115" y="88"/>
                    </a:lnTo>
                    <a:lnTo>
                      <a:pt x="142" y="97"/>
                    </a:lnTo>
                    <a:lnTo>
                      <a:pt x="159" y="106"/>
                    </a:lnTo>
                    <a:lnTo>
                      <a:pt x="168" y="97"/>
                    </a:lnTo>
                    <a:lnTo>
                      <a:pt x="142" y="88"/>
                    </a:lnTo>
                    <a:lnTo>
                      <a:pt x="124" y="79"/>
                    </a:lnTo>
                    <a:lnTo>
                      <a:pt x="106" y="62"/>
                    </a:lnTo>
                    <a:lnTo>
                      <a:pt x="89" y="53"/>
                    </a:lnTo>
                    <a:lnTo>
                      <a:pt x="62" y="44"/>
                    </a:lnTo>
                    <a:lnTo>
                      <a:pt x="44" y="35"/>
                    </a:lnTo>
                    <a:lnTo>
                      <a:pt x="27" y="17"/>
                    </a:lnTo>
                    <a:lnTo>
                      <a:pt x="9" y="0"/>
                    </a:lnTo>
                    <a:lnTo>
                      <a:pt x="9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2" name="Freeform 53"/>
              <p:cNvSpPr>
                <a:spLocks/>
              </p:cNvSpPr>
              <p:nvPr/>
            </p:nvSpPr>
            <p:spPr bwMode="auto">
              <a:xfrm>
                <a:off x="2276" y="1633"/>
                <a:ext cx="12" cy="20"/>
              </a:xfrm>
              <a:custGeom>
                <a:avLst/>
                <a:gdLst>
                  <a:gd name="T0" fmla="*/ 1 w 18"/>
                  <a:gd name="T1" fmla="*/ 0 h 27"/>
                  <a:gd name="T2" fmla="*/ 1 w 18"/>
                  <a:gd name="T3" fmla="*/ 0 h 27"/>
                  <a:gd name="T4" fmla="*/ 1 w 18"/>
                  <a:gd name="T5" fmla="*/ 1 h 27"/>
                  <a:gd name="T6" fmla="*/ 0 w 18"/>
                  <a:gd name="T7" fmla="*/ 1 h 27"/>
                  <a:gd name="T8" fmla="*/ 0 w 18"/>
                  <a:gd name="T9" fmla="*/ 1 h 27"/>
                  <a:gd name="T10" fmla="*/ 0 w 18"/>
                  <a:gd name="T11" fmla="*/ 1 h 27"/>
                  <a:gd name="T12" fmla="*/ 1 w 18"/>
                  <a:gd name="T13" fmla="*/ 1 h 27"/>
                  <a:gd name="T14" fmla="*/ 1 w 18"/>
                  <a:gd name="T15" fmla="*/ 1 h 27"/>
                  <a:gd name="T16" fmla="*/ 1 w 18"/>
                  <a:gd name="T17" fmla="*/ 1 h 27"/>
                  <a:gd name="T18" fmla="*/ 1 w 18"/>
                  <a:gd name="T19" fmla="*/ 1 h 27"/>
                  <a:gd name="T20" fmla="*/ 1 w 18"/>
                  <a:gd name="T21" fmla="*/ 1 h 27"/>
                  <a:gd name="T22" fmla="*/ 1 w 18"/>
                  <a:gd name="T23" fmla="*/ 1 h 27"/>
                  <a:gd name="T24" fmla="*/ 1 w 18"/>
                  <a:gd name="T25" fmla="*/ 0 h 2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8" h="27">
                    <a:moveTo>
                      <a:pt x="9" y="0"/>
                    </a:moveTo>
                    <a:lnTo>
                      <a:pt x="9" y="0"/>
                    </a:lnTo>
                    <a:lnTo>
                      <a:pt x="9" y="9"/>
                    </a:lnTo>
                    <a:lnTo>
                      <a:pt x="0" y="18"/>
                    </a:lnTo>
                    <a:lnTo>
                      <a:pt x="0" y="27"/>
                    </a:lnTo>
                    <a:lnTo>
                      <a:pt x="9" y="27"/>
                    </a:lnTo>
                    <a:lnTo>
                      <a:pt x="18" y="18"/>
                    </a:lnTo>
                    <a:lnTo>
                      <a:pt x="18" y="9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3" name="Text Box 54"/>
              <p:cNvSpPr txBox="1">
                <a:spLocks noChangeArrowheads="1"/>
              </p:cNvSpPr>
              <p:nvPr/>
            </p:nvSpPr>
            <p:spPr bwMode="auto">
              <a:xfrm>
                <a:off x="1362" y="2160"/>
                <a:ext cx="1307" cy="3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800" b="1" dirty="0" smtClean="0">
                    <a:solidFill>
                      <a:prstClr val="black"/>
                    </a:solidFill>
                  </a:rPr>
                  <a:t>SEED</a:t>
                </a:r>
                <a:endParaRPr lang="en-US" altLang="en-US" sz="800" b="1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534" name="Group 55"/>
              <p:cNvGrpSpPr>
                <a:grpSpLocks/>
              </p:cNvGrpSpPr>
              <p:nvPr/>
            </p:nvGrpSpPr>
            <p:grpSpPr bwMode="auto">
              <a:xfrm rot="-1179286">
                <a:off x="2196" y="1668"/>
                <a:ext cx="101" cy="181"/>
                <a:chOff x="2784" y="2448"/>
                <a:chExt cx="144" cy="240"/>
              </a:xfrm>
            </p:grpSpPr>
            <p:sp>
              <p:nvSpPr>
                <p:cNvPr id="536" name="AutoShape 56"/>
                <p:cNvSpPr>
                  <a:spLocks noChangeArrowheads="1"/>
                </p:cNvSpPr>
                <p:nvPr/>
              </p:nvSpPr>
              <p:spPr bwMode="auto">
                <a:xfrm>
                  <a:off x="2784" y="2448"/>
                  <a:ext cx="144" cy="240"/>
                </a:xfrm>
                <a:prstGeom prst="foldedCorner">
                  <a:avLst>
                    <a:gd name="adj" fmla="val 31944"/>
                  </a:avLst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7" name="Line 57"/>
                <p:cNvSpPr>
                  <a:spLocks noChangeShapeType="1"/>
                </p:cNvSpPr>
                <p:nvPr/>
              </p:nvSpPr>
              <p:spPr bwMode="auto">
                <a:xfrm>
                  <a:off x="2880" y="2508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8" name="Line 58"/>
                <p:cNvSpPr>
                  <a:spLocks noChangeShapeType="1"/>
                </p:cNvSpPr>
                <p:nvPr/>
              </p:nvSpPr>
              <p:spPr bwMode="auto">
                <a:xfrm>
                  <a:off x="2856" y="2508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9" name="Line 59"/>
                <p:cNvSpPr>
                  <a:spLocks noChangeShapeType="1"/>
                </p:cNvSpPr>
                <p:nvPr/>
              </p:nvSpPr>
              <p:spPr bwMode="auto">
                <a:xfrm>
                  <a:off x="2816" y="2508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535" name="Freeform 60"/>
              <p:cNvSpPr>
                <a:spLocks/>
              </p:cNvSpPr>
              <p:nvPr/>
            </p:nvSpPr>
            <p:spPr bwMode="auto">
              <a:xfrm>
                <a:off x="1732" y="1656"/>
                <a:ext cx="541" cy="66"/>
              </a:xfrm>
              <a:custGeom>
                <a:avLst/>
                <a:gdLst>
                  <a:gd name="T0" fmla="*/ 4 w 770"/>
                  <a:gd name="T1" fmla="*/ 2 h 88"/>
                  <a:gd name="T2" fmla="*/ 3 w 770"/>
                  <a:gd name="T3" fmla="*/ 2 h 88"/>
                  <a:gd name="T4" fmla="*/ 3 w 770"/>
                  <a:gd name="T5" fmla="*/ 2 h 88"/>
                  <a:gd name="T6" fmla="*/ 3 w 770"/>
                  <a:gd name="T7" fmla="*/ 2 h 88"/>
                  <a:gd name="T8" fmla="*/ 2 w 770"/>
                  <a:gd name="T9" fmla="*/ 2 h 88"/>
                  <a:gd name="T10" fmla="*/ 2 w 770"/>
                  <a:gd name="T11" fmla="*/ 2 h 88"/>
                  <a:gd name="T12" fmla="*/ 1 w 770"/>
                  <a:gd name="T13" fmla="*/ 2 h 88"/>
                  <a:gd name="T14" fmla="*/ 1 w 770"/>
                  <a:gd name="T15" fmla="*/ 2 h 88"/>
                  <a:gd name="T16" fmla="*/ 1 w 770"/>
                  <a:gd name="T17" fmla="*/ 2 h 88"/>
                  <a:gd name="T18" fmla="*/ 1 w 770"/>
                  <a:gd name="T19" fmla="*/ 2 h 88"/>
                  <a:gd name="T20" fmla="*/ 1 w 770"/>
                  <a:gd name="T21" fmla="*/ 2 h 88"/>
                  <a:gd name="T22" fmla="*/ 1 w 770"/>
                  <a:gd name="T23" fmla="*/ 2 h 88"/>
                  <a:gd name="T24" fmla="*/ 1 w 770"/>
                  <a:gd name="T25" fmla="*/ 2 h 88"/>
                  <a:gd name="T26" fmla="*/ 1 w 770"/>
                  <a:gd name="T27" fmla="*/ 2 h 88"/>
                  <a:gd name="T28" fmla="*/ 1 w 770"/>
                  <a:gd name="T29" fmla="*/ 2 h 88"/>
                  <a:gd name="T30" fmla="*/ 1 w 770"/>
                  <a:gd name="T31" fmla="*/ 2 h 88"/>
                  <a:gd name="T32" fmla="*/ 0 w 770"/>
                  <a:gd name="T33" fmla="*/ 2 h 88"/>
                  <a:gd name="T34" fmla="*/ 1 w 770"/>
                  <a:gd name="T35" fmla="*/ 2 h 88"/>
                  <a:gd name="T36" fmla="*/ 1 w 770"/>
                  <a:gd name="T37" fmla="*/ 2 h 88"/>
                  <a:gd name="T38" fmla="*/ 1 w 770"/>
                  <a:gd name="T39" fmla="*/ 2 h 88"/>
                  <a:gd name="T40" fmla="*/ 1 w 770"/>
                  <a:gd name="T41" fmla="*/ 2 h 88"/>
                  <a:gd name="T42" fmla="*/ 1 w 770"/>
                  <a:gd name="T43" fmla="*/ 2 h 88"/>
                  <a:gd name="T44" fmla="*/ 1 w 770"/>
                  <a:gd name="T45" fmla="*/ 2 h 88"/>
                  <a:gd name="T46" fmla="*/ 1 w 770"/>
                  <a:gd name="T47" fmla="*/ 2 h 88"/>
                  <a:gd name="T48" fmla="*/ 1 w 770"/>
                  <a:gd name="T49" fmla="*/ 2 h 88"/>
                  <a:gd name="T50" fmla="*/ 1 w 770"/>
                  <a:gd name="T51" fmla="*/ 2 h 88"/>
                  <a:gd name="T52" fmla="*/ 2 w 770"/>
                  <a:gd name="T53" fmla="*/ 2 h 88"/>
                  <a:gd name="T54" fmla="*/ 2 w 770"/>
                  <a:gd name="T55" fmla="*/ 2 h 88"/>
                  <a:gd name="T56" fmla="*/ 3 w 770"/>
                  <a:gd name="T57" fmla="*/ 2 h 88"/>
                  <a:gd name="T58" fmla="*/ 3 w 770"/>
                  <a:gd name="T59" fmla="*/ 2 h 88"/>
                  <a:gd name="T60" fmla="*/ 3 w 770"/>
                  <a:gd name="T61" fmla="*/ 2 h 88"/>
                  <a:gd name="T62" fmla="*/ 4 w 770"/>
                  <a:gd name="T63" fmla="*/ 2 h 88"/>
                  <a:gd name="T64" fmla="*/ 4 w 770"/>
                  <a:gd name="T65" fmla="*/ 2 h 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70" h="88">
                    <a:moveTo>
                      <a:pt x="761" y="0"/>
                    </a:moveTo>
                    <a:lnTo>
                      <a:pt x="726" y="17"/>
                    </a:lnTo>
                    <a:lnTo>
                      <a:pt x="690" y="26"/>
                    </a:lnTo>
                    <a:lnTo>
                      <a:pt x="655" y="35"/>
                    </a:lnTo>
                    <a:lnTo>
                      <a:pt x="619" y="44"/>
                    </a:lnTo>
                    <a:lnTo>
                      <a:pt x="584" y="53"/>
                    </a:lnTo>
                    <a:lnTo>
                      <a:pt x="549" y="62"/>
                    </a:lnTo>
                    <a:lnTo>
                      <a:pt x="522" y="71"/>
                    </a:lnTo>
                    <a:lnTo>
                      <a:pt x="487" y="71"/>
                    </a:lnTo>
                    <a:lnTo>
                      <a:pt x="451" y="71"/>
                    </a:lnTo>
                    <a:lnTo>
                      <a:pt x="416" y="79"/>
                    </a:lnTo>
                    <a:lnTo>
                      <a:pt x="389" y="79"/>
                    </a:lnTo>
                    <a:lnTo>
                      <a:pt x="354" y="79"/>
                    </a:lnTo>
                    <a:lnTo>
                      <a:pt x="327" y="79"/>
                    </a:lnTo>
                    <a:lnTo>
                      <a:pt x="292" y="79"/>
                    </a:lnTo>
                    <a:lnTo>
                      <a:pt x="265" y="71"/>
                    </a:lnTo>
                    <a:lnTo>
                      <a:pt x="239" y="71"/>
                    </a:lnTo>
                    <a:lnTo>
                      <a:pt x="212" y="71"/>
                    </a:lnTo>
                    <a:lnTo>
                      <a:pt x="195" y="62"/>
                    </a:lnTo>
                    <a:lnTo>
                      <a:pt x="168" y="62"/>
                    </a:lnTo>
                    <a:lnTo>
                      <a:pt x="142" y="62"/>
                    </a:lnTo>
                    <a:lnTo>
                      <a:pt x="124" y="53"/>
                    </a:lnTo>
                    <a:lnTo>
                      <a:pt x="106" y="53"/>
                    </a:lnTo>
                    <a:lnTo>
                      <a:pt x="88" y="44"/>
                    </a:lnTo>
                    <a:lnTo>
                      <a:pt x="71" y="44"/>
                    </a:lnTo>
                    <a:lnTo>
                      <a:pt x="53" y="35"/>
                    </a:lnTo>
                    <a:lnTo>
                      <a:pt x="44" y="35"/>
                    </a:lnTo>
                    <a:lnTo>
                      <a:pt x="35" y="35"/>
                    </a:lnTo>
                    <a:lnTo>
                      <a:pt x="26" y="26"/>
                    </a:lnTo>
                    <a:lnTo>
                      <a:pt x="18" y="26"/>
                    </a:lnTo>
                    <a:lnTo>
                      <a:pt x="9" y="26"/>
                    </a:lnTo>
                    <a:lnTo>
                      <a:pt x="0" y="35"/>
                    </a:lnTo>
                    <a:lnTo>
                      <a:pt x="9" y="35"/>
                    </a:lnTo>
                    <a:lnTo>
                      <a:pt x="9" y="44"/>
                    </a:lnTo>
                    <a:lnTo>
                      <a:pt x="18" y="44"/>
                    </a:lnTo>
                    <a:lnTo>
                      <a:pt x="26" y="44"/>
                    </a:lnTo>
                    <a:lnTo>
                      <a:pt x="44" y="53"/>
                    </a:lnTo>
                    <a:lnTo>
                      <a:pt x="53" y="53"/>
                    </a:lnTo>
                    <a:lnTo>
                      <a:pt x="71" y="53"/>
                    </a:lnTo>
                    <a:lnTo>
                      <a:pt x="88" y="62"/>
                    </a:lnTo>
                    <a:lnTo>
                      <a:pt x="106" y="62"/>
                    </a:lnTo>
                    <a:lnTo>
                      <a:pt x="124" y="71"/>
                    </a:lnTo>
                    <a:lnTo>
                      <a:pt x="142" y="71"/>
                    </a:lnTo>
                    <a:lnTo>
                      <a:pt x="168" y="71"/>
                    </a:lnTo>
                    <a:lnTo>
                      <a:pt x="186" y="79"/>
                    </a:lnTo>
                    <a:lnTo>
                      <a:pt x="212" y="79"/>
                    </a:lnTo>
                    <a:lnTo>
                      <a:pt x="239" y="79"/>
                    </a:lnTo>
                    <a:lnTo>
                      <a:pt x="265" y="88"/>
                    </a:lnTo>
                    <a:lnTo>
                      <a:pt x="292" y="88"/>
                    </a:lnTo>
                    <a:lnTo>
                      <a:pt x="327" y="88"/>
                    </a:lnTo>
                    <a:lnTo>
                      <a:pt x="354" y="88"/>
                    </a:lnTo>
                    <a:lnTo>
                      <a:pt x="389" y="88"/>
                    </a:lnTo>
                    <a:lnTo>
                      <a:pt x="416" y="88"/>
                    </a:lnTo>
                    <a:lnTo>
                      <a:pt x="451" y="88"/>
                    </a:lnTo>
                    <a:lnTo>
                      <a:pt x="487" y="79"/>
                    </a:lnTo>
                    <a:lnTo>
                      <a:pt x="522" y="79"/>
                    </a:lnTo>
                    <a:lnTo>
                      <a:pt x="558" y="71"/>
                    </a:lnTo>
                    <a:lnTo>
                      <a:pt x="593" y="71"/>
                    </a:lnTo>
                    <a:lnTo>
                      <a:pt x="619" y="62"/>
                    </a:lnTo>
                    <a:lnTo>
                      <a:pt x="664" y="53"/>
                    </a:lnTo>
                    <a:lnTo>
                      <a:pt x="699" y="44"/>
                    </a:lnTo>
                    <a:lnTo>
                      <a:pt x="735" y="26"/>
                    </a:lnTo>
                    <a:lnTo>
                      <a:pt x="770" y="17"/>
                    </a:lnTo>
                    <a:lnTo>
                      <a:pt x="76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cxnSp>
        <p:nvCxnSpPr>
          <p:cNvPr id="556" name="Straight Arrow Connector 555"/>
          <p:cNvCxnSpPr>
            <a:stCxn id="44" idx="2"/>
          </p:cNvCxnSpPr>
          <p:nvPr/>
        </p:nvCxnSpPr>
        <p:spPr>
          <a:xfrm flipH="1">
            <a:off x="4964593" y="3503269"/>
            <a:ext cx="279067" cy="1447621"/>
          </a:xfrm>
          <a:prstGeom prst="straightConnector1">
            <a:avLst/>
          </a:prstGeom>
          <a:ln w="25400">
            <a:solidFill>
              <a:srgbClr val="8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7" name="Straight Arrow Connector 556"/>
          <p:cNvCxnSpPr/>
          <p:nvPr/>
        </p:nvCxnSpPr>
        <p:spPr>
          <a:xfrm>
            <a:off x="5256850" y="3527764"/>
            <a:ext cx="819487" cy="1786148"/>
          </a:xfrm>
          <a:prstGeom prst="straightConnector1">
            <a:avLst/>
          </a:prstGeom>
          <a:ln w="25400">
            <a:solidFill>
              <a:srgbClr val="8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1" name="Straight Arrow Connector 560"/>
          <p:cNvCxnSpPr>
            <a:stCxn id="44" idx="2"/>
          </p:cNvCxnSpPr>
          <p:nvPr/>
        </p:nvCxnSpPr>
        <p:spPr>
          <a:xfrm>
            <a:off x="5243659" y="3503269"/>
            <a:ext cx="1665352" cy="2023933"/>
          </a:xfrm>
          <a:prstGeom prst="straightConnector1">
            <a:avLst/>
          </a:prstGeom>
          <a:ln w="25400">
            <a:solidFill>
              <a:srgbClr val="8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8" name="Up Arrow 2077"/>
          <p:cNvSpPr/>
          <p:nvPr/>
        </p:nvSpPr>
        <p:spPr>
          <a:xfrm>
            <a:off x="8632251" y="2209801"/>
            <a:ext cx="515788" cy="2799151"/>
          </a:xfrm>
          <a:prstGeom prst="upArrow">
            <a:avLst/>
          </a:prstGeom>
          <a:solidFill>
            <a:srgbClr val="2B62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dirty="0" smtClean="0">
                <a:solidFill>
                  <a:prstClr val="white"/>
                </a:solidFill>
              </a:rPr>
              <a:t>INFORMATION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566" name="Up Arrow 565"/>
          <p:cNvSpPr/>
          <p:nvPr/>
        </p:nvSpPr>
        <p:spPr>
          <a:xfrm rot="10800000">
            <a:off x="7924802" y="2263517"/>
            <a:ext cx="515788" cy="2799151"/>
          </a:xfrm>
          <a:prstGeom prst="upArrow">
            <a:avLst/>
          </a:prstGeom>
          <a:solidFill>
            <a:srgbClr val="2B62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dirty="0">
                <a:solidFill>
                  <a:prstClr val="white"/>
                </a:solidFill>
              </a:rPr>
              <a:t>S</a:t>
            </a:r>
            <a:r>
              <a:rPr lang="en-US" sz="2000" dirty="0" smtClean="0">
                <a:solidFill>
                  <a:prstClr val="white"/>
                </a:solidFill>
              </a:rPr>
              <a:t>EED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2079" name="Left Brace 2078"/>
          <p:cNvSpPr/>
          <p:nvPr/>
        </p:nvSpPr>
        <p:spPr>
          <a:xfrm>
            <a:off x="2667000" y="1676400"/>
            <a:ext cx="542269" cy="2523010"/>
          </a:xfrm>
          <a:prstGeom prst="leftBrace">
            <a:avLst/>
          </a:prstGeom>
          <a:ln w="41275">
            <a:solidFill>
              <a:srgbClr val="2B62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1524001" y="2319950"/>
            <a:ext cx="1218147" cy="914400"/>
          </a:xfrm>
          <a:prstGeom prst="roundRect">
            <a:avLst/>
          </a:prstGeom>
          <a:solidFill>
            <a:srgbClr val="2B62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PBR LICENCES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70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0E0A8E6-0749-4934-AD29-1BDAEFB67C70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152400"/>
            <a:ext cx="7239000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993366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990000"/>
                </a:solidFill>
              </a:rPr>
              <a:t>Preview</a:t>
            </a:r>
          </a:p>
        </p:txBody>
      </p:sp>
      <p:sp>
        <p:nvSpPr>
          <p:cNvPr id="2416643" name="Rectangle 3"/>
          <p:cNvSpPr>
            <a:spLocks noChangeArrowheads="1"/>
          </p:cNvSpPr>
          <p:nvPr/>
        </p:nvSpPr>
        <p:spPr bwMode="auto">
          <a:xfrm>
            <a:off x="609600" y="914400"/>
            <a:ext cx="8305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57200" indent="-457200">
              <a:lnSpc>
                <a:spcPct val="14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Diversity in plant breeding to deliver maximum benefits for farmers </a:t>
            </a:r>
          </a:p>
          <a:p>
            <a:pPr marL="457200" indent="-457200">
              <a:lnSpc>
                <a:spcPct val="14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new varieties available to farmers</a:t>
            </a:r>
          </a:p>
          <a:p>
            <a:pPr marL="457200" indent="-457200">
              <a:lnSpc>
                <a:spcPct val="14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of how farmers and society have benefited in UPOV members</a:t>
            </a:r>
          </a:p>
          <a:p>
            <a:pPr>
              <a:lnSpc>
                <a:spcPct val="140000"/>
              </a:lnSpc>
              <a:spcAft>
                <a:spcPts val="600"/>
              </a:spcAft>
              <a:defRPr/>
            </a:pPr>
            <a:endParaRPr lang="en-US" sz="24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10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>
            <a:off x="623423" y="1981200"/>
            <a:ext cx="1431472" cy="3200400"/>
          </a:xfrm>
          <a:prstGeom prst="can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Bevel 4"/>
          <p:cNvSpPr/>
          <p:nvPr/>
        </p:nvSpPr>
        <p:spPr>
          <a:xfrm>
            <a:off x="607093" y="1143000"/>
            <a:ext cx="1450307" cy="762000"/>
          </a:xfrm>
          <a:prstGeom prst="bevel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white"/>
                </a:solidFill>
              </a:rPr>
              <a:t>Food security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2299823" y="1981200"/>
            <a:ext cx="1431472" cy="3200400"/>
          </a:xfrm>
          <a:prstGeom prst="can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Bevel 7"/>
          <p:cNvSpPr/>
          <p:nvPr/>
        </p:nvSpPr>
        <p:spPr>
          <a:xfrm>
            <a:off x="2283493" y="1143000"/>
            <a:ext cx="1450307" cy="762000"/>
          </a:xfrm>
          <a:prstGeom prst="bevel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white"/>
                </a:solidFill>
              </a:rPr>
              <a:t>Climate change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3940628" y="1981200"/>
            <a:ext cx="1431472" cy="3200400"/>
          </a:xfrm>
          <a:prstGeom prst="can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Bevel 9"/>
          <p:cNvSpPr/>
          <p:nvPr/>
        </p:nvSpPr>
        <p:spPr>
          <a:xfrm>
            <a:off x="3924300" y="1143000"/>
            <a:ext cx="1450307" cy="762000"/>
          </a:xfrm>
          <a:prstGeom prst="bevel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white"/>
                </a:solidFill>
              </a:rPr>
              <a:t>Economy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5576423" y="1981200"/>
            <a:ext cx="1431472" cy="3200400"/>
          </a:xfrm>
          <a:prstGeom prst="can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Bevel 11"/>
          <p:cNvSpPr/>
          <p:nvPr/>
        </p:nvSpPr>
        <p:spPr>
          <a:xfrm>
            <a:off x="5560093" y="1143000"/>
            <a:ext cx="1450307" cy="762000"/>
          </a:xfrm>
          <a:prstGeom prst="bevel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white"/>
                </a:solidFill>
              </a:rPr>
              <a:t>Environ-</a:t>
            </a:r>
            <a:r>
              <a:rPr lang="en-US" b="1" dirty="0" err="1" smtClean="0">
                <a:solidFill>
                  <a:prstClr val="white"/>
                </a:solidFill>
              </a:rPr>
              <a:t>ment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3" name="Can 12"/>
          <p:cNvSpPr/>
          <p:nvPr/>
        </p:nvSpPr>
        <p:spPr>
          <a:xfrm>
            <a:off x="7179128" y="1981200"/>
            <a:ext cx="1431472" cy="3200400"/>
          </a:xfrm>
          <a:prstGeom prst="can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Bevel 13"/>
          <p:cNvSpPr/>
          <p:nvPr/>
        </p:nvSpPr>
        <p:spPr>
          <a:xfrm>
            <a:off x="7162800" y="1143000"/>
            <a:ext cx="1450307" cy="762000"/>
          </a:xfrm>
          <a:prstGeom prst="bevel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white"/>
                </a:solidFill>
              </a:rPr>
              <a:t>Technology transfer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8881" y="2438401"/>
            <a:ext cx="1093175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Better,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cheaper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 food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91001" y="2297668"/>
            <a:ext cx="919361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Export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822907" y="2685455"/>
            <a:ext cx="1663495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bg1"/>
                </a:solidFill>
              </a:rPr>
              <a:t>International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bg1"/>
                </a:solidFill>
              </a:rPr>
              <a:t>competitiveness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045361" y="3288685"/>
            <a:ext cx="1182300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Reduce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high cost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imports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038601" y="4230469"/>
            <a:ext cx="1182300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Rural employ-</a:t>
            </a:r>
            <a:r>
              <a:rPr lang="en-US" dirty="0" err="1" smtClean="0">
                <a:solidFill>
                  <a:schemeClr val="bg1"/>
                </a:solidFill>
              </a:rPr>
              <a:t>ment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98226" y="2477870"/>
            <a:ext cx="1371551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Sustainable production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862441" y="3352801"/>
            <a:ext cx="919361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Less inputs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488226" y="2438401"/>
            <a:ext cx="109317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Adapted crops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86549" y="2438400"/>
            <a:ext cx="1392963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Usable technology (varieties)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77082" y="3371671"/>
            <a:ext cx="1093175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Public Private Partner-ships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Isosceles Triangle 27"/>
          <p:cNvSpPr/>
          <p:nvPr/>
        </p:nvSpPr>
        <p:spPr>
          <a:xfrm>
            <a:off x="439933" y="76200"/>
            <a:ext cx="8323067" cy="9144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srgbClr val="2B621D"/>
                </a:solidFill>
              </a:rPr>
              <a:t>Benefit of Society</a:t>
            </a:r>
            <a:endParaRPr lang="en-US" sz="4000" dirty="0">
              <a:solidFill>
                <a:srgbClr val="2B621D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>
            <a:off x="8572500" y="5283200"/>
            <a:ext cx="526240" cy="1371600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Triangle 33"/>
          <p:cNvSpPr/>
          <p:nvPr/>
        </p:nvSpPr>
        <p:spPr>
          <a:xfrm flipH="1">
            <a:off x="38100" y="5283200"/>
            <a:ext cx="491720" cy="1371600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25742" y="5295901"/>
            <a:ext cx="8053772" cy="13589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New, improved varieties</a:t>
            </a:r>
            <a:endParaRPr lang="en-US" sz="4400" dirty="0"/>
          </a:p>
        </p:txBody>
      </p:sp>
      <p:sp>
        <p:nvSpPr>
          <p:cNvPr id="33" name="Up Arrow Callout 32"/>
          <p:cNvSpPr/>
          <p:nvPr/>
        </p:nvSpPr>
        <p:spPr>
          <a:xfrm>
            <a:off x="228600" y="1905000"/>
            <a:ext cx="8686800" cy="2438400"/>
          </a:xfrm>
          <a:prstGeom prst="upArrowCallout">
            <a:avLst>
              <a:gd name="adj1" fmla="val 25891"/>
              <a:gd name="adj2" fmla="val 24635"/>
              <a:gd name="adj3" fmla="val 11475"/>
              <a:gd name="adj4" fmla="val 75570"/>
            </a:avLst>
          </a:prstGeom>
          <a:solidFill>
            <a:srgbClr val="FFFF00">
              <a:alpha val="6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srgbClr val="006600"/>
                </a:solidFill>
              </a:rPr>
              <a:t>Farmer benefits</a:t>
            </a:r>
            <a:endParaRPr lang="en-US" sz="40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8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8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1847" y="431883"/>
            <a:ext cx="9067800" cy="4978317"/>
            <a:chOff x="31846" y="228600"/>
            <a:chExt cx="9067800" cy="4978316"/>
          </a:xfrm>
        </p:grpSpPr>
        <p:sp>
          <p:nvSpPr>
            <p:cNvPr id="12" name="Rectangle 11"/>
            <p:cNvSpPr/>
            <p:nvPr/>
          </p:nvSpPr>
          <p:spPr>
            <a:xfrm>
              <a:off x="31846" y="4953000"/>
              <a:ext cx="9067800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050" i="1" dirty="0"/>
                <a:t>The boundaries shown on this map do not imply the expression of any opinion whatsoever on the part of UPOV concerning the legal status of any country or territory</a:t>
              </a:r>
              <a:endParaRPr lang="en-US" sz="1050" dirty="0"/>
            </a:p>
          </p:txBody>
        </p:sp>
        <p:pic>
          <p:nvPicPr>
            <p:cNvPr id="13" name="Picture 2" descr="N:\OrgUPOV\Shared\Present-speeches\_Model Presentations &amp;Speeches\maps\_2017_10_10_one_colour_75_members_(including_TW)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785"/>
            <a:stretch/>
          </p:blipFill>
          <p:spPr bwMode="auto">
            <a:xfrm>
              <a:off x="76200" y="228600"/>
              <a:ext cx="5299296" cy="46121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N:\OrgUPOV\Shared\Present-speeches\_Model Presentations &amp;Speeches\maps\_2017_10_10_one_colour_75_members_(including_TW)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287"/>
            <a:stretch/>
          </p:blipFill>
          <p:spPr bwMode="auto">
            <a:xfrm>
              <a:off x="5181600" y="228600"/>
              <a:ext cx="3797087" cy="46121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triped Right Arrow 1"/>
          <p:cNvSpPr/>
          <p:nvPr/>
        </p:nvSpPr>
        <p:spPr>
          <a:xfrm rot="12286799">
            <a:off x="1336793" y="1807632"/>
            <a:ext cx="914400" cy="762000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evel 3"/>
          <p:cNvSpPr/>
          <p:nvPr/>
        </p:nvSpPr>
        <p:spPr>
          <a:xfrm>
            <a:off x="457200" y="5867400"/>
            <a:ext cx="1450307" cy="762000"/>
          </a:xfrm>
          <a:prstGeom prst="beve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6600"/>
                </a:solidFill>
              </a:rPr>
              <a:t>Food security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5" name="Bevel 4"/>
          <p:cNvSpPr/>
          <p:nvPr/>
        </p:nvSpPr>
        <p:spPr>
          <a:xfrm>
            <a:off x="2133600" y="5867400"/>
            <a:ext cx="1450307" cy="762000"/>
          </a:xfrm>
          <a:prstGeom prst="beve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6600"/>
                </a:solidFill>
              </a:rPr>
              <a:t>Climate change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6" name="Bevel 5"/>
          <p:cNvSpPr/>
          <p:nvPr/>
        </p:nvSpPr>
        <p:spPr>
          <a:xfrm>
            <a:off x="3774405" y="5867400"/>
            <a:ext cx="1450307" cy="762000"/>
          </a:xfrm>
          <a:prstGeom prst="beve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6600"/>
                </a:solidFill>
              </a:rPr>
              <a:t>Economy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7" name="Bevel 6"/>
          <p:cNvSpPr/>
          <p:nvPr/>
        </p:nvSpPr>
        <p:spPr>
          <a:xfrm>
            <a:off x="5410200" y="5867400"/>
            <a:ext cx="1450307" cy="762000"/>
          </a:xfrm>
          <a:prstGeom prst="beve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6600"/>
                </a:solidFill>
              </a:rPr>
              <a:t>Environ-</a:t>
            </a:r>
            <a:r>
              <a:rPr lang="en-US" b="1" dirty="0" err="1" smtClean="0">
                <a:solidFill>
                  <a:srgbClr val="006600"/>
                </a:solidFill>
              </a:rPr>
              <a:t>ment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8" name="Bevel 7"/>
          <p:cNvSpPr/>
          <p:nvPr/>
        </p:nvSpPr>
        <p:spPr>
          <a:xfrm>
            <a:off x="7012905" y="5867400"/>
            <a:ext cx="1450307" cy="762000"/>
          </a:xfrm>
          <a:prstGeom prst="bevel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white"/>
                </a:solidFill>
              </a:rPr>
              <a:t>Technology transfer</a:t>
            </a:r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7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C37617-6EF9-40E1-BC9F-877B437B55D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438400" y="1981200"/>
            <a:ext cx="4343400" cy="990600"/>
          </a:xfrm>
          <a:prstGeom prst="round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FF66"/>
                </a:solidFill>
              </a:rPr>
              <a:t>2000-2013</a:t>
            </a:r>
            <a:endParaRPr lang="en-US" sz="4000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5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D3A4-68AD-4FC4-8D8F-89183FEFD56F}" type="slidenum">
              <a:rPr lang="en-US"/>
              <a:pPr/>
              <a:t>17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EU:  2000-2013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1" y="685800"/>
            <a:ext cx="7695568" cy="2308324"/>
          </a:xfrm>
          <a:prstGeom prst="rect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 w="152400" h="152400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Without plant breeding:</a:t>
            </a:r>
          </a:p>
          <a:p>
            <a:endParaRPr lang="en-US" sz="2400" dirty="0"/>
          </a:p>
          <a:p>
            <a:r>
              <a:rPr lang="en-US" sz="2400" dirty="0" smtClean="0"/>
              <a:t>EU would have moved from being net </a:t>
            </a:r>
            <a:r>
              <a:rPr lang="en-US" sz="2400" b="1" dirty="0" smtClean="0">
                <a:solidFill>
                  <a:srgbClr val="800000"/>
                </a:solidFill>
              </a:rPr>
              <a:t>EXPORTER</a:t>
            </a:r>
            <a:r>
              <a:rPr lang="en-US" sz="2400" dirty="0" smtClean="0"/>
              <a:t> to net </a:t>
            </a:r>
            <a:r>
              <a:rPr lang="en-US" sz="2400" b="1" dirty="0" smtClean="0">
                <a:solidFill>
                  <a:srgbClr val="800000"/>
                </a:solidFill>
              </a:rPr>
              <a:t>IMPORTER</a:t>
            </a:r>
            <a:r>
              <a:rPr lang="en-US" sz="2400" dirty="0" smtClean="0"/>
              <a:t> in all major agricultural crops (including wheat and barley)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3060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220"/>
            <a:ext cx="9067800" cy="682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88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C37617-6EF9-40E1-BC9F-877B437B55D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4" y="128588"/>
            <a:ext cx="8867775" cy="660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156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0E0A8E6-0749-4934-AD29-1BDAEFB67C70}" type="slidenum">
              <a:rPr lang="en-US" altLang="en-US" sz="1400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smtClean="0">
              <a:solidFill>
                <a:prstClr val="black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152400"/>
            <a:ext cx="7239000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993366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990000"/>
                </a:solidFill>
              </a:rPr>
              <a:t>Preview</a:t>
            </a:r>
          </a:p>
        </p:txBody>
      </p:sp>
      <p:sp>
        <p:nvSpPr>
          <p:cNvPr id="2416643" name="Rectangle 3"/>
          <p:cNvSpPr>
            <a:spLocks noChangeArrowheads="1"/>
          </p:cNvSpPr>
          <p:nvPr/>
        </p:nvSpPr>
        <p:spPr bwMode="auto">
          <a:xfrm>
            <a:off x="609600" y="914400"/>
            <a:ext cx="8305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57200" indent="-457200">
              <a:lnSpc>
                <a:spcPct val="14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Diversity in plant breeding to deliver maximum benefits for farmers </a:t>
            </a:r>
          </a:p>
          <a:p>
            <a:pPr marL="457200" indent="-457200">
              <a:lnSpc>
                <a:spcPct val="14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new varieties available to farmers</a:t>
            </a:r>
          </a:p>
          <a:p>
            <a:pPr marL="457200" indent="-457200">
              <a:lnSpc>
                <a:spcPct val="14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of how farmers and society have benefited in UPOV members</a:t>
            </a:r>
          </a:p>
          <a:p>
            <a:pPr marL="457200" indent="-457200">
              <a:lnSpc>
                <a:spcPct val="140000"/>
              </a:lnSpc>
              <a:spcAft>
                <a:spcPts val="600"/>
              </a:spcAft>
              <a:buFont typeface="+mj-lt"/>
              <a:buAutoNum type="arabicPeriod"/>
              <a:defRPr/>
            </a:pPr>
            <a:endParaRPr lang="en-US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34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96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1847" y="228600"/>
            <a:ext cx="9067800" cy="4978317"/>
            <a:chOff x="31846" y="228600"/>
            <a:chExt cx="9067800" cy="4978316"/>
          </a:xfrm>
        </p:grpSpPr>
        <p:sp>
          <p:nvSpPr>
            <p:cNvPr id="11" name="Rectangle 10"/>
            <p:cNvSpPr/>
            <p:nvPr/>
          </p:nvSpPr>
          <p:spPr>
            <a:xfrm>
              <a:off x="31846" y="4953000"/>
              <a:ext cx="9067800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050" i="1" dirty="0"/>
                <a:t>The boundaries shown on this map do not imply the expression of any opinion whatsoever on the part of UPOV concerning the legal status of any country or territory</a:t>
              </a:r>
              <a:endParaRPr lang="en-US" sz="1050" dirty="0"/>
            </a:p>
          </p:txBody>
        </p:sp>
        <p:pic>
          <p:nvPicPr>
            <p:cNvPr id="12" name="Picture 2" descr="N:\OrgUPOV\Shared\Present-speeches\_Model Presentations &amp;Speeches\maps\_2017_10_10_one_colour_75_members_(including_TW)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785"/>
            <a:stretch/>
          </p:blipFill>
          <p:spPr bwMode="auto">
            <a:xfrm>
              <a:off x="76200" y="228600"/>
              <a:ext cx="5299296" cy="46121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N:\OrgUPOV\Shared\Present-speeches\_Model Presentations &amp;Speeches\maps\_2017_10_10_one_colour_75_members_(including_TW)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287"/>
            <a:stretch/>
          </p:blipFill>
          <p:spPr bwMode="auto">
            <a:xfrm>
              <a:off x="5181600" y="228600"/>
              <a:ext cx="3797087" cy="46121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Curved Down Arrow 2"/>
          <p:cNvSpPr/>
          <p:nvPr/>
        </p:nvSpPr>
        <p:spPr>
          <a:xfrm rot="360320">
            <a:off x="967357" y="645228"/>
            <a:ext cx="3657600" cy="1204207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Bevel 3"/>
          <p:cNvSpPr/>
          <p:nvPr/>
        </p:nvSpPr>
        <p:spPr>
          <a:xfrm>
            <a:off x="457200" y="5867400"/>
            <a:ext cx="1450307" cy="762000"/>
          </a:xfrm>
          <a:prstGeom prst="bevel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white"/>
                </a:solidFill>
              </a:rPr>
              <a:t>Food security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5" name="Bevel 4"/>
          <p:cNvSpPr/>
          <p:nvPr/>
        </p:nvSpPr>
        <p:spPr>
          <a:xfrm>
            <a:off x="2133600" y="5867400"/>
            <a:ext cx="1450307" cy="762000"/>
          </a:xfrm>
          <a:prstGeom prst="bevel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white"/>
                </a:solidFill>
              </a:rPr>
              <a:t>Climate change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6" name="Bevel 5"/>
          <p:cNvSpPr/>
          <p:nvPr/>
        </p:nvSpPr>
        <p:spPr>
          <a:xfrm>
            <a:off x="3774405" y="5867400"/>
            <a:ext cx="1450307" cy="762000"/>
          </a:xfrm>
          <a:prstGeom prst="beve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6600"/>
                </a:solidFill>
              </a:rPr>
              <a:t>Economy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7" name="Bevel 6"/>
          <p:cNvSpPr/>
          <p:nvPr/>
        </p:nvSpPr>
        <p:spPr>
          <a:xfrm>
            <a:off x="5410200" y="5867400"/>
            <a:ext cx="1450307" cy="762000"/>
          </a:xfrm>
          <a:prstGeom prst="beve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6600"/>
                </a:solidFill>
              </a:rPr>
              <a:t>Environ-</a:t>
            </a:r>
            <a:r>
              <a:rPr lang="en-US" b="1" dirty="0" err="1" smtClean="0">
                <a:solidFill>
                  <a:srgbClr val="006600"/>
                </a:solidFill>
              </a:rPr>
              <a:t>ment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8" name="Bevel 7"/>
          <p:cNvSpPr/>
          <p:nvPr/>
        </p:nvSpPr>
        <p:spPr>
          <a:xfrm>
            <a:off x="7012905" y="5867400"/>
            <a:ext cx="1450307" cy="762000"/>
          </a:xfrm>
          <a:prstGeom prst="bevel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white"/>
                </a:solidFill>
              </a:rPr>
              <a:t>Technology transfer</a:t>
            </a:r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5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" y="1063752"/>
            <a:ext cx="8001000" cy="3909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457200" y="5329428"/>
            <a:ext cx="3810000" cy="1223772"/>
          </a:xfrm>
          <a:prstGeom prst="wedgeRoundRectCallout">
            <a:avLst>
              <a:gd name="adj1" fmla="val -18187"/>
              <a:gd name="adj2" fmla="val -84625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err="1" smtClean="0">
                <a:solidFill>
                  <a:prstClr val="black"/>
                </a:solidFill>
              </a:rPr>
              <a:t>Koshihikari</a:t>
            </a:r>
            <a:r>
              <a:rPr lang="en-US" sz="3200" dirty="0" smtClean="0">
                <a:solidFill>
                  <a:prstClr val="black"/>
                </a:solidFill>
              </a:rPr>
              <a:t/>
            </a:r>
            <a:br>
              <a:rPr lang="en-US" sz="3200" dirty="0" smtClean="0">
                <a:solidFill>
                  <a:prstClr val="black"/>
                </a:solidFill>
              </a:rPr>
            </a:br>
            <a:r>
              <a:rPr lang="en-US" sz="3200" dirty="0">
                <a:solidFill>
                  <a:prstClr val="black"/>
                </a:solidFill>
              </a:rPr>
              <a:t>(1,580 ¥)</a:t>
            </a:r>
            <a:endParaRPr lang="en-US" sz="3200" dirty="0" smtClean="0">
              <a:solidFill>
                <a:prstClr val="black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648200" y="5407152"/>
            <a:ext cx="3810000" cy="1069848"/>
          </a:xfrm>
          <a:prstGeom prst="wedgeRoundRectCallout">
            <a:avLst>
              <a:gd name="adj1" fmla="val -9643"/>
              <a:gd name="adj2" fmla="val -97683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Tsuyahime</a:t>
            </a:r>
            <a:endParaRPr lang="en-US" sz="3200" dirty="0" smtClean="0">
              <a:solidFill>
                <a:schemeClr val="tx1"/>
              </a:solidFill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(2,480 ¥)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28600" y="76201"/>
            <a:ext cx="87376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smtClean="0">
                <a:solidFill>
                  <a:srgbClr val="006600"/>
                </a:solidFill>
              </a:rPr>
              <a:t> High Level Study Tour (Japan, July 2016)</a:t>
            </a:r>
            <a:endParaRPr lang="en-US" altLang="ja-JP" sz="280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98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DFB5BFF-F054-44FF-A28E-FC68905AFE75}" type="slidenum">
              <a:rPr lang="en-US" smtClean="0"/>
              <a:pPr eaLnBrk="1" hangingPunct="1"/>
              <a:t>23</a:t>
            </a:fld>
            <a:endParaRPr lang="en-US" smtClean="0"/>
          </a:p>
        </p:txBody>
      </p:sp>
      <p:sp>
        <p:nvSpPr>
          <p:cNvPr id="50180" name="Text Box 5"/>
          <p:cNvSpPr txBox="1">
            <a:spLocks noChangeArrowheads="1"/>
          </p:cNvSpPr>
          <p:nvPr/>
        </p:nvSpPr>
        <p:spPr bwMode="auto">
          <a:xfrm>
            <a:off x="304801" y="228601"/>
            <a:ext cx="869156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ja-JP" sz="2400" dirty="0">
                <a:solidFill>
                  <a:srgbClr val="2B621D"/>
                </a:solidFill>
                <a:ea typeface="MS PGothic" pitchFamily="34" charset="-128"/>
              </a:rPr>
              <a:t>World Branding Strategy of “</a:t>
            </a:r>
            <a:r>
              <a:rPr kumimoji="1" lang="en-US" altLang="ja-JP" sz="2400" dirty="0" err="1">
                <a:solidFill>
                  <a:srgbClr val="2B621D"/>
                </a:solidFill>
                <a:ea typeface="MS PGothic" pitchFamily="34" charset="-128"/>
              </a:rPr>
              <a:t>Ashiro</a:t>
            </a:r>
            <a:r>
              <a:rPr kumimoji="1" lang="en-US" altLang="ja-JP" sz="2400" dirty="0">
                <a:solidFill>
                  <a:srgbClr val="2B621D"/>
                </a:solidFill>
                <a:ea typeface="MS PGothic" pitchFamily="34" charset="-128"/>
              </a:rPr>
              <a:t>” </a:t>
            </a:r>
            <a:r>
              <a:rPr kumimoji="1" lang="en-US" altLang="ja-JP" sz="2400" dirty="0" smtClean="0">
                <a:solidFill>
                  <a:srgbClr val="2B621D"/>
                </a:solidFill>
                <a:ea typeface="MS PGothic" pitchFamily="34" charset="-128"/>
              </a:rPr>
              <a:t>Rindo based </a:t>
            </a:r>
            <a:r>
              <a:rPr kumimoji="1" lang="en-US" altLang="ja-JP" sz="2400" dirty="0">
                <a:solidFill>
                  <a:srgbClr val="2B621D"/>
                </a:solidFill>
                <a:ea typeface="MS PGothic" pitchFamily="34" charset="-128"/>
              </a:rPr>
              <a:t>on PBR</a:t>
            </a:r>
            <a:endParaRPr kumimoji="1" lang="ja-JP" altLang="en-US" sz="2400" dirty="0">
              <a:solidFill>
                <a:srgbClr val="2B621D"/>
              </a:solidFill>
              <a:ea typeface="MS PGothic" pitchFamily="34" charset="-128"/>
            </a:endParaRPr>
          </a:p>
        </p:txBody>
      </p:sp>
      <p:pic>
        <p:nvPicPr>
          <p:cNvPr id="50181" name="Picture 4" descr="world_ga_worldmap_5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" t="1295" r="887" b="20351"/>
          <a:stretch>
            <a:fillRect/>
          </a:stretch>
        </p:blipFill>
        <p:spPr bwMode="auto">
          <a:xfrm>
            <a:off x="539751" y="777875"/>
            <a:ext cx="8208963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Oval 6"/>
          <p:cNvSpPr>
            <a:spLocks noChangeArrowheads="1"/>
          </p:cNvSpPr>
          <p:nvPr/>
        </p:nvSpPr>
        <p:spPr bwMode="auto">
          <a:xfrm>
            <a:off x="3995739" y="2578101"/>
            <a:ext cx="841375" cy="631825"/>
          </a:xfrm>
          <a:prstGeom prst="ellipse">
            <a:avLst/>
          </a:prstGeom>
          <a:noFill/>
          <a:ln w="38100">
            <a:solidFill>
              <a:srgbClr val="FF66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kumimoji="1" lang="ja-JP" altLang="en-US">
              <a:ea typeface="MS PGothic" pitchFamily="34" charset="-128"/>
            </a:endParaRPr>
          </a:p>
        </p:txBody>
      </p:sp>
      <p:sp>
        <p:nvSpPr>
          <p:cNvPr id="50183" name="Oval 7"/>
          <p:cNvSpPr>
            <a:spLocks noChangeArrowheads="1"/>
          </p:cNvSpPr>
          <p:nvPr/>
        </p:nvSpPr>
        <p:spPr bwMode="auto">
          <a:xfrm>
            <a:off x="750889" y="1474787"/>
            <a:ext cx="1260475" cy="1576388"/>
          </a:xfrm>
          <a:prstGeom prst="ellipse">
            <a:avLst/>
          </a:prstGeom>
          <a:noFill/>
          <a:ln w="38100">
            <a:solidFill>
              <a:srgbClr val="FF66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kumimoji="1" lang="ja-JP" altLang="en-US">
              <a:ea typeface="MS PGothic" pitchFamily="34" charset="-128"/>
            </a:endParaRPr>
          </a:p>
        </p:txBody>
      </p:sp>
      <p:sp>
        <p:nvSpPr>
          <p:cNvPr id="50184" name="Oval 8"/>
          <p:cNvSpPr>
            <a:spLocks noChangeArrowheads="1"/>
          </p:cNvSpPr>
          <p:nvPr/>
        </p:nvSpPr>
        <p:spPr bwMode="auto">
          <a:xfrm>
            <a:off x="4818065" y="4786313"/>
            <a:ext cx="561975" cy="554038"/>
          </a:xfrm>
          <a:prstGeom prst="ellipse">
            <a:avLst/>
          </a:prstGeom>
          <a:noFill/>
          <a:ln w="38100">
            <a:solidFill>
              <a:srgbClr val="FF66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kumimoji="1" lang="ja-JP" altLang="en-US">
              <a:ea typeface="MS PGothic" pitchFamily="34" charset="-128"/>
            </a:endParaRPr>
          </a:p>
        </p:txBody>
      </p:sp>
      <p:sp>
        <p:nvSpPr>
          <p:cNvPr id="50185" name="Text Box 14"/>
          <p:cNvSpPr txBox="1">
            <a:spLocks noChangeArrowheads="1"/>
          </p:cNvSpPr>
          <p:nvPr/>
        </p:nvSpPr>
        <p:spPr bwMode="auto">
          <a:xfrm>
            <a:off x="1258888" y="1331913"/>
            <a:ext cx="646112" cy="369332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ja-JP" b="1">
                <a:ea typeface="MS PGothic" pitchFamily="34" charset="-128"/>
              </a:rPr>
              <a:t>EU</a:t>
            </a:r>
            <a:endParaRPr kumimoji="1" lang="ja-JP" altLang="en-US" b="1">
              <a:ea typeface="MS PGothic" pitchFamily="34" charset="-128"/>
            </a:endParaRPr>
          </a:p>
        </p:txBody>
      </p:sp>
      <p:sp>
        <p:nvSpPr>
          <p:cNvPr id="50186" name="Text Box 16"/>
          <p:cNvSpPr txBox="1">
            <a:spLocks noChangeArrowheads="1"/>
          </p:cNvSpPr>
          <p:nvPr/>
        </p:nvSpPr>
        <p:spPr bwMode="auto">
          <a:xfrm>
            <a:off x="5170488" y="5262562"/>
            <a:ext cx="1382712" cy="30777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ja-JP" sz="1400" b="1">
                <a:ea typeface="MS PGothic" pitchFamily="34" charset="-128"/>
              </a:rPr>
              <a:t>New Zealand</a:t>
            </a:r>
          </a:p>
        </p:txBody>
      </p:sp>
      <p:sp>
        <p:nvSpPr>
          <p:cNvPr id="2950154" name="AutoShape 20"/>
          <p:cNvSpPr>
            <a:spLocks noChangeArrowheads="1"/>
          </p:cNvSpPr>
          <p:nvPr/>
        </p:nvSpPr>
        <p:spPr bwMode="auto">
          <a:xfrm rot="4005702">
            <a:off x="3783806" y="3888581"/>
            <a:ext cx="2052638" cy="209551"/>
          </a:xfrm>
          <a:prstGeom prst="rightArrow">
            <a:avLst>
              <a:gd name="adj1" fmla="val 50000"/>
              <a:gd name="adj2" fmla="val 244886"/>
            </a:avLst>
          </a:prstGeom>
          <a:solidFill>
            <a:srgbClr val="339966"/>
          </a:solidFill>
          <a:ln w="19050" algn="ctr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1" lang="ja-JP" altLang="en-US">
              <a:ea typeface="MS PGothic" pitchFamily="34" charset="-128"/>
            </a:endParaRPr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4602164" y="2498726"/>
            <a:ext cx="884237" cy="36933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ja-JP" b="1">
                <a:ea typeface="MS PGothic" pitchFamily="34" charset="-128"/>
              </a:rPr>
              <a:t>Japan</a:t>
            </a:r>
          </a:p>
        </p:txBody>
      </p:sp>
      <p:sp>
        <p:nvSpPr>
          <p:cNvPr id="2950156" name="Text Box 26"/>
          <p:cNvSpPr txBox="1">
            <a:spLocks noChangeArrowheads="1"/>
          </p:cNvSpPr>
          <p:nvPr/>
        </p:nvSpPr>
        <p:spPr bwMode="auto">
          <a:xfrm>
            <a:off x="1547813" y="3670301"/>
            <a:ext cx="1416051" cy="584775"/>
          </a:xfrm>
          <a:prstGeom prst="rect">
            <a:avLst/>
          </a:prstGeom>
          <a:solidFill>
            <a:schemeClr val="bg1">
              <a:alpha val="50195"/>
            </a:schemeClr>
          </a:solidFill>
          <a:ln w="38100" algn="ctr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ja-JP" sz="1600" b="1">
                <a:solidFill>
                  <a:srgbClr val="3333CC"/>
                </a:solidFill>
                <a:ea typeface="MS PGothic" pitchFamily="34" charset="-128"/>
              </a:rPr>
              <a:t>Export of cut flowers</a:t>
            </a:r>
          </a:p>
        </p:txBody>
      </p:sp>
      <p:pic>
        <p:nvPicPr>
          <p:cNvPr id="50190" name="Picture 25" descr="ラブリーアシ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7" y="762000"/>
            <a:ext cx="1114425" cy="169545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1" name="Oval 32"/>
          <p:cNvSpPr>
            <a:spLocks noChangeArrowheads="1"/>
          </p:cNvSpPr>
          <p:nvPr/>
        </p:nvSpPr>
        <p:spPr bwMode="auto">
          <a:xfrm>
            <a:off x="7480301" y="3881438"/>
            <a:ext cx="523875" cy="1520825"/>
          </a:xfrm>
          <a:prstGeom prst="ellipse">
            <a:avLst/>
          </a:prstGeom>
          <a:noFill/>
          <a:ln w="38100">
            <a:solidFill>
              <a:srgbClr val="FF66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kumimoji="1" lang="ja-JP" altLang="en-US">
              <a:ea typeface="MS PGothic" pitchFamily="34" charset="-128"/>
            </a:endParaRPr>
          </a:p>
        </p:txBody>
      </p:sp>
      <p:sp>
        <p:nvSpPr>
          <p:cNvPr id="50192" name="Oval 33"/>
          <p:cNvSpPr>
            <a:spLocks noChangeArrowheads="1"/>
          </p:cNvSpPr>
          <p:nvPr/>
        </p:nvSpPr>
        <p:spPr bwMode="auto">
          <a:xfrm>
            <a:off x="6510338" y="2362201"/>
            <a:ext cx="1566863" cy="960437"/>
          </a:xfrm>
          <a:prstGeom prst="ellipse">
            <a:avLst/>
          </a:prstGeom>
          <a:noFill/>
          <a:ln w="38100">
            <a:solidFill>
              <a:srgbClr val="FF66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kumimoji="1" lang="ja-JP" altLang="en-US">
              <a:ea typeface="MS PGothic" pitchFamily="34" charset="-128"/>
            </a:endParaRPr>
          </a:p>
        </p:txBody>
      </p:sp>
      <p:sp>
        <p:nvSpPr>
          <p:cNvPr id="50193" name="Text Box 34"/>
          <p:cNvSpPr txBox="1">
            <a:spLocks noChangeArrowheads="1"/>
          </p:cNvSpPr>
          <p:nvPr/>
        </p:nvSpPr>
        <p:spPr bwMode="auto">
          <a:xfrm>
            <a:off x="7480301" y="2124076"/>
            <a:ext cx="673100" cy="369332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ja-JP" b="1">
                <a:ea typeface="MS PGothic" pitchFamily="34" charset="-128"/>
              </a:rPr>
              <a:t>USA</a:t>
            </a:r>
          </a:p>
        </p:txBody>
      </p:sp>
      <p:sp>
        <p:nvSpPr>
          <p:cNvPr id="2950161" name="AutoShape 31"/>
          <p:cNvSpPr>
            <a:spLocks noChangeArrowheads="1"/>
          </p:cNvSpPr>
          <p:nvPr/>
        </p:nvSpPr>
        <p:spPr bwMode="auto">
          <a:xfrm rot="-545160">
            <a:off x="7554914" y="3162300"/>
            <a:ext cx="149225" cy="881062"/>
          </a:xfrm>
          <a:prstGeom prst="upArrow">
            <a:avLst>
              <a:gd name="adj1" fmla="val 50000"/>
              <a:gd name="adj2" fmla="val 147606"/>
            </a:avLst>
          </a:prstGeom>
          <a:solidFill>
            <a:srgbClr val="0000FF"/>
          </a:solidFill>
          <a:ln w="19050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1" lang="ja-JP" altLang="en-US">
              <a:ea typeface="MS PGothic" pitchFamily="34" charset="-128"/>
            </a:endParaRPr>
          </a:p>
        </p:txBody>
      </p:sp>
      <p:sp>
        <p:nvSpPr>
          <p:cNvPr id="2950162" name="AutoShape 35"/>
          <p:cNvSpPr>
            <a:spLocks noChangeArrowheads="1"/>
          </p:cNvSpPr>
          <p:nvPr/>
        </p:nvSpPr>
        <p:spPr bwMode="auto">
          <a:xfrm rot="2054930">
            <a:off x="4284664" y="3859213"/>
            <a:ext cx="3602037" cy="246063"/>
          </a:xfrm>
          <a:prstGeom prst="rightArrow">
            <a:avLst>
              <a:gd name="adj1" fmla="val 52111"/>
              <a:gd name="adj2" fmla="val 186982"/>
            </a:avLst>
          </a:prstGeom>
          <a:solidFill>
            <a:srgbClr val="339966"/>
          </a:solidFill>
          <a:ln w="19050" algn="ctr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1" lang="ja-JP" altLang="en-US">
              <a:ea typeface="MS PGothic" pitchFamily="34" charset="-128"/>
            </a:endParaRPr>
          </a:p>
        </p:txBody>
      </p:sp>
      <p:sp>
        <p:nvSpPr>
          <p:cNvPr id="2950163" name="AutoShape 19"/>
          <p:cNvSpPr>
            <a:spLocks noChangeArrowheads="1"/>
          </p:cNvSpPr>
          <p:nvPr/>
        </p:nvSpPr>
        <p:spPr bwMode="auto">
          <a:xfrm rot="1814373">
            <a:off x="1376365" y="3757612"/>
            <a:ext cx="3781425" cy="190500"/>
          </a:xfrm>
          <a:prstGeom prst="leftArrow">
            <a:avLst>
              <a:gd name="adj1" fmla="val 47287"/>
              <a:gd name="adj2" fmla="val 212377"/>
            </a:avLst>
          </a:prstGeom>
          <a:solidFill>
            <a:srgbClr val="0000FF"/>
          </a:solidFill>
          <a:ln w="12700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1" lang="ja-JP" altLang="en-US">
              <a:ea typeface="MS PGothic" pitchFamily="34" charset="-128"/>
            </a:endParaRPr>
          </a:p>
        </p:txBody>
      </p:sp>
      <p:sp>
        <p:nvSpPr>
          <p:cNvPr id="50197" name="Text Box 37"/>
          <p:cNvSpPr txBox="1">
            <a:spLocks noChangeArrowheads="1"/>
          </p:cNvSpPr>
          <p:nvPr/>
        </p:nvSpPr>
        <p:spPr bwMode="auto">
          <a:xfrm>
            <a:off x="7235826" y="4075112"/>
            <a:ext cx="681039" cy="30777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ja-JP" sz="1400" b="1">
                <a:ea typeface="MS PGothic" pitchFamily="34" charset="-128"/>
              </a:rPr>
              <a:t>Chile</a:t>
            </a:r>
          </a:p>
        </p:txBody>
      </p:sp>
      <p:sp>
        <p:nvSpPr>
          <p:cNvPr id="2950165" name="Text Box 38"/>
          <p:cNvSpPr txBox="1">
            <a:spLocks noChangeArrowheads="1"/>
          </p:cNvSpPr>
          <p:nvPr/>
        </p:nvSpPr>
        <p:spPr bwMode="auto">
          <a:xfrm>
            <a:off x="611189" y="1770063"/>
            <a:ext cx="2665412" cy="338554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ja-JP" sz="1600" b="1">
                <a:ea typeface="MS PGothic" pitchFamily="34" charset="-128"/>
              </a:rPr>
              <a:t>Supply through the year</a:t>
            </a:r>
            <a:endParaRPr kumimoji="1" lang="ja-JP" altLang="en-US" sz="1600" b="1">
              <a:ea typeface="MS PGothic" pitchFamily="34" charset="-128"/>
            </a:endParaRPr>
          </a:p>
        </p:txBody>
      </p:sp>
      <p:sp>
        <p:nvSpPr>
          <p:cNvPr id="50199" name="Text Box 39"/>
          <p:cNvSpPr txBox="1">
            <a:spLocks noChangeArrowheads="1"/>
          </p:cNvSpPr>
          <p:nvPr/>
        </p:nvSpPr>
        <p:spPr bwMode="auto">
          <a:xfrm>
            <a:off x="3425826" y="2297113"/>
            <a:ext cx="1146175" cy="246221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kumimoji="1" lang="en-US" altLang="ja-JP" sz="1000" b="1">
                <a:ea typeface="MS PGothic" pitchFamily="34" charset="-128"/>
              </a:rPr>
              <a:t>Lovely Ashiro</a:t>
            </a:r>
          </a:p>
        </p:txBody>
      </p:sp>
      <p:sp>
        <p:nvSpPr>
          <p:cNvPr id="2950167" name="AutoShape 18"/>
          <p:cNvSpPr>
            <a:spLocks noChangeArrowheads="1"/>
          </p:cNvSpPr>
          <p:nvPr/>
        </p:nvSpPr>
        <p:spPr bwMode="auto">
          <a:xfrm rot="989337">
            <a:off x="1836739" y="2463801"/>
            <a:ext cx="2200275" cy="282575"/>
          </a:xfrm>
          <a:prstGeom prst="leftArrow">
            <a:avLst>
              <a:gd name="adj1" fmla="val 34565"/>
              <a:gd name="adj2" fmla="val 122457"/>
            </a:avLst>
          </a:prstGeom>
          <a:solidFill>
            <a:srgbClr val="0000FF"/>
          </a:solidFill>
          <a:ln w="12700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1" lang="ja-JP" altLang="en-US">
              <a:ea typeface="MS PGothic" pitchFamily="34" charset="-128"/>
            </a:endParaRPr>
          </a:p>
        </p:txBody>
      </p:sp>
      <p:sp>
        <p:nvSpPr>
          <p:cNvPr id="50201" name="Rectangle 40"/>
          <p:cNvSpPr>
            <a:spLocks noChangeArrowheads="1"/>
          </p:cNvSpPr>
          <p:nvPr/>
        </p:nvSpPr>
        <p:spPr bwMode="auto">
          <a:xfrm>
            <a:off x="3419476" y="762001"/>
            <a:ext cx="1152525" cy="1800225"/>
          </a:xfrm>
          <a:prstGeom prst="rect">
            <a:avLst/>
          </a:prstGeom>
          <a:noFill/>
          <a:ln w="28575" algn="ctr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kumimoji="1" lang="ja-JP" altLang="en-US">
              <a:ea typeface="MS PGothic" pitchFamily="34" charset="-128"/>
            </a:endParaRPr>
          </a:p>
        </p:txBody>
      </p:sp>
      <p:sp>
        <p:nvSpPr>
          <p:cNvPr id="2950169" name="AutoShape 43"/>
          <p:cNvSpPr>
            <a:spLocks noChangeArrowheads="1"/>
          </p:cNvSpPr>
          <p:nvPr/>
        </p:nvSpPr>
        <p:spPr bwMode="auto">
          <a:xfrm rot="1481041">
            <a:off x="1427165" y="3792537"/>
            <a:ext cx="6408737" cy="203200"/>
          </a:xfrm>
          <a:prstGeom prst="leftArrow">
            <a:avLst>
              <a:gd name="adj1" fmla="val 47287"/>
              <a:gd name="adj2" fmla="val 337439"/>
            </a:avLst>
          </a:prstGeom>
          <a:solidFill>
            <a:srgbClr val="0000FF"/>
          </a:solidFill>
          <a:ln w="12700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1" lang="ja-JP" altLang="en-US">
              <a:ea typeface="MS PGothic" pitchFamily="34" charset="-128"/>
            </a:endParaRPr>
          </a:p>
        </p:txBody>
      </p:sp>
      <p:sp>
        <p:nvSpPr>
          <p:cNvPr id="2950170" name="Text Box 24"/>
          <p:cNvSpPr txBox="1">
            <a:spLocks noChangeArrowheads="1"/>
          </p:cNvSpPr>
          <p:nvPr/>
        </p:nvSpPr>
        <p:spPr bwMode="auto">
          <a:xfrm>
            <a:off x="5715000" y="2922587"/>
            <a:ext cx="1524000" cy="830997"/>
          </a:xfrm>
          <a:prstGeom prst="rect">
            <a:avLst/>
          </a:prstGeom>
          <a:noFill/>
          <a:ln w="38100" algn="ctr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ja-JP" sz="1600" b="1">
                <a:solidFill>
                  <a:srgbClr val="339933"/>
                </a:solidFill>
                <a:ea typeface="MS PGothic" pitchFamily="34" charset="-128"/>
              </a:rPr>
              <a:t>Supply of propagating material</a:t>
            </a:r>
            <a:endParaRPr kumimoji="1" lang="ja-JP" altLang="en-US" sz="1600" b="1">
              <a:solidFill>
                <a:srgbClr val="339933"/>
              </a:solidFill>
              <a:ea typeface="MS PGothic" pitchFamily="34" charset="-128"/>
            </a:endParaRPr>
          </a:p>
        </p:txBody>
      </p:sp>
      <p:sp>
        <p:nvSpPr>
          <p:cNvPr id="50204" name="Rectangle 3"/>
          <p:cNvSpPr>
            <a:spLocks noChangeArrowheads="1"/>
          </p:cNvSpPr>
          <p:nvPr/>
        </p:nvSpPr>
        <p:spPr bwMode="auto">
          <a:xfrm>
            <a:off x="1841880" y="6324600"/>
            <a:ext cx="654012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altLang="ko-KR" dirty="0" err="1">
                <a:ea typeface="굴림" pitchFamily="34" charset="-127"/>
              </a:rPr>
              <a:t>Yasunori</a:t>
            </a:r>
            <a:r>
              <a:rPr lang="en-US" altLang="ko-KR" dirty="0">
                <a:ea typeface="굴림" pitchFamily="34" charset="-127"/>
              </a:rPr>
              <a:t> </a:t>
            </a:r>
            <a:r>
              <a:rPr lang="en-US" altLang="ko-KR" dirty="0" err="1">
                <a:ea typeface="굴림" pitchFamily="34" charset="-127"/>
              </a:rPr>
              <a:t>Ebihara</a:t>
            </a:r>
            <a:r>
              <a:rPr lang="en-US" altLang="ko-KR" dirty="0">
                <a:ea typeface="굴림" pitchFamily="34" charset="-127"/>
              </a:rPr>
              <a:t>, International Symposium (Seoul, August 2009) </a:t>
            </a:r>
          </a:p>
        </p:txBody>
      </p:sp>
    </p:spTree>
    <p:extLst>
      <p:ext uri="{BB962C8B-B14F-4D97-AF65-F5344CB8AC3E}">
        <p14:creationId xmlns:p14="http://schemas.microsoft.com/office/powerpoint/2010/main" val="147516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50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0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50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50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50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50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50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0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50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50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50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0154" grpId="0" animBg="1"/>
      <p:bldP spid="2950156" grpId="0" animBg="1"/>
      <p:bldP spid="2950161" grpId="0" animBg="1"/>
      <p:bldP spid="2950162" grpId="0" animBg="1"/>
      <p:bldP spid="2950163" grpId="0" animBg="1"/>
      <p:bldP spid="2950165" grpId="0" animBg="1"/>
      <p:bldP spid="2950167" grpId="0" animBg="1"/>
      <p:bldP spid="2950169" grpId="0" animBg="1"/>
      <p:bldP spid="295017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6200" y="431883"/>
            <a:ext cx="9067800" cy="4978317"/>
            <a:chOff x="31846" y="228600"/>
            <a:chExt cx="9067800" cy="4978316"/>
          </a:xfrm>
        </p:grpSpPr>
        <p:sp>
          <p:nvSpPr>
            <p:cNvPr id="11" name="Rectangle 10"/>
            <p:cNvSpPr/>
            <p:nvPr/>
          </p:nvSpPr>
          <p:spPr>
            <a:xfrm>
              <a:off x="31846" y="4953000"/>
              <a:ext cx="9067800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050" i="1" dirty="0"/>
                <a:t>The boundaries shown on this map do not imply the expression of any opinion whatsoever on the part of UPOV concerning the legal status of any country or territory</a:t>
              </a:r>
              <a:endParaRPr lang="en-US" sz="1050" dirty="0"/>
            </a:p>
          </p:txBody>
        </p:sp>
        <p:pic>
          <p:nvPicPr>
            <p:cNvPr id="12" name="Picture 2" descr="N:\OrgUPOV\Shared\Present-speeches\_Model Presentations &amp;Speeches\maps\_2017_10_10_one_colour_75_members_(including_TW)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785"/>
            <a:stretch/>
          </p:blipFill>
          <p:spPr bwMode="auto">
            <a:xfrm>
              <a:off x="76200" y="228600"/>
              <a:ext cx="5299296" cy="46121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N:\OrgUPOV\Shared\Present-speeches\_Model Presentations &amp;Speeches\maps\_2017_10_10_one_colour_75_members_(including_TW)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287"/>
            <a:stretch/>
          </p:blipFill>
          <p:spPr bwMode="auto">
            <a:xfrm>
              <a:off x="5181600" y="228600"/>
              <a:ext cx="3797087" cy="46121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Curved Down Arrow 2"/>
          <p:cNvSpPr/>
          <p:nvPr/>
        </p:nvSpPr>
        <p:spPr>
          <a:xfrm rot="360320" flipH="1">
            <a:off x="3820191" y="1953756"/>
            <a:ext cx="505659" cy="362051"/>
          </a:xfrm>
          <a:prstGeom prst="curvedDownArrow">
            <a:avLst>
              <a:gd name="adj1" fmla="val 28580"/>
              <a:gd name="adj2" fmla="val 57708"/>
              <a:gd name="adj3" fmla="val 25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Bevel 3"/>
          <p:cNvSpPr/>
          <p:nvPr/>
        </p:nvSpPr>
        <p:spPr>
          <a:xfrm>
            <a:off x="457200" y="5867400"/>
            <a:ext cx="1450307" cy="762000"/>
          </a:xfrm>
          <a:prstGeom prst="bevel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white"/>
                </a:solidFill>
              </a:rPr>
              <a:t>Food security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5" name="Bevel 4"/>
          <p:cNvSpPr/>
          <p:nvPr/>
        </p:nvSpPr>
        <p:spPr>
          <a:xfrm>
            <a:off x="2133600" y="5867400"/>
            <a:ext cx="1450307" cy="762000"/>
          </a:xfrm>
          <a:prstGeom prst="bevel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white"/>
                </a:solidFill>
              </a:rPr>
              <a:t>Climate change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6" name="Bevel 5"/>
          <p:cNvSpPr/>
          <p:nvPr/>
        </p:nvSpPr>
        <p:spPr>
          <a:xfrm>
            <a:off x="3774405" y="5867400"/>
            <a:ext cx="1450307" cy="762000"/>
          </a:xfrm>
          <a:prstGeom prst="beve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6600"/>
                </a:solidFill>
              </a:rPr>
              <a:t>Economy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7" name="Bevel 6"/>
          <p:cNvSpPr/>
          <p:nvPr/>
        </p:nvSpPr>
        <p:spPr>
          <a:xfrm>
            <a:off x="5410200" y="5867400"/>
            <a:ext cx="1450307" cy="762000"/>
          </a:xfrm>
          <a:prstGeom prst="beve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6600"/>
                </a:solidFill>
              </a:rPr>
              <a:t>Environ-</a:t>
            </a:r>
            <a:r>
              <a:rPr lang="en-US" b="1" dirty="0" err="1" smtClean="0">
                <a:solidFill>
                  <a:srgbClr val="006600"/>
                </a:solidFill>
              </a:rPr>
              <a:t>ment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8" name="Bevel 7"/>
          <p:cNvSpPr/>
          <p:nvPr/>
        </p:nvSpPr>
        <p:spPr>
          <a:xfrm>
            <a:off x="7012905" y="5867400"/>
            <a:ext cx="1450307" cy="762000"/>
          </a:xfrm>
          <a:prstGeom prst="bevel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white"/>
                </a:solidFill>
              </a:rPr>
              <a:t>Technology transfer</a:t>
            </a:r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66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D26AF46-16F7-4AFD-BCF0-FC66622C38E3}" type="slidenum">
              <a:rPr lang="en-US" smtClean="0">
                <a:solidFill>
                  <a:prstClr val="black"/>
                </a:solidFill>
              </a:rPr>
              <a:pPr eaLnBrk="1" hangingPunct="1"/>
              <a:t>25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990600"/>
            <a:ext cx="7010400" cy="6858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006600"/>
                </a:solidFill>
                <a:latin typeface="Verdana" pitchFamily="34" charset="0"/>
              </a:rPr>
              <a:t>Republic of Korea</a:t>
            </a:r>
            <a:endParaRPr lang="en-US" sz="3200" smtClean="0">
              <a:solidFill>
                <a:srgbClr val="006600"/>
              </a:solidFill>
            </a:endParaRPr>
          </a:p>
        </p:txBody>
      </p:sp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8305800" y="1295400"/>
            <a:ext cx="762000" cy="2819400"/>
          </a:xfrm>
          <a:prstGeom prst="rect">
            <a:avLst/>
          </a:prstGeom>
          <a:solidFill>
            <a:srgbClr val="EBFED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5018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86868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7" y="685800"/>
            <a:ext cx="91916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34374" name="Rectangle 6"/>
          <p:cNvSpPr>
            <a:spLocks noChangeArrowheads="1"/>
          </p:cNvSpPr>
          <p:nvPr/>
        </p:nvSpPr>
        <p:spPr bwMode="auto">
          <a:xfrm>
            <a:off x="304800" y="152400"/>
            <a:ext cx="8610600" cy="69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800" dirty="0" smtClean="0">
                <a:solidFill>
                  <a:srgbClr val="990000"/>
                </a:solidFill>
              </a:rPr>
              <a:t>Medicinal plants</a:t>
            </a:r>
            <a:endParaRPr lang="en-US" sz="4400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65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41C80B4-75A8-49CD-B141-88ED79289167}" type="slidenum">
              <a:rPr lang="en-US" smtClean="0">
                <a:solidFill>
                  <a:prstClr val="black"/>
                </a:solidFill>
              </a:rPr>
              <a:pPr eaLnBrk="1" hangingPunct="1"/>
              <a:t>26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5059" name="AutoShape 2"/>
          <p:cNvSpPr>
            <a:spLocks noChangeArrowheads="1"/>
          </p:cNvSpPr>
          <p:nvPr/>
        </p:nvSpPr>
        <p:spPr bwMode="auto">
          <a:xfrm>
            <a:off x="4743129" y="476672"/>
            <a:ext cx="3733800" cy="5791200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en-US">
                <a:solidFill>
                  <a:srgbClr val="FFFF00"/>
                </a:solidFill>
              </a:rPr>
              <a:t>Foreign</a:t>
            </a:r>
          </a:p>
        </p:txBody>
      </p:sp>
      <p:sp>
        <p:nvSpPr>
          <p:cNvPr id="45060" name="AutoShape 3"/>
          <p:cNvSpPr>
            <a:spLocks noChangeArrowheads="1"/>
          </p:cNvSpPr>
          <p:nvPr/>
        </p:nvSpPr>
        <p:spPr bwMode="auto">
          <a:xfrm>
            <a:off x="780729" y="476672"/>
            <a:ext cx="3733800" cy="5791200"/>
          </a:xfrm>
          <a:prstGeom prst="roundRect">
            <a:avLst>
              <a:gd name="adj" fmla="val 16667"/>
            </a:avLst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en-US">
                <a:solidFill>
                  <a:srgbClr val="FFFF00"/>
                </a:solidFill>
              </a:rPr>
              <a:t>Domestic</a:t>
            </a:r>
          </a:p>
        </p:txBody>
      </p:sp>
      <p:sp>
        <p:nvSpPr>
          <p:cNvPr id="2914308" name="AutoShape 4"/>
          <p:cNvSpPr>
            <a:spLocks noChangeArrowheads="1"/>
          </p:cNvSpPr>
          <p:nvPr/>
        </p:nvSpPr>
        <p:spPr bwMode="auto">
          <a:xfrm>
            <a:off x="1161729" y="2432472"/>
            <a:ext cx="2971800" cy="838200"/>
          </a:xfrm>
          <a:prstGeom prst="roundRect">
            <a:avLst>
              <a:gd name="adj" fmla="val 16667"/>
            </a:avLst>
          </a:prstGeom>
          <a:solidFill>
            <a:srgbClr val="339966"/>
          </a:solidFill>
          <a:ln w="63500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NEW VARIETIES</a:t>
            </a:r>
            <a:endParaRPr lang="en-US" sz="200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2914309" name="AutoShape 5"/>
          <p:cNvSpPr>
            <a:spLocks noChangeArrowheads="1"/>
          </p:cNvSpPr>
          <p:nvPr/>
        </p:nvSpPr>
        <p:spPr bwMode="auto">
          <a:xfrm>
            <a:off x="1161729" y="1086272"/>
            <a:ext cx="2971800" cy="8382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63500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BREEDERS</a:t>
            </a:r>
            <a:endParaRPr lang="en-US" sz="2000">
              <a:solidFill>
                <a:srgbClr val="006600"/>
              </a:solidFill>
              <a:latin typeface="Tahoma" pitchFamily="34" charset="0"/>
            </a:endParaRPr>
          </a:p>
        </p:txBody>
      </p:sp>
      <p:sp>
        <p:nvSpPr>
          <p:cNvPr id="2914310" name="AutoShape 6"/>
          <p:cNvSpPr>
            <a:spLocks noChangeArrowheads="1"/>
          </p:cNvSpPr>
          <p:nvPr/>
        </p:nvSpPr>
        <p:spPr bwMode="auto">
          <a:xfrm>
            <a:off x="1161729" y="5124872"/>
            <a:ext cx="2971800" cy="838200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63500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CONSUMERS</a:t>
            </a:r>
            <a:endParaRPr lang="en-US" sz="200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2914311" name="AutoShape 7"/>
          <p:cNvSpPr>
            <a:spLocks noChangeArrowheads="1"/>
          </p:cNvSpPr>
          <p:nvPr/>
        </p:nvSpPr>
        <p:spPr bwMode="auto">
          <a:xfrm>
            <a:off x="1161729" y="3778672"/>
            <a:ext cx="2971800" cy="838200"/>
          </a:xfrm>
          <a:prstGeom prst="roundRect">
            <a:avLst>
              <a:gd name="adj" fmla="val 16667"/>
            </a:avLst>
          </a:prstGeom>
          <a:solidFill>
            <a:srgbClr val="808000"/>
          </a:solidFill>
          <a:ln w="63500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FARMERS, </a:t>
            </a:r>
            <a:b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GROWERS</a:t>
            </a:r>
            <a:endParaRPr lang="en-US" sz="200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2914314" name="AutoShape 10"/>
          <p:cNvSpPr>
            <a:spLocks noChangeArrowheads="1"/>
          </p:cNvSpPr>
          <p:nvPr/>
        </p:nvSpPr>
        <p:spPr bwMode="auto">
          <a:xfrm>
            <a:off x="5124129" y="1086272"/>
            <a:ext cx="2971800" cy="8382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63500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BREEDERS</a:t>
            </a:r>
            <a:endParaRPr lang="en-US" sz="2000">
              <a:solidFill>
                <a:srgbClr val="006600"/>
              </a:solidFill>
              <a:latin typeface="Tahoma" pitchFamily="34" charset="0"/>
            </a:endParaRPr>
          </a:p>
        </p:txBody>
      </p:sp>
      <p:cxnSp>
        <p:nvCxnSpPr>
          <p:cNvPr id="45067" name="AutoShape 13"/>
          <p:cNvCxnSpPr>
            <a:cxnSpLocks noChangeShapeType="1"/>
            <a:stCxn id="2914309" idx="2"/>
            <a:endCxn id="2914308" idx="0"/>
          </p:cNvCxnSpPr>
          <p:nvPr/>
        </p:nvCxnSpPr>
        <p:spPr bwMode="auto">
          <a:xfrm>
            <a:off x="2647629" y="1956223"/>
            <a:ext cx="0" cy="444500"/>
          </a:xfrm>
          <a:prstGeom prst="straightConnector1">
            <a:avLst/>
          </a:prstGeom>
          <a:noFill/>
          <a:ln w="1270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068" name="AutoShape 14"/>
          <p:cNvCxnSpPr>
            <a:cxnSpLocks noChangeShapeType="1"/>
            <a:stCxn id="2914308" idx="2"/>
            <a:endCxn id="2914311" idx="0"/>
          </p:cNvCxnSpPr>
          <p:nvPr/>
        </p:nvCxnSpPr>
        <p:spPr bwMode="auto">
          <a:xfrm>
            <a:off x="2647629" y="3302422"/>
            <a:ext cx="0" cy="444500"/>
          </a:xfrm>
          <a:prstGeom prst="straightConnector1">
            <a:avLst/>
          </a:prstGeom>
          <a:noFill/>
          <a:ln w="1270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069" name="AutoShape 15"/>
          <p:cNvCxnSpPr>
            <a:cxnSpLocks noChangeShapeType="1"/>
            <a:stCxn id="2914311" idx="2"/>
            <a:endCxn id="2914310" idx="0"/>
          </p:cNvCxnSpPr>
          <p:nvPr/>
        </p:nvCxnSpPr>
        <p:spPr bwMode="auto">
          <a:xfrm>
            <a:off x="2647629" y="4648623"/>
            <a:ext cx="0" cy="444500"/>
          </a:xfrm>
          <a:prstGeom prst="straightConnector1">
            <a:avLst/>
          </a:prstGeom>
          <a:noFill/>
          <a:ln w="1270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070" name="AutoShape 16"/>
          <p:cNvCxnSpPr>
            <a:cxnSpLocks noChangeShapeType="1"/>
            <a:stCxn id="2914314" idx="1"/>
            <a:endCxn id="2914308" idx="3"/>
          </p:cNvCxnSpPr>
          <p:nvPr/>
        </p:nvCxnSpPr>
        <p:spPr bwMode="auto">
          <a:xfrm flipH="1">
            <a:off x="4165279" y="1505373"/>
            <a:ext cx="927100" cy="1346200"/>
          </a:xfrm>
          <a:prstGeom prst="straightConnector1">
            <a:avLst/>
          </a:prstGeom>
          <a:noFill/>
          <a:ln w="127000">
            <a:solidFill>
              <a:srgbClr val="92D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071" name="AutoShape 17"/>
          <p:cNvCxnSpPr>
            <a:cxnSpLocks noChangeShapeType="1"/>
          </p:cNvCxnSpPr>
          <p:nvPr/>
        </p:nvCxnSpPr>
        <p:spPr bwMode="auto">
          <a:xfrm>
            <a:off x="2761929" y="3302422"/>
            <a:ext cx="0" cy="444500"/>
          </a:xfrm>
          <a:prstGeom prst="straightConnector1">
            <a:avLst/>
          </a:prstGeom>
          <a:noFill/>
          <a:ln w="127000">
            <a:solidFill>
              <a:srgbClr val="92D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072" name="AutoShape 20"/>
          <p:cNvCxnSpPr>
            <a:cxnSpLocks noChangeShapeType="1"/>
          </p:cNvCxnSpPr>
          <p:nvPr/>
        </p:nvCxnSpPr>
        <p:spPr bwMode="auto">
          <a:xfrm>
            <a:off x="2761929" y="4667673"/>
            <a:ext cx="0" cy="444500"/>
          </a:xfrm>
          <a:prstGeom prst="straightConnector1">
            <a:avLst/>
          </a:prstGeom>
          <a:noFill/>
          <a:ln w="127000">
            <a:solidFill>
              <a:srgbClr val="92D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14325" name="AutoShape 21"/>
          <p:cNvSpPr>
            <a:spLocks noChangeArrowheads="1"/>
          </p:cNvSpPr>
          <p:nvPr/>
        </p:nvSpPr>
        <p:spPr bwMode="auto">
          <a:xfrm rot="10800000">
            <a:off x="323529" y="1238672"/>
            <a:ext cx="838200" cy="1752600"/>
          </a:xfrm>
          <a:prstGeom prst="curvedLeftArrow">
            <a:avLst>
              <a:gd name="adj1" fmla="val 41818"/>
              <a:gd name="adj2" fmla="val 83636"/>
              <a:gd name="adj3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14326" name="AutoShape 22"/>
          <p:cNvSpPr>
            <a:spLocks noChangeArrowheads="1"/>
          </p:cNvSpPr>
          <p:nvPr/>
        </p:nvSpPr>
        <p:spPr bwMode="auto">
          <a:xfrm rot="10800000">
            <a:off x="475929" y="1238672"/>
            <a:ext cx="838200" cy="1752600"/>
          </a:xfrm>
          <a:prstGeom prst="curvedLeftArrow">
            <a:avLst>
              <a:gd name="adj1" fmla="val 41818"/>
              <a:gd name="adj2" fmla="val 83636"/>
              <a:gd name="adj3" fmla="val 33333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14329" name="Oval 25"/>
          <p:cNvSpPr>
            <a:spLocks noChangeArrowheads="1"/>
          </p:cNvSpPr>
          <p:nvPr/>
        </p:nvSpPr>
        <p:spPr bwMode="auto">
          <a:xfrm>
            <a:off x="1009329" y="1695872"/>
            <a:ext cx="1066800" cy="9906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600">
                <a:solidFill>
                  <a:srgbClr val="FFFF00"/>
                </a:solidFill>
                <a:latin typeface="Tahoma" pitchFamily="34" charset="0"/>
              </a:rPr>
              <a:t>Breeder’s </a:t>
            </a:r>
            <a:br>
              <a:rPr lang="en-US" sz="1600">
                <a:solidFill>
                  <a:srgbClr val="FFFF00"/>
                </a:solidFill>
                <a:latin typeface="Tahoma" pitchFamily="34" charset="0"/>
              </a:rPr>
            </a:br>
            <a:r>
              <a:rPr lang="en-US" sz="1600">
                <a:solidFill>
                  <a:srgbClr val="FFFF00"/>
                </a:solidFill>
                <a:latin typeface="Tahoma" pitchFamily="34" charset="0"/>
              </a:rPr>
              <a:t>Exemption</a:t>
            </a:r>
            <a:endParaRPr lang="en-US" sz="160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2577779" y="1962573"/>
            <a:ext cx="368300" cy="469900"/>
          </a:xfrm>
          <a:prstGeom prst="downArrow">
            <a:avLst>
              <a:gd name="adj1" fmla="val 37906"/>
              <a:gd name="adj2" fmla="val 100391"/>
            </a:avLst>
          </a:prstGeom>
          <a:pattFill prst="wave">
            <a:fgClr>
              <a:srgbClr val="FF3300"/>
            </a:fgClr>
            <a:bgClr>
              <a:srgbClr val="99CC0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2715893" y="3302423"/>
            <a:ext cx="368300" cy="469900"/>
          </a:xfrm>
          <a:prstGeom prst="downArrow">
            <a:avLst>
              <a:gd name="adj1" fmla="val 37906"/>
              <a:gd name="adj2" fmla="val 100391"/>
            </a:avLst>
          </a:prstGeom>
          <a:pattFill prst="wave">
            <a:fgClr>
              <a:srgbClr val="FF3300"/>
            </a:fgClr>
            <a:bgClr>
              <a:srgbClr val="99CC0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2680967" y="4642272"/>
            <a:ext cx="368300" cy="469900"/>
          </a:xfrm>
          <a:prstGeom prst="downArrow">
            <a:avLst>
              <a:gd name="adj1" fmla="val 37906"/>
              <a:gd name="adj2" fmla="val 100391"/>
            </a:avLst>
          </a:prstGeom>
          <a:pattFill prst="wave">
            <a:fgClr>
              <a:srgbClr val="FF3300"/>
            </a:fgClr>
            <a:bgClr>
              <a:srgbClr val="99CC0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AutoShape 11"/>
          <p:cNvSpPr>
            <a:spLocks noChangeArrowheads="1"/>
          </p:cNvSpPr>
          <p:nvPr/>
        </p:nvSpPr>
        <p:spPr bwMode="auto">
          <a:xfrm>
            <a:off x="5105400" y="5124872"/>
            <a:ext cx="2971800" cy="838200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63500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CONSUMERS</a:t>
            </a:r>
            <a:endParaRPr lang="en-US" sz="2000">
              <a:solidFill>
                <a:prstClr val="black"/>
              </a:solidFill>
              <a:latin typeface="Tahoma" pitchFamily="34" charset="0"/>
            </a:endParaRPr>
          </a:p>
        </p:txBody>
      </p:sp>
      <p:cxnSp>
        <p:nvCxnSpPr>
          <p:cNvPr id="27" name="AutoShape 18"/>
          <p:cNvCxnSpPr>
            <a:cxnSpLocks noChangeShapeType="1"/>
          </p:cNvCxnSpPr>
          <p:nvPr/>
        </p:nvCxnSpPr>
        <p:spPr bwMode="auto">
          <a:xfrm>
            <a:off x="4146551" y="4388273"/>
            <a:ext cx="927100" cy="1346200"/>
          </a:xfrm>
          <a:prstGeom prst="straightConnector1">
            <a:avLst/>
          </a:prstGeom>
          <a:noFill/>
          <a:ln w="1270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AutoShape 19"/>
          <p:cNvCxnSpPr>
            <a:cxnSpLocks noChangeShapeType="1"/>
          </p:cNvCxnSpPr>
          <p:nvPr/>
        </p:nvCxnSpPr>
        <p:spPr bwMode="auto">
          <a:xfrm>
            <a:off x="4178301" y="4235872"/>
            <a:ext cx="927100" cy="1346200"/>
          </a:xfrm>
          <a:prstGeom prst="straightConnector1">
            <a:avLst/>
          </a:prstGeom>
          <a:noFill/>
          <a:ln w="127000">
            <a:solidFill>
              <a:srgbClr val="92D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AutoShape 4"/>
          <p:cNvSpPr>
            <a:spLocks noChangeArrowheads="1"/>
          </p:cNvSpPr>
          <p:nvPr/>
        </p:nvSpPr>
        <p:spPr bwMode="auto">
          <a:xfrm>
            <a:off x="5148064" y="2420888"/>
            <a:ext cx="2971800" cy="838200"/>
          </a:xfrm>
          <a:prstGeom prst="roundRect">
            <a:avLst>
              <a:gd name="adj" fmla="val 16667"/>
            </a:avLst>
          </a:prstGeom>
          <a:solidFill>
            <a:srgbClr val="339966"/>
          </a:solidFill>
          <a:ln w="63500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NEW VARIETIES</a:t>
            </a:r>
            <a:endParaRPr lang="en-US" sz="200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5128592" y="3789040"/>
            <a:ext cx="2971800" cy="838200"/>
          </a:xfrm>
          <a:prstGeom prst="roundRect">
            <a:avLst>
              <a:gd name="adj" fmla="val 16667"/>
            </a:avLst>
          </a:prstGeom>
          <a:solidFill>
            <a:srgbClr val="808000"/>
          </a:solidFill>
          <a:ln w="63500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FARMERS, </a:t>
            </a:r>
            <a:b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GROWERS</a:t>
            </a:r>
            <a:endParaRPr lang="en-US" sz="2000">
              <a:solidFill>
                <a:prstClr val="black"/>
              </a:solidFill>
              <a:latin typeface="Tahoma" pitchFamily="34" charset="0"/>
            </a:endParaRPr>
          </a:p>
        </p:txBody>
      </p:sp>
      <p:cxnSp>
        <p:nvCxnSpPr>
          <p:cNvPr id="31" name="AutoShape 28"/>
          <p:cNvCxnSpPr>
            <a:cxnSpLocks noChangeShapeType="1"/>
          </p:cNvCxnSpPr>
          <p:nvPr/>
        </p:nvCxnSpPr>
        <p:spPr bwMode="auto">
          <a:xfrm>
            <a:off x="6588224" y="1946275"/>
            <a:ext cx="0" cy="444500"/>
          </a:xfrm>
          <a:prstGeom prst="straightConnector1">
            <a:avLst/>
          </a:prstGeom>
          <a:noFill/>
          <a:ln w="127000">
            <a:solidFill>
              <a:srgbClr val="99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19"/>
          <p:cNvCxnSpPr>
            <a:cxnSpLocks noChangeShapeType="1"/>
          </p:cNvCxnSpPr>
          <p:nvPr/>
        </p:nvCxnSpPr>
        <p:spPr bwMode="auto">
          <a:xfrm>
            <a:off x="6707287" y="1946275"/>
            <a:ext cx="0" cy="444500"/>
          </a:xfrm>
          <a:prstGeom prst="straightConnector1">
            <a:avLst/>
          </a:prstGeom>
          <a:noFill/>
          <a:ln w="127000">
            <a:pattFill prst="wave">
              <a:fgClr>
                <a:srgbClr val="99CC00"/>
              </a:fgClr>
              <a:bgClr>
                <a:srgbClr val="FF3300"/>
              </a:bgClr>
            </a:patt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Down Arrow 32"/>
          <p:cNvSpPr/>
          <p:nvPr/>
        </p:nvSpPr>
        <p:spPr>
          <a:xfrm rot="19019983">
            <a:off x="4379914" y="1490663"/>
            <a:ext cx="368300" cy="1714500"/>
          </a:xfrm>
          <a:prstGeom prst="downArrow">
            <a:avLst>
              <a:gd name="adj1" fmla="val 37906"/>
              <a:gd name="adj2" fmla="val 100391"/>
            </a:avLst>
          </a:prstGeom>
          <a:pattFill prst="wave">
            <a:fgClr>
              <a:srgbClr val="CCFF33"/>
            </a:fgClr>
            <a:bgClr>
              <a:srgbClr val="FF000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AutoShape 11"/>
          <p:cNvCxnSpPr>
            <a:cxnSpLocks noChangeShapeType="1"/>
          </p:cNvCxnSpPr>
          <p:nvPr/>
        </p:nvCxnSpPr>
        <p:spPr bwMode="auto">
          <a:xfrm>
            <a:off x="6644609" y="3298825"/>
            <a:ext cx="0" cy="444500"/>
          </a:xfrm>
          <a:prstGeom prst="straightConnector1">
            <a:avLst/>
          </a:prstGeom>
          <a:noFill/>
          <a:ln w="1270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31"/>
          <p:cNvCxnSpPr>
            <a:cxnSpLocks noChangeShapeType="1"/>
          </p:cNvCxnSpPr>
          <p:nvPr/>
        </p:nvCxnSpPr>
        <p:spPr bwMode="auto">
          <a:xfrm>
            <a:off x="6525547" y="3292476"/>
            <a:ext cx="0" cy="444500"/>
          </a:xfrm>
          <a:prstGeom prst="straightConnector1">
            <a:avLst/>
          </a:prstGeom>
          <a:noFill/>
          <a:ln w="127000">
            <a:solidFill>
              <a:srgbClr val="99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AutoShape 19"/>
          <p:cNvCxnSpPr>
            <a:cxnSpLocks noChangeShapeType="1"/>
          </p:cNvCxnSpPr>
          <p:nvPr/>
        </p:nvCxnSpPr>
        <p:spPr bwMode="auto">
          <a:xfrm>
            <a:off x="6797009" y="3292476"/>
            <a:ext cx="0" cy="444500"/>
          </a:xfrm>
          <a:prstGeom prst="straightConnector1">
            <a:avLst/>
          </a:prstGeom>
          <a:noFill/>
          <a:ln w="127000">
            <a:pattFill prst="wave">
              <a:fgClr>
                <a:srgbClr val="99CC00"/>
              </a:fgClr>
              <a:bgClr>
                <a:srgbClr val="FF3300"/>
              </a:bgClr>
            </a:patt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AutoShape 11"/>
          <p:cNvCxnSpPr>
            <a:cxnSpLocks noChangeShapeType="1"/>
          </p:cNvCxnSpPr>
          <p:nvPr/>
        </p:nvCxnSpPr>
        <p:spPr bwMode="auto">
          <a:xfrm>
            <a:off x="6635279" y="4638676"/>
            <a:ext cx="0" cy="444500"/>
          </a:xfrm>
          <a:prstGeom prst="straightConnector1">
            <a:avLst/>
          </a:prstGeom>
          <a:noFill/>
          <a:ln w="1270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AutoShape 33"/>
          <p:cNvCxnSpPr>
            <a:cxnSpLocks noChangeShapeType="1"/>
          </p:cNvCxnSpPr>
          <p:nvPr/>
        </p:nvCxnSpPr>
        <p:spPr bwMode="auto">
          <a:xfrm>
            <a:off x="6516216" y="4638676"/>
            <a:ext cx="0" cy="444500"/>
          </a:xfrm>
          <a:prstGeom prst="straightConnector1">
            <a:avLst/>
          </a:prstGeom>
          <a:noFill/>
          <a:ln w="127000">
            <a:solidFill>
              <a:srgbClr val="99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19"/>
          <p:cNvCxnSpPr>
            <a:cxnSpLocks noChangeShapeType="1"/>
          </p:cNvCxnSpPr>
          <p:nvPr/>
        </p:nvCxnSpPr>
        <p:spPr bwMode="auto">
          <a:xfrm>
            <a:off x="6787679" y="4638676"/>
            <a:ext cx="0" cy="444500"/>
          </a:xfrm>
          <a:prstGeom prst="straightConnector1">
            <a:avLst/>
          </a:prstGeom>
          <a:noFill/>
          <a:ln w="127000">
            <a:pattFill prst="wave">
              <a:fgClr>
                <a:srgbClr val="99CC00"/>
              </a:fgClr>
              <a:bgClr>
                <a:srgbClr val="FF3300"/>
              </a:bgClr>
            </a:patt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Down Arrow 39"/>
          <p:cNvSpPr/>
          <p:nvPr/>
        </p:nvSpPr>
        <p:spPr>
          <a:xfrm rot="19473405">
            <a:off x="4360863" y="4313184"/>
            <a:ext cx="368300" cy="1712912"/>
          </a:xfrm>
          <a:prstGeom prst="downArrow">
            <a:avLst>
              <a:gd name="adj1" fmla="val 37906"/>
              <a:gd name="adj2" fmla="val 100391"/>
            </a:avLst>
          </a:prstGeom>
          <a:pattFill prst="wave">
            <a:fgClr>
              <a:srgbClr val="FF3300"/>
            </a:fgClr>
            <a:bgClr>
              <a:srgbClr val="99CC0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73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34D7A69-F7BA-4955-B977-A6EB6570D780}" type="slidenum">
              <a:rPr lang="en-US" smtClean="0">
                <a:solidFill>
                  <a:srgbClr val="000000"/>
                </a:solidFill>
              </a:rPr>
              <a:pPr eaLnBrk="1" hangingPunct="1"/>
              <a:t>27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774701" y="836614"/>
            <a:ext cx="8189913" cy="6572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 latinLnBrk="1">
              <a:spcAft>
                <a:spcPts val="0"/>
              </a:spcAft>
              <a:defRPr/>
            </a:pPr>
            <a:r>
              <a:rPr lang="en-US" altLang="ko-KR" sz="3600" b="1" dirty="0">
                <a:solidFill>
                  <a:srgbClr val="002060"/>
                </a:solidFill>
                <a:latin typeface="Candara" pitchFamily="34" charset="0"/>
                <a:cs typeface="Arial"/>
              </a:rPr>
              <a:t>Application Ratio of Residents/Non Res.</a:t>
            </a:r>
            <a:endParaRPr lang="ko-KR" altLang="en-US" sz="3600" b="1" dirty="0">
              <a:solidFill>
                <a:srgbClr val="002060"/>
              </a:solidFill>
              <a:latin typeface="Candara" pitchFamily="34" charset="0"/>
              <a:cs typeface="Arial"/>
            </a:endParaRPr>
          </a:p>
        </p:txBody>
      </p:sp>
      <p:graphicFrame>
        <p:nvGraphicFramePr>
          <p:cNvPr id="8" name="차트 7"/>
          <p:cNvGraphicFramePr/>
          <p:nvPr>
            <p:extLst>
              <p:ext uri="{D42A27DB-BD31-4B8C-83A1-F6EECF244321}">
                <p14:modId xmlns:p14="http://schemas.microsoft.com/office/powerpoint/2010/main" val="2448868763"/>
              </p:ext>
            </p:extLst>
          </p:nvPr>
        </p:nvGraphicFramePr>
        <p:xfrm>
          <a:off x="533400" y="1526495"/>
          <a:ext cx="763284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304800" y="6096001"/>
            <a:ext cx="838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kumimoji="1" lang="en-US" altLang="ko-KR" sz="1600">
                <a:solidFill>
                  <a:srgbClr val="002060"/>
                </a:solidFill>
                <a:ea typeface="굴림" pitchFamily="34" charset="-127"/>
              </a:rPr>
              <a:t>Dr. CHO, Il Ho (</a:t>
            </a:r>
            <a:r>
              <a:rPr lang="en-US" sz="1600">
                <a:solidFill>
                  <a:srgbClr val="002060"/>
                </a:solidFill>
                <a:ea typeface="굴림" pitchFamily="34" charset="-127"/>
              </a:rPr>
              <a:t>Symposium on Plant Variety Protection - Future Strategy for Enhancing the Effectiveness of the PVP System, Seoul July 13, 2011)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381001" y="155575"/>
            <a:ext cx="28167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333399"/>
                </a:solidFill>
              </a:rPr>
              <a:t>Republic of Korea</a:t>
            </a:r>
          </a:p>
        </p:txBody>
      </p:sp>
    </p:spTree>
    <p:extLst>
      <p:ext uri="{BB962C8B-B14F-4D97-AF65-F5344CB8AC3E}">
        <p14:creationId xmlns:p14="http://schemas.microsoft.com/office/powerpoint/2010/main" val="218898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139A9B-BECF-44BE-A6A9-9FCAEB89F2D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93" y="1676400"/>
            <a:ext cx="436590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2971800"/>
            <a:ext cx="4329113" cy="325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04800" y="300038"/>
            <a:ext cx="8610600" cy="69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990000"/>
                </a:solidFill>
              </a:rPr>
              <a:t>KSVS Symposium on Plant </a:t>
            </a:r>
            <a:r>
              <a:rPr lang="en-US" sz="2400" b="1" dirty="0">
                <a:solidFill>
                  <a:srgbClr val="990000"/>
                </a:solidFill>
              </a:rPr>
              <a:t>Variety </a:t>
            </a:r>
            <a:r>
              <a:rPr lang="en-US" sz="2400" b="1" dirty="0" smtClean="0">
                <a:solidFill>
                  <a:srgbClr val="990000"/>
                </a:solidFill>
              </a:rPr>
              <a:t>Protection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rgbClr val="990000"/>
                </a:solidFill>
              </a:rPr>
              <a:t>Seoul, Republic </a:t>
            </a:r>
            <a:r>
              <a:rPr lang="en-US" sz="2400" b="1" dirty="0">
                <a:solidFill>
                  <a:srgbClr val="990000"/>
                </a:solidFill>
              </a:rPr>
              <a:t>of Korea (September 3, </a:t>
            </a:r>
            <a:r>
              <a:rPr lang="en-US" sz="2400" b="1" dirty="0" smtClean="0">
                <a:solidFill>
                  <a:srgbClr val="990000"/>
                </a:solidFill>
              </a:rPr>
              <a:t>2015)</a:t>
            </a:r>
            <a:endParaRPr lang="en-US" sz="2400" b="1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53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1847" y="584284"/>
            <a:ext cx="9067800" cy="4978317"/>
            <a:chOff x="31846" y="228600"/>
            <a:chExt cx="9067800" cy="4978316"/>
          </a:xfrm>
        </p:grpSpPr>
        <p:sp>
          <p:nvSpPr>
            <p:cNvPr id="13" name="Rectangle 12"/>
            <p:cNvSpPr/>
            <p:nvPr/>
          </p:nvSpPr>
          <p:spPr>
            <a:xfrm>
              <a:off x="31846" y="4953000"/>
              <a:ext cx="9067800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050" i="1" dirty="0"/>
                <a:t>The boundaries shown on this map do not imply the expression of any opinion whatsoever on the part of UPOV concerning the legal status of any country or territory</a:t>
              </a:r>
              <a:endParaRPr lang="en-US" sz="1050" dirty="0"/>
            </a:p>
          </p:txBody>
        </p:sp>
        <p:pic>
          <p:nvPicPr>
            <p:cNvPr id="14" name="Picture 2" descr="N:\OrgUPOV\Shared\Present-speeches\_Model Presentations &amp;Speeches\maps\_2017_10_10_one_colour_75_members_(including_TW)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785"/>
            <a:stretch/>
          </p:blipFill>
          <p:spPr bwMode="auto">
            <a:xfrm>
              <a:off x="76200" y="228600"/>
              <a:ext cx="5299296" cy="46121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N:\OrgUPOV\Shared\Present-speeches\_Model Presentations &amp;Speeches\maps\_2017_10_10_one_colour_75_members_(including_TW)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287"/>
            <a:stretch/>
          </p:blipFill>
          <p:spPr bwMode="auto">
            <a:xfrm>
              <a:off x="5181600" y="228600"/>
              <a:ext cx="3797087" cy="46121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Curved Down Arrow 2"/>
          <p:cNvSpPr/>
          <p:nvPr/>
        </p:nvSpPr>
        <p:spPr>
          <a:xfrm rot="7749148">
            <a:off x="3409973" y="2738185"/>
            <a:ext cx="1128793" cy="684012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Bevel 3"/>
          <p:cNvSpPr/>
          <p:nvPr/>
        </p:nvSpPr>
        <p:spPr>
          <a:xfrm>
            <a:off x="457200" y="5867400"/>
            <a:ext cx="1450307" cy="762000"/>
          </a:xfrm>
          <a:prstGeom prst="beve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6600"/>
                </a:solidFill>
              </a:rPr>
              <a:t>Food security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5" name="Bevel 4"/>
          <p:cNvSpPr/>
          <p:nvPr/>
        </p:nvSpPr>
        <p:spPr>
          <a:xfrm>
            <a:off x="2133600" y="5867400"/>
            <a:ext cx="1450307" cy="762000"/>
          </a:xfrm>
          <a:prstGeom prst="bevel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white"/>
                </a:solidFill>
              </a:rPr>
              <a:t>Climate change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6" name="Bevel 5"/>
          <p:cNvSpPr/>
          <p:nvPr/>
        </p:nvSpPr>
        <p:spPr>
          <a:xfrm>
            <a:off x="3774405" y="5867400"/>
            <a:ext cx="1450307" cy="762000"/>
          </a:xfrm>
          <a:prstGeom prst="beve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6600"/>
                </a:solidFill>
              </a:rPr>
              <a:t>Economy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7" name="Bevel 6"/>
          <p:cNvSpPr/>
          <p:nvPr/>
        </p:nvSpPr>
        <p:spPr>
          <a:xfrm>
            <a:off x="5410200" y="5867400"/>
            <a:ext cx="1450307" cy="762000"/>
          </a:xfrm>
          <a:prstGeom prst="beve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6600"/>
                </a:solidFill>
              </a:rPr>
              <a:t>Environ-</a:t>
            </a:r>
            <a:r>
              <a:rPr lang="en-US" b="1" dirty="0" err="1" smtClean="0">
                <a:solidFill>
                  <a:srgbClr val="006600"/>
                </a:solidFill>
              </a:rPr>
              <a:t>ment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8" name="Bevel 7"/>
          <p:cNvSpPr/>
          <p:nvPr/>
        </p:nvSpPr>
        <p:spPr>
          <a:xfrm>
            <a:off x="7012905" y="5867400"/>
            <a:ext cx="1450307" cy="762000"/>
          </a:xfrm>
          <a:prstGeom prst="beve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6600"/>
                </a:solidFill>
              </a:rPr>
              <a:t>Technology transfer</a:t>
            </a:r>
            <a:endParaRPr lang="en-US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01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Oval 65"/>
          <p:cNvSpPr/>
          <p:nvPr/>
        </p:nvSpPr>
        <p:spPr>
          <a:xfrm>
            <a:off x="7462998" y="1805786"/>
            <a:ext cx="1504247" cy="70881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919292" y="3709347"/>
            <a:ext cx="1381291" cy="60398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49561" y="1209399"/>
            <a:ext cx="1219200" cy="91440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4F81BD">
                  <a:lumMod val="20000"/>
                  <a:lumOff val="8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548740" y="4097866"/>
            <a:ext cx="1247421" cy="91440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4F81BD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3401" y="2847762"/>
            <a:ext cx="1694027" cy="54397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2295419" y="2870859"/>
            <a:ext cx="1016544" cy="50243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7995595" y="2855611"/>
            <a:ext cx="928375" cy="50243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6727152" y="2847762"/>
            <a:ext cx="1187041" cy="54397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7172451" y="1153615"/>
            <a:ext cx="921979" cy="57454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1710285" y="4333717"/>
            <a:ext cx="928975" cy="52322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4022853" y="4313328"/>
            <a:ext cx="1115811" cy="67462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4098325" y="1092059"/>
            <a:ext cx="915129" cy="45012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7175" y="1338280"/>
            <a:ext cx="1155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PUBLIC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(GOVT.)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89441" y="4376410"/>
            <a:ext cx="1000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PRIVATE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45199" y="4411980"/>
            <a:ext cx="85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SMALL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27618" y="1209399"/>
            <a:ext cx="924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LARGE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3401" y="2914311"/>
            <a:ext cx="1694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INTERNATIONAL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47569" y="2889301"/>
            <a:ext cx="1020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LOCAL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118522" y="4336655"/>
            <a:ext cx="1028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TYPE OF VARIETY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62236" y="3826672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INDIVIDUAL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490642" y="1972786"/>
            <a:ext cx="1504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COMMUNITY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Left-Right Arrow 2"/>
          <p:cNvSpPr/>
          <p:nvPr/>
        </p:nvSpPr>
        <p:spPr>
          <a:xfrm rot="19843161">
            <a:off x="2114359" y="2938813"/>
            <a:ext cx="5495179" cy="136769"/>
          </a:xfrm>
          <a:prstGeom prst="left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Left-Right Arrow 34"/>
          <p:cNvSpPr/>
          <p:nvPr/>
        </p:nvSpPr>
        <p:spPr>
          <a:xfrm rot="20657701">
            <a:off x="2216823" y="3037292"/>
            <a:ext cx="5381907" cy="123370"/>
          </a:xfrm>
          <a:prstGeom prst="leftRightArrow">
            <a:avLst/>
          </a:prstGeom>
          <a:solidFill>
            <a:srgbClr val="FFFF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07177" y="1153615"/>
            <a:ext cx="830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CROPS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Up-Down Arrow 14"/>
          <p:cNvSpPr/>
          <p:nvPr/>
        </p:nvSpPr>
        <p:spPr>
          <a:xfrm>
            <a:off x="4495521" y="1603739"/>
            <a:ext cx="152681" cy="2621143"/>
          </a:xfrm>
          <a:prstGeom prst="up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275627" y="2922159"/>
            <a:ext cx="1565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FOREIGN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785766" y="2922160"/>
            <a:ext cx="1513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NATIONAL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Left-Right Arrow 35"/>
          <p:cNvSpPr/>
          <p:nvPr/>
        </p:nvSpPr>
        <p:spPr>
          <a:xfrm rot="1769211">
            <a:off x="2047644" y="3069259"/>
            <a:ext cx="4845237" cy="122060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Left-Right Arrow 45"/>
          <p:cNvSpPr/>
          <p:nvPr/>
        </p:nvSpPr>
        <p:spPr>
          <a:xfrm>
            <a:off x="3352801" y="3077031"/>
            <a:ext cx="3258655" cy="123370"/>
          </a:xfrm>
          <a:prstGeom prst="left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13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1" y="89442"/>
            <a:ext cx="8953500" cy="638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2" y="457201"/>
            <a:ext cx="3457575" cy="458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58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450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990600"/>
            <a:ext cx="8382000" cy="4648200"/>
          </a:xfrm>
        </p:spPr>
        <p:txBody>
          <a:bodyPr>
            <a:normAutofit/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en-US" sz="2400" dirty="0" smtClean="0">
                <a:solidFill>
                  <a:srgbClr val="006600"/>
                </a:solidFill>
              </a:rPr>
              <a:t>Annual land productivity developments since </a:t>
            </a:r>
            <a:r>
              <a:rPr lang="en-US" sz="2400" dirty="0">
                <a:solidFill>
                  <a:srgbClr val="006600"/>
                </a:solidFill>
              </a:rPr>
              <a:t>Viet Nam joined UPOV in </a:t>
            </a:r>
            <a:r>
              <a:rPr lang="en-US" sz="2400" dirty="0" smtClean="0">
                <a:solidFill>
                  <a:srgbClr val="006600"/>
                </a:solidFill>
              </a:rPr>
              <a:t>2006 in </a:t>
            </a:r>
            <a:br>
              <a:rPr lang="en-US" sz="2400" dirty="0" smtClean="0">
                <a:solidFill>
                  <a:srgbClr val="006600"/>
                </a:solidFill>
              </a:rPr>
            </a:br>
            <a:r>
              <a:rPr lang="en-US" sz="2400" dirty="0" smtClean="0">
                <a:solidFill>
                  <a:srgbClr val="800000"/>
                </a:solidFill>
              </a:rPr>
              <a:t>Rice, Corn (maize) and Sweet Potatoes</a:t>
            </a:r>
          </a:p>
          <a:p>
            <a:pPr marL="0" indent="0" eaLnBrk="1" hangingPunct="1">
              <a:buFontTx/>
              <a:buNone/>
              <a:defRPr/>
            </a:pPr>
            <a:endParaRPr lang="en-US" sz="1200" dirty="0">
              <a:solidFill>
                <a:srgbClr val="006600"/>
              </a:solidFill>
            </a:endParaRPr>
          </a:p>
          <a:p>
            <a:pPr eaLnBrk="1" hangingPunct="1">
              <a:tabLst>
                <a:tab pos="2054225" algn="l"/>
              </a:tabLst>
              <a:defRPr/>
            </a:pPr>
            <a:r>
              <a:rPr lang="en-US" sz="2400" b="1" dirty="0" smtClean="0">
                <a:solidFill>
                  <a:srgbClr val="800000"/>
                </a:solidFill>
              </a:rPr>
              <a:t>1995-2005</a:t>
            </a:r>
            <a:r>
              <a:rPr lang="en-US" sz="2400" dirty="0" smtClean="0">
                <a:solidFill>
                  <a:srgbClr val="006600"/>
                </a:solidFill>
              </a:rPr>
              <a:t>:  increase in yield mainly through increased level of inputs – </a:t>
            </a:r>
            <a:r>
              <a:rPr lang="en-US" sz="2400" dirty="0" smtClean="0">
                <a:solidFill>
                  <a:srgbClr val="800000"/>
                </a:solidFill>
              </a:rPr>
              <a:t>no detectable increase due to plant breeding</a:t>
            </a:r>
          </a:p>
          <a:p>
            <a:pPr eaLnBrk="1" hangingPunct="1">
              <a:defRPr/>
            </a:pPr>
            <a:endParaRPr lang="en-US" sz="1200" dirty="0">
              <a:solidFill>
                <a:srgbClr val="006600"/>
              </a:solidFill>
            </a:endParaRPr>
          </a:p>
          <a:p>
            <a:pPr eaLnBrk="1" hangingPunct="1">
              <a:tabLst>
                <a:tab pos="2054225" algn="l"/>
              </a:tabLst>
              <a:defRPr/>
            </a:pPr>
            <a:r>
              <a:rPr lang="en-US" sz="2400" b="1" dirty="0">
                <a:solidFill>
                  <a:srgbClr val="800000"/>
                </a:solidFill>
              </a:rPr>
              <a:t>2006-2016</a:t>
            </a:r>
            <a:r>
              <a:rPr lang="en-US" sz="2400" dirty="0">
                <a:solidFill>
                  <a:srgbClr val="006600"/>
                </a:solidFill>
              </a:rPr>
              <a:t>:	</a:t>
            </a:r>
            <a:r>
              <a:rPr lang="en-US" sz="2400" u="sng" dirty="0">
                <a:solidFill>
                  <a:srgbClr val="006600"/>
                </a:solidFill>
              </a:rPr>
              <a:t>annual</a:t>
            </a:r>
            <a:r>
              <a:rPr lang="en-US" sz="2400" dirty="0">
                <a:solidFill>
                  <a:srgbClr val="006600"/>
                </a:solidFill>
              </a:rPr>
              <a:t> land productivity increase due to plant </a:t>
            </a:r>
            <a:r>
              <a:rPr lang="en-US" sz="2400" dirty="0" smtClean="0">
                <a:solidFill>
                  <a:srgbClr val="006600"/>
                </a:solidFill>
              </a:rPr>
              <a:t>breeding</a:t>
            </a:r>
          </a:p>
          <a:p>
            <a:pPr lvl="1" eaLnBrk="1" hangingPunct="1">
              <a:tabLst>
                <a:tab pos="2054225" algn="l"/>
              </a:tabLst>
              <a:defRPr/>
            </a:pPr>
            <a:r>
              <a:rPr lang="en-US" sz="2000" b="1" dirty="0" smtClean="0">
                <a:solidFill>
                  <a:srgbClr val="800000"/>
                </a:solidFill>
              </a:rPr>
              <a:t>Rice 		1.7 %</a:t>
            </a:r>
          </a:p>
          <a:p>
            <a:pPr lvl="1" eaLnBrk="1" hangingPunct="1">
              <a:tabLst>
                <a:tab pos="2054225" algn="l"/>
              </a:tabLst>
              <a:defRPr/>
            </a:pPr>
            <a:r>
              <a:rPr lang="en-US" sz="2000" b="1" dirty="0" smtClean="0">
                <a:solidFill>
                  <a:srgbClr val="800000"/>
                </a:solidFill>
              </a:rPr>
              <a:t>Corn 		2.1 %</a:t>
            </a:r>
          </a:p>
          <a:p>
            <a:pPr lvl="1" eaLnBrk="1" hangingPunct="1">
              <a:tabLst>
                <a:tab pos="2054225" algn="l"/>
              </a:tabLst>
              <a:defRPr/>
            </a:pPr>
            <a:r>
              <a:rPr lang="en-US" sz="2000" b="1" dirty="0" smtClean="0">
                <a:solidFill>
                  <a:srgbClr val="800000"/>
                </a:solidFill>
              </a:rPr>
              <a:t>Sweet potatoes 	3.1 %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0" y="2286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6600"/>
                </a:solidFill>
              </a:rPr>
              <a:t>STUDY in VIET NAM*</a:t>
            </a:r>
            <a:endParaRPr lang="en-US" altLang="en-US" sz="2800" b="1" dirty="0">
              <a:solidFill>
                <a:srgbClr val="0066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6096001"/>
            <a:ext cx="7010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 “</a:t>
            </a:r>
            <a:r>
              <a:rPr lang="en-US" sz="1200" dirty="0"/>
              <a:t>The socio-economic benefits of UPOV membership in Viet Nam; An ex post assessment on plant breeding and agricultural productivity after 10 years” (Corresponding author: Steffen </a:t>
            </a:r>
            <a:r>
              <a:rPr lang="en-US" sz="1200" dirty="0" err="1"/>
              <a:t>Noleppa</a:t>
            </a:r>
            <a:r>
              <a:rPr lang="en-US" sz="1200" dirty="0"/>
              <a:t>) by HFFA Research GmbH</a:t>
            </a:r>
          </a:p>
        </p:txBody>
      </p:sp>
    </p:spTree>
    <p:extLst>
      <p:ext uri="{BB962C8B-B14F-4D97-AF65-F5344CB8AC3E}">
        <p14:creationId xmlns:p14="http://schemas.microsoft.com/office/powerpoint/2010/main" val="245332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2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2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2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524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524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524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:\OrgUPOV\Shared\Photos_videos_for_presentations\upov_website_originals\iStock_000002125136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1"/>
            <a:ext cx="8679624" cy="5735480"/>
          </a:xfrm>
          <a:prstGeom prst="rect">
            <a:avLst/>
          </a:prstGeom>
          <a:solidFill>
            <a:schemeClr val="bg1">
              <a:alpha val="41000"/>
            </a:schemeClr>
          </a:solidFill>
        </p:spPr>
      </p:pic>
      <p:sp>
        <p:nvSpPr>
          <p:cNvPr id="2152450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3581400"/>
            <a:ext cx="7772400" cy="2590800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en-US" sz="2400" dirty="0" smtClean="0">
                <a:solidFill>
                  <a:srgbClr val="006600"/>
                </a:solidFill>
              </a:rPr>
              <a:t>Without those developments since 2006, </a:t>
            </a:r>
            <a:br>
              <a:rPr lang="en-US" sz="2400" dirty="0" smtClean="0">
                <a:solidFill>
                  <a:srgbClr val="006600"/>
                </a:solidFill>
              </a:rPr>
            </a:br>
            <a:r>
              <a:rPr lang="en-US" sz="2400" b="1" dirty="0" smtClean="0">
                <a:solidFill>
                  <a:srgbClr val="800000"/>
                </a:solidFill>
              </a:rPr>
              <a:t>current annual yields </a:t>
            </a:r>
            <a:r>
              <a:rPr lang="en-US" sz="2400" dirty="0" smtClean="0">
                <a:solidFill>
                  <a:srgbClr val="006600"/>
                </a:solidFill>
              </a:rPr>
              <a:t>in Viet Nam would be lower by: </a:t>
            </a:r>
          </a:p>
          <a:p>
            <a:pPr marL="0" indent="0" algn="ctr" eaLnBrk="1" hangingPunct="1">
              <a:buFontTx/>
              <a:buNone/>
              <a:defRPr/>
            </a:pPr>
            <a:endParaRPr lang="en-US" sz="2400" dirty="0">
              <a:solidFill>
                <a:srgbClr val="006600"/>
              </a:solidFill>
            </a:endParaRPr>
          </a:p>
          <a:p>
            <a:pPr lvl="1" eaLnBrk="1" hangingPunct="1">
              <a:tabLst>
                <a:tab pos="2968625" algn="l"/>
              </a:tabLst>
              <a:defRPr/>
            </a:pPr>
            <a:r>
              <a:rPr lang="en-US" sz="2000" b="1" dirty="0" smtClean="0">
                <a:solidFill>
                  <a:srgbClr val="800000"/>
                </a:solidFill>
              </a:rPr>
              <a:t>Rice 		16 %</a:t>
            </a:r>
          </a:p>
          <a:p>
            <a:pPr lvl="1" eaLnBrk="1" hangingPunct="1">
              <a:tabLst>
                <a:tab pos="2968625" algn="l"/>
              </a:tabLst>
              <a:defRPr/>
            </a:pPr>
            <a:r>
              <a:rPr lang="en-US" sz="2000" b="1" dirty="0" smtClean="0">
                <a:solidFill>
                  <a:srgbClr val="800000"/>
                </a:solidFill>
              </a:rPr>
              <a:t>Corn 		19 %</a:t>
            </a:r>
          </a:p>
          <a:p>
            <a:pPr lvl="1" eaLnBrk="1" hangingPunct="1">
              <a:tabLst>
                <a:tab pos="2968625" algn="l"/>
              </a:tabLst>
              <a:defRPr/>
            </a:pPr>
            <a:r>
              <a:rPr lang="en-US" sz="2000" b="1" dirty="0" smtClean="0">
                <a:solidFill>
                  <a:srgbClr val="800000"/>
                </a:solidFill>
              </a:rPr>
              <a:t>Sweet potatoes 		27 %</a:t>
            </a:r>
          </a:p>
        </p:txBody>
      </p:sp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6152C82-41DF-462B-BDF3-048B6656074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 smtClean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286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6600"/>
                </a:solidFill>
              </a:rPr>
              <a:t>STUDY in VIET NAM</a:t>
            </a:r>
            <a:endParaRPr lang="en-US" altLang="en-US" sz="28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96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68450"/>
            <a:ext cx="8763000" cy="3733800"/>
          </a:xfrm>
        </p:spPr>
        <p:txBody>
          <a:bodyPr/>
          <a:lstStyle/>
          <a:p>
            <a:pPr marL="0" lvl="1" algn="ctr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altLang="ja-JP" sz="4000" b="1" dirty="0" smtClean="0">
                <a:latin typeface="Arial" charset="0"/>
                <a:ea typeface="ＭＳ Ｐゴシック" pitchFamily="34" charset="-128"/>
              </a:rPr>
              <a:t>IMPACT OF PVP/UPOV SYSTEM ON VN’S AGRICULTURE 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857251" y="5867404"/>
            <a:ext cx="7391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1" smtClean="0">
                <a:solidFill>
                  <a:srgbClr val="FFFFFF"/>
                </a:solidFill>
                <a:latin typeface="Arial" pitchFamily="34" charset="0"/>
              </a:rPr>
              <a:t>NGUYEN THANH MINH, PVPO, MARD/VIETNAM</a:t>
            </a:r>
          </a:p>
          <a:p>
            <a:pPr algn="ctr">
              <a:spcBef>
                <a:spcPct val="50000"/>
              </a:spcBef>
            </a:pPr>
            <a:r>
              <a:rPr lang="en-US" altLang="en-US" sz="1600" b="1" smtClean="0">
                <a:solidFill>
                  <a:srgbClr val="FFFFFF"/>
                </a:solidFill>
                <a:latin typeface="Arial" pitchFamily="34" charset="0"/>
              </a:rPr>
              <a:t>PHILLIPINES, August - 2018 </a:t>
            </a:r>
          </a:p>
        </p:txBody>
      </p:sp>
    </p:spTree>
    <p:extLst>
      <p:ext uri="{BB962C8B-B14F-4D97-AF65-F5344CB8AC3E}">
        <p14:creationId xmlns:p14="http://schemas.microsoft.com/office/powerpoint/2010/main" val="271343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1" y="304800"/>
            <a:ext cx="4497388" cy="45720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>
              <a:defRPr/>
            </a:pPr>
            <a:r>
              <a:rPr lang="en-US" sz="2000" b="0" dirty="0" smtClean="0">
                <a:effectLst/>
                <a:latin typeface="+mj-lt"/>
              </a:rPr>
              <a:t>Increasing farmer’s income</a:t>
            </a:r>
            <a:endParaRPr lang="en-US" sz="2000" b="0" dirty="0">
              <a:effectLst/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1" y="762000"/>
            <a:ext cx="4497388" cy="58674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en-US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  <a:p>
            <a:pPr marL="0" indent="0">
              <a:buFont typeface="Wingdings" pitchFamily="2" charset="2"/>
              <a:buNone/>
              <a:defRPr/>
            </a:pPr>
            <a:endParaRPr lang="en-US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  <a:p>
            <a:pPr marL="0" indent="0">
              <a:buFont typeface="Wingdings" pitchFamily="2" charset="2"/>
              <a:buNone/>
              <a:defRPr/>
            </a:pPr>
            <a:endParaRPr lang="en-US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US" dirty="0" smtClean="0"/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sz="2000" dirty="0" smtClean="0">
                <a:latin typeface="+mj-lt"/>
              </a:rPr>
              <a:t>New rose can be more expensive than old 10 to 15 times</a:t>
            </a:r>
            <a:endParaRPr lang="en-US" sz="2000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2" y="304800"/>
            <a:ext cx="4498975" cy="45720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>
              <a:defRPr/>
            </a:pPr>
            <a:r>
              <a:rPr lang="en-US" sz="2000" b="0" dirty="0" smtClean="0">
                <a:effectLst/>
                <a:latin typeface="+mj-lt"/>
              </a:rPr>
              <a:t>Specialization in value chain</a:t>
            </a:r>
            <a:endParaRPr lang="en-US" sz="2000" b="0" dirty="0">
              <a:effectLst/>
              <a:latin typeface="+mj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8826" y="762000"/>
            <a:ext cx="4498975" cy="58674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en-US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  <a:p>
            <a:pPr marL="0" indent="0">
              <a:buFont typeface="Wingdings" pitchFamily="2" charset="2"/>
              <a:buNone/>
              <a:defRPr/>
            </a:pPr>
            <a:endParaRPr lang="en-US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  <a:p>
            <a:pPr marL="0" indent="0">
              <a:buFont typeface="Wingdings" pitchFamily="2" charset="2"/>
              <a:buNone/>
              <a:defRPr/>
            </a:pPr>
            <a:endParaRPr lang="en-US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sz="2000" dirty="0">
                <a:latin typeface="+mj-lt"/>
              </a:rPr>
              <a:t>Farmer produce under license from Owners </a:t>
            </a:r>
          </a:p>
        </p:txBody>
      </p:sp>
      <p:pic>
        <p:nvPicPr>
          <p:cNvPr id="6150" name="Picture 6" descr="F:\Minh_2013\d\Minh\2013\Pictures\Hasfarm_Hoa\121___08\IMG_34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914401"/>
            <a:ext cx="34671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6" descr="F:\Minh_2013\d\Minh\2013\Pictures\Hasfarm_Hoa\121___08\IMG_34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4318000"/>
            <a:ext cx="34671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4" descr="D:\Minh\2014\1.1-30.6\Project\JICA\Pictures\Dalat\129___05\IMG_44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908050"/>
            <a:ext cx="4125913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2" descr="D:\Minh\2014\1.1-30.6\Project\JICA\Pictures\Dalat\129___05\IMG_419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324350"/>
            <a:ext cx="30734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551453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:\OrgUPOV\Shared\Photos_videos_for_presentations\upov_website_originals\iStock_000002125136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1"/>
            <a:ext cx="8679624" cy="5735480"/>
          </a:xfrm>
          <a:prstGeom prst="rect">
            <a:avLst/>
          </a:prstGeom>
          <a:solidFill>
            <a:schemeClr val="bg1">
              <a:alpha val="41000"/>
            </a:schemeClr>
          </a:solidFill>
        </p:spPr>
      </p:pic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6152C82-41DF-462B-BDF3-048B6656074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 smtClean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286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6600"/>
                </a:solidFill>
              </a:rPr>
              <a:t>STUDY in VIET NAM</a:t>
            </a:r>
            <a:endParaRPr lang="en-US" altLang="en-US" sz="2800" b="1" dirty="0">
              <a:solidFill>
                <a:srgbClr val="00660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85800" y="990600"/>
            <a:ext cx="7772400" cy="914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en-US" sz="2400" b="1" dirty="0" smtClean="0">
                <a:solidFill>
                  <a:srgbClr val="800000"/>
                </a:solidFill>
              </a:rPr>
              <a:t>INCOME of Vietnamese farmers has </a:t>
            </a:r>
            <a:br>
              <a:rPr lang="en-US" sz="2400" b="1" dirty="0" smtClean="0">
                <a:solidFill>
                  <a:srgbClr val="800000"/>
                </a:solidFill>
              </a:rPr>
            </a:br>
            <a:r>
              <a:rPr lang="en-US" sz="2400" b="1" dirty="0" smtClean="0">
                <a:solidFill>
                  <a:srgbClr val="800000"/>
                </a:solidFill>
              </a:rPr>
              <a:t>increased by 24% </a:t>
            </a:r>
            <a:r>
              <a:rPr lang="en-US" sz="2400" dirty="0" smtClean="0">
                <a:solidFill>
                  <a:srgbClr val="2B621D"/>
                </a:solidFill>
              </a:rPr>
              <a:t>since 2006</a:t>
            </a:r>
            <a:endParaRPr lang="en-US" sz="2000" dirty="0" smtClean="0">
              <a:solidFill>
                <a:srgbClr val="8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0"/>
            <a:ext cx="772862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903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450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990600"/>
            <a:ext cx="8382000" cy="5105400"/>
          </a:xfrm>
        </p:spPr>
        <p:txBody>
          <a:bodyPr>
            <a:normAutofit/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en-US" sz="2400" b="1" dirty="0" smtClean="0">
                <a:solidFill>
                  <a:srgbClr val="800000"/>
                </a:solidFill>
              </a:rPr>
              <a:t>Annual value added:</a:t>
            </a:r>
          </a:p>
          <a:p>
            <a:pPr marL="0" indent="0" algn="ctr" eaLnBrk="1" hangingPunct="1">
              <a:buFontTx/>
              <a:buNone/>
              <a:defRPr/>
            </a:pPr>
            <a:endParaRPr lang="en-US" sz="2400" dirty="0">
              <a:solidFill>
                <a:srgbClr val="006600"/>
              </a:solidFill>
            </a:endParaRPr>
          </a:p>
          <a:p>
            <a:pPr lvl="1" eaLnBrk="1" hangingPunct="1">
              <a:tabLst>
                <a:tab pos="2968625" algn="l"/>
              </a:tabLst>
              <a:defRPr/>
            </a:pPr>
            <a:r>
              <a:rPr lang="en-US" sz="2000" b="1" dirty="0" smtClean="0">
                <a:solidFill>
                  <a:srgbClr val="800000"/>
                </a:solidFill>
              </a:rPr>
              <a:t>Arable farming		$2.3 billion</a:t>
            </a:r>
          </a:p>
          <a:p>
            <a:pPr lvl="1" eaLnBrk="1" hangingPunct="1">
              <a:tabLst>
                <a:tab pos="2968625" algn="l"/>
              </a:tabLst>
              <a:defRPr/>
            </a:pPr>
            <a:r>
              <a:rPr lang="en-US" sz="2000" b="1" dirty="0" smtClean="0">
                <a:solidFill>
                  <a:srgbClr val="800000"/>
                </a:solidFill>
              </a:rPr>
              <a:t>Horticulture 		$1.0 </a:t>
            </a:r>
            <a:r>
              <a:rPr lang="en-US" sz="2000" b="1" dirty="0">
                <a:solidFill>
                  <a:srgbClr val="800000"/>
                </a:solidFill>
              </a:rPr>
              <a:t>billion</a:t>
            </a:r>
            <a:endParaRPr lang="en-US" sz="2000" b="1" dirty="0" smtClean="0">
              <a:solidFill>
                <a:srgbClr val="800000"/>
              </a:solidFill>
            </a:endParaRPr>
          </a:p>
          <a:p>
            <a:pPr lvl="1" eaLnBrk="1" hangingPunct="1">
              <a:tabLst>
                <a:tab pos="2968625" algn="l"/>
              </a:tabLst>
              <a:defRPr/>
            </a:pPr>
            <a:r>
              <a:rPr lang="en-US" sz="2000" b="1" dirty="0" smtClean="0">
                <a:solidFill>
                  <a:srgbClr val="800000"/>
                </a:solidFill>
              </a:rPr>
              <a:t>Floriculture		$ 0.2 billion</a:t>
            </a:r>
          </a:p>
          <a:p>
            <a:pPr lvl="1" eaLnBrk="1" hangingPunct="1">
              <a:tabLst>
                <a:tab pos="2968625" algn="l"/>
              </a:tabLst>
              <a:defRPr/>
            </a:pPr>
            <a:endParaRPr lang="en-US" sz="2000" b="1" dirty="0" smtClean="0">
              <a:solidFill>
                <a:srgbClr val="800000"/>
              </a:solidFill>
            </a:endParaRPr>
          </a:p>
          <a:p>
            <a:pPr lvl="1" eaLnBrk="1" hangingPunct="1">
              <a:tabLst>
                <a:tab pos="2968625" algn="l"/>
              </a:tabLst>
              <a:defRPr/>
            </a:pPr>
            <a:r>
              <a:rPr lang="en-US" sz="2000" b="1" dirty="0" smtClean="0">
                <a:solidFill>
                  <a:srgbClr val="800000"/>
                </a:solidFill>
              </a:rPr>
              <a:t>GDP added upstream/downstream (value chains)</a:t>
            </a:r>
          </a:p>
          <a:p>
            <a:pPr marL="457200" lvl="1" indent="0" eaLnBrk="1" hangingPunct="1">
              <a:buNone/>
              <a:tabLst>
                <a:tab pos="2968625" algn="l"/>
              </a:tabLst>
              <a:defRPr/>
            </a:pPr>
            <a:r>
              <a:rPr lang="en-US" sz="2000" b="1" dirty="0">
                <a:solidFill>
                  <a:srgbClr val="800000"/>
                </a:solidFill>
              </a:rPr>
              <a:t>	</a:t>
            </a:r>
            <a:r>
              <a:rPr lang="en-US" sz="2000" b="1" dirty="0" smtClean="0">
                <a:solidFill>
                  <a:srgbClr val="800000"/>
                </a:solidFill>
              </a:rPr>
              <a:t>	$1.5 billion</a:t>
            </a:r>
            <a:endParaRPr lang="en-US" sz="2000" b="1" dirty="0">
              <a:solidFill>
                <a:srgbClr val="800000"/>
              </a:solidFill>
            </a:endParaRPr>
          </a:p>
          <a:p>
            <a:pPr marL="457200" lvl="1" indent="0" eaLnBrk="1" hangingPunct="1">
              <a:buNone/>
              <a:tabLst>
                <a:tab pos="2968625" algn="l"/>
              </a:tabLst>
              <a:defRPr/>
            </a:pPr>
            <a:r>
              <a:rPr lang="en-US" sz="4000" b="1" dirty="0" smtClean="0">
                <a:solidFill>
                  <a:srgbClr val="800000"/>
                </a:solidFill>
              </a:rPr>
              <a:t>TOTAL ADDED: $5 billion</a:t>
            </a:r>
          </a:p>
          <a:p>
            <a:pPr marL="457200" lvl="1" indent="0" algn="ctr" eaLnBrk="1" hangingPunct="1">
              <a:buNone/>
              <a:tabLst>
                <a:tab pos="2968625" algn="l"/>
              </a:tabLst>
              <a:defRPr/>
            </a:pPr>
            <a:r>
              <a:rPr lang="en-US" sz="4000" b="1" dirty="0" smtClean="0">
                <a:solidFill>
                  <a:srgbClr val="800000"/>
                </a:solidFill>
              </a:rPr>
              <a:t>(&gt; 2.5% GDP)</a:t>
            </a:r>
            <a:endParaRPr lang="en-US" sz="2000" b="1" dirty="0" smtClean="0">
              <a:solidFill>
                <a:srgbClr val="800000"/>
              </a:solidFill>
            </a:endParaRPr>
          </a:p>
          <a:p>
            <a:pPr lvl="1" eaLnBrk="1" hangingPunct="1">
              <a:tabLst>
                <a:tab pos="2968625" algn="l"/>
              </a:tabLst>
              <a:defRPr/>
            </a:pPr>
            <a:endParaRPr lang="en-US" sz="2000" b="1" dirty="0" smtClean="0">
              <a:solidFill>
                <a:srgbClr val="800000"/>
              </a:solidFill>
            </a:endParaRPr>
          </a:p>
        </p:txBody>
      </p:sp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6152C82-41DF-462B-BDF3-048B6656074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 smtClean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286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6600"/>
                </a:solidFill>
              </a:rPr>
              <a:t>STUDY in VIET NAM</a:t>
            </a:r>
            <a:endParaRPr lang="en-US" altLang="en-US" sz="28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07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24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24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24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524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4247811"/>
              </p:ext>
            </p:extLst>
          </p:nvPr>
        </p:nvGraphicFramePr>
        <p:xfrm>
          <a:off x="164448" y="616942"/>
          <a:ext cx="8872047" cy="4805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04124" y="44624"/>
            <a:ext cx="6934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Applications for Plant Breeders’ Rights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4448" y="5679539"/>
            <a:ext cx="880004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AutoNum type="arabicPeriod"/>
            </a:pPr>
            <a:r>
              <a:rPr lang="en-US" altLang="ja-JP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Erizal Jamal, Director, Center</a:t>
            </a:r>
            <a:r>
              <a:rPr kumimoji="1" lang="en-US" altLang="ja-JP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for Plant Variety Protection &amp; Agriculture Permits, Indonesia. 10</a:t>
            </a:r>
            <a:r>
              <a:rPr kumimoji="1" lang="en-US" altLang="ja-JP" sz="9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kumimoji="1" lang="en-US" altLang="ja-JP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East Asia Plant Variety   Protection Forum Meeting</a:t>
            </a:r>
          </a:p>
          <a:p>
            <a:pPr marL="228600" indent="-228600" algn="just">
              <a:buAutoNum type="arabicPeriod"/>
            </a:pPr>
            <a:r>
              <a:rPr kumimoji="1" lang="en-US" altLang="ja-JP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Dr. Mary Ann P. Sayoc, President, Philippine Seed Industry Association. National Seminar on Benefit of The Plant Variety Protection System, Philippines </a:t>
            </a:r>
            <a:br>
              <a:rPr kumimoji="1" lang="en-US" altLang="ja-JP" sz="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(11th EAPVP ), August 2, 2018 </a:t>
            </a:r>
          </a:p>
          <a:p>
            <a:pPr marL="228600" indent="-228600" algn="just">
              <a:buAutoNum type="arabicPeriod"/>
            </a:pP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Sri Ikarostika Rahayu Binti Muhammad Ghazi. Department Of Agriculture, Malaysia. National Seminar on Benefit of The Plant Variety Protection System, Philippines (11</a:t>
            </a:r>
            <a:r>
              <a:rPr lang="en-US" sz="9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EAPVP ), </a:t>
            </a:r>
            <a:r>
              <a:rPr kumimoji="1" lang="en-US" altLang="ja-JP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August 2, 2018 </a:t>
            </a:r>
          </a:p>
          <a:p>
            <a:pPr marL="228600" indent="-228600" algn="just">
              <a:buAutoNum type="arabicPeriod"/>
            </a:pPr>
            <a:r>
              <a:rPr kumimoji="1" lang="en-US" altLang="ja-JP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Nguyen Thanh Minh, PVPO, Mard/Viet Nam. National Seminar on Benefit of The Plant Variety Protection System, Philippines (11th EAPVP ), August 2, 2018 </a:t>
            </a:r>
          </a:p>
          <a:p>
            <a:pPr marL="228600" indent="-228600" algn="just">
              <a:buAutoNum type="arabicPeriod"/>
            </a:pPr>
            <a:endParaRPr kumimoji="1" lang="ja-JP" altLang="en-US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389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:\OrgUPOV\Shared\Present-speeches\_Model Presentations &amp;Speeches\maps\_2017_10_10_one_colour_(75members)-with disclaimer_(EN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" y="609601"/>
            <a:ext cx="9135751" cy="476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rved Down Arrow 2"/>
          <p:cNvSpPr/>
          <p:nvPr/>
        </p:nvSpPr>
        <p:spPr>
          <a:xfrm rot="10245480">
            <a:off x="5305722" y="3356358"/>
            <a:ext cx="2063937" cy="684012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Bevel 3"/>
          <p:cNvSpPr/>
          <p:nvPr/>
        </p:nvSpPr>
        <p:spPr>
          <a:xfrm>
            <a:off x="457200" y="5867400"/>
            <a:ext cx="1450307" cy="762000"/>
          </a:xfrm>
          <a:prstGeom prst="beve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6600"/>
                </a:solidFill>
              </a:rPr>
              <a:t>Food security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5" name="Bevel 4"/>
          <p:cNvSpPr/>
          <p:nvPr/>
        </p:nvSpPr>
        <p:spPr>
          <a:xfrm>
            <a:off x="2133600" y="5867400"/>
            <a:ext cx="1450307" cy="762000"/>
          </a:xfrm>
          <a:prstGeom prst="bevel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white"/>
                </a:solidFill>
              </a:rPr>
              <a:t>Climate change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6" name="Bevel 5"/>
          <p:cNvSpPr/>
          <p:nvPr/>
        </p:nvSpPr>
        <p:spPr>
          <a:xfrm>
            <a:off x="3774405" y="5867400"/>
            <a:ext cx="1450307" cy="762000"/>
          </a:xfrm>
          <a:prstGeom prst="beve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6600"/>
                </a:solidFill>
              </a:rPr>
              <a:t>Economy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7" name="Bevel 6"/>
          <p:cNvSpPr/>
          <p:nvPr/>
        </p:nvSpPr>
        <p:spPr>
          <a:xfrm>
            <a:off x="5410200" y="5867400"/>
            <a:ext cx="1450307" cy="762000"/>
          </a:xfrm>
          <a:prstGeom prst="bevel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white"/>
                </a:solidFill>
              </a:rPr>
              <a:t>Environ-</a:t>
            </a:r>
            <a:r>
              <a:rPr lang="en-US" b="1" dirty="0" err="1" smtClean="0">
                <a:solidFill>
                  <a:prstClr val="white"/>
                </a:solidFill>
              </a:rPr>
              <a:t>ment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8" name="Bevel 7"/>
          <p:cNvSpPr/>
          <p:nvPr/>
        </p:nvSpPr>
        <p:spPr>
          <a:xfrm>
            <a:off x="7012905" y="5867400"/>
            <a:ext cx="1450307" cy="762000"/>
          </a:xfrm>
          <a:prstGeom prst="beve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6600"/>
                </a:solidFill>
              </a:rPr>
              <a:t>Technology transfer</a:t>
            </a:r>
            <a:endParaRPr lang="en-US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2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12775" y="76200"/>
            <a:ext cx="8153400" cy="533400"/>
          </a:xfrm>
        </p:spPr>
        <p:txBody>
          <a:bodyPr/>
          <a:lstStyle/>
          <a:p>
            <a:pPr>
              <a:defRPr/>
            </a:pPr>
            <a:r>
              <a:rPr lang="en-GB" sz="2800" dirty="0" smtClean="0">
                <a:latin typeface="+mn-lt"/>
              </a:rPr>
              <a:t>Impact of Plant Variety Protection in Kenya</a:t>
            </a:r>
            <a:endParaRPr lang="en-US" sz="2800" dirty="0" smtClean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94532551"/>
              </p:ext>
            </p:extLst>
          </p:nvPr>
        </p:nvGraphicFramePr>
        <p:xfrm>
          <a:off x="381000" y="914400"/>
          <a:ext cx="8382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6019800" y="6172200"/>
            <a:ext cx="2895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>
                <a:solidFill>
                  <a:prstClr val="black"/>
                </a:solidFill>
              </a:rPr>
              <a:t>Source: HCDA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000" y="5943600"/>
            <a:ext cx="57150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CUT FLOWER EXPORTS 1995 - 2013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 rot="10800000" flipH="1">
            <a:off x="1495426" y="3886199"/>
            <a:ext cx="623887" cy="304800"/>
          </a:xfrm>
          <a:prstGeom prst="leftArrow">
            <a:avLst>
              <a:gd name="adj1" fmla="val 50000"/>
              <a:gd name="adj2" fmla="val 51172"/>
            </a:avLst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 flipH="1">
            <a:off x="6843712" y="4572000"/>
            <a:ext cx="852488" cy="304800"/>
          </a:xfrm>
          <a:prstGeom prst="leftArrow">
            <a:avLst>
              <a:gd name="adj1" fmla="val 50000"/>
              <a:gd name="adj2" fmla="val 69922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 flipH="1">
            <a:off x="6858000" y="1600200"/>
            <a:ext cx="776288" cy="304800"/>
          </a:xfrm>
          <a:prstGeom prst="leftArrow">
            <a:avLst>
              <a:gd name="adj1" fmla="val 50000"/>
              <a:gd name="adj2" fmla="val 63672"/>
            </a:avLst>
          </a:prstGeom>
          <a:solidFill>
            <a:schemeClr val="accent6">
              <a:lumMod val="75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10800000" flipH="1">
            <a:off x="1509712" y="1752598"/>
            <a:ext cx="700088" cy="304800"/>
          </a:xfrm>
          <a:prstGeom prst="leftArrow">
            <a:avLst>
              <a:gd name="adj1" fmla="val 50000"/>
              <a:gd name="adj2" fmla="val 69922"/>
            </a:avLst>
          </a:prstGeom>
          <a:solidFill>
            <a:srgbClr val="3366FF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Rectangular Callout 1"/>
          <p:cNvSpPr/>
          <p:nvPr/>
        </p:nvSpPr>
        <p:spPr>
          <a:xfrm>
            <a:off x="2590800" y="609600"/>
            <a:ext cx="6096000" cy="762000"/>
          </a:xfrm>
          <a:prstGeom prst="wedgeRectCallout">
            <a:avLst>
              <a:gd name="adj1" fmla="val 23943"/>
              <a:gd name="adj2" fmla="val 791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65 Billion Kenya Shillings = $645 million (approx. Aug. 2018)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14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533401" y="2847762"/>
            <a:ext cx="1694027" cy="54397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2295419" y="2870859"/>
            <a:ext cx="1016544" cy="50243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7995595" y="2855611"/>
            <a:ext cx="928375" cy="50243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6727152" y="2847762"/>
            <a:ext cx="1187041" cy="54397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3401" y="2914311"/>
            <a:ext cx="1694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INTERNATIONAL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47569" y="2889301"/>
            <a:ext cx="1020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LOCAL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275627" y="2922159"/>
            <a:ext cx="1565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FOREIGN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785766" y="2922160"/>
            <a:ext cx="1513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NATIONAL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Left-Right Arrow 45"/>
          <p:cNvSpPr/>
          <p:nvPr/>
        </p:nvSpPr>
        <p:spPr>
          <a:xfrm>
            <a:off x="3352801" y="3077031"/>
            <a:ext cx="3258655" cy="123370"/>
          </a:xfrm>
          <a:prstGeom prst="left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762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006600"/>
                </a:solidFill>
              </a:rPr>
              <a:t>The international perspective</a:t>
            </a:r>
            <a:endParaRPr lang="en-US" altLang="en-US" sz="28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67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6019800" y="6172200"/>
            <a:ext cx="2895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>
                <a:solidFill>
                  <a:prstClr val="black"/>
                </a:solidFill>
              </a:rPr>
              <a:t>Source: HCDA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000" y="5943600"/>
            <a:ext cx="57150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CUT FLOWER EXPORTS 1995 - 2013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4" y="266700"/>
            <a:ext cx="886777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6172200" y="6324600"/>
            <a:ext cx="2895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dirty="0">
                <a:solidFill>
                  <a:prstClr val="black"/>
                </a:solidFill>
              </a:rPr>
              <a:t>Source: </a:t>
            </a:r>
            <a:r>
              <a:rPr lang="en-US" sz="1600" dirty="0" smtClean="0">
                <a:solidFill>
                  <a:prstClr val="black"/>
                </a:solidFill>
              </a:rPr>
              <a:t>KEPHIS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34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"/>
            <a:ext cx="6400800" cy="651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A4612-DA65-4868-896C-C6CBB024AEB7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44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:\OrgUPOV\Shared\Present-speeches\_Model Presentations &amp;Speeches\maps\_2017_10_10_one_colour_(75members)-with disclaimer_(EN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" y="609601"/>
            <a:ext cx="9135751" cy="476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evel 3"/>
          <p:cNvSpPr/>
          <p:nvPr/>
        </p:nvSpPr>
        <p:spPr>
          <a:xfrm>
            <a:off x="457200" y="5867400"/>
            <a:ext cx="1450307" cy="762000"/>
          </a:xfrm>
          <a:prstGeom prst="bevel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bg1"/>
                </a:solidFill>
              </a:rPr>
              <a:t>Food security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Bevel 4"/>
          <p:cNvSpPr/>
          <p:nvPr/>
        </p:nvSpPr>
        <p:spPr>
          <a:xfrm>
            <a:off x="2133600" y="5867400"/>
            <a:ext cx="1450307" cy="762000"/>
          </a:xfrm>
          <a:prstGeom prst="bevel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bg1"/>
                </a:solidFill>
              </a:rPr>
              <a:t>Climate change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Bevel 5"/>
          <p:cNvSpPr/>
          <p:nvPr/>
        </p:nvSpPr>
        <p:spPr>
          <a:xfrm>
            <a:off x="3774405" y="5867400"/>
            <a:ext cx="1450307" cy="762000"/>
          </a:xfrm>
          <a:prstGeom prst="bevel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bg1"/>
                </a:solidFill>
              </a:rPr>
              <a:t>Economy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Bevel 6"/>
          <p:cNvSpPr/>
          <p:nvPr/>
        </p:nvSpPr>
        <p:spPr>
          <a:xfrm>
            <a:off x="5410200" y="5867400"/>
            <a:ext cx="1450307" cy="762000"/>
          </a:xfrm>
          <a:prstGeom prst="beve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6600"/>
                </a:solidFill>
              </a:rPr>
              <a:t>Environ-</a:t>
            </a:r>
            <a:r>
              <a:rPr lang="en-US" b="1" dirty="0" err="1" smtClean="0">
                <a:solidFill>
                  <a:srgbClr val="006600"/>
                </a:solidFill>
              </a:rPr>
              <a:t>ment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8" name="Bevel 7"/>
          <p:cNvSpPr/>
          <p:nvPr/>
        </p:nvSpPr>
        <p:spPr>
          <a:xfrm>
            <a:off x="7012905" y="5867400"/>
            <a:ext cx="1450307" cy="762000"/>
          </a:xfrm>
          <a:prstGeom prst="bevel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bg1"/>
                </a:solidFill>
              </a:rPr>
              <a:t>Technology transfer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Curved Down Arrow 8"/>
          <p:cNvSpPr/>
          <p:nvPr/>
        </p:nvSpPr>
        <p:spPr>
          <a:xfrm rot="9586782">
            <a:off x="2675049" y="4016428"/>
            <a:ext cx="3048000" cy="684012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11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1846169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2" y="381001"/>
            <a:ext cx="2095988" cy="144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92200" y="-76200"/>
            <a:ext cx="8737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ja-JP" sz="2000" dirty="0" smtClean="0">
                <a:solidFill>
                  <a:srgbClr val="006600"/>
                </a:solidFill>
              </a:rPr>
              <a:t>Using </a:t>
            </a:r>
            <a:r>
              <a:rPr lang="en-US" altLang="ja-JP" sz="2000" dirty="0">
                <a:solidFill>
                  <a:srgbClr val="006600"/>
                </a:solidFill>
              </a:rPr>
              <a:t>the UPOV System to benefit </a:t>
            </a:r>
            <a:r>
              <a:rPr lang="en-US" altLang="ja-JP" sz="2000" dirty="0" smtClean="0">
                <a:solidFill>
                  <a:srgbClr val="006600"/>
                </a:solidFill>
              </a:rPr>
              <a:t>custodians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ja-JP" sz="2000" dirty="0" smtClean="0">
                <a:solidFill>
                  <a:srgbClr val="006600"/>
                </a:solidFill>
              </a:rPr>
              <a:t>of </a:t>
            </a:r>
            <a:r>
              <a:rPr lang="en-US" altLang="ja-JP" sz="2000" dirty="0">
                <a:solidFill>
                  <a:srgbClr val="006600"/>
                </a:solidFill>
              </a:rPr>
              <a:t>native wild germplasm in </a:t>
            </a:r>
            <a:r>
              <a:rPr lang="en-US" altLang="ja-JP" sz="2000" dirty="0" smtClean="0">
                <a:solidFill>
                  <a:srgbClr val="006600"/>
                </a:solidFill>
              </a:rPr>
              <a:t>Argentina</a:t>
            </a:r>
            <a:endParaRPr lang="en-US" altLang="ja-JP" sz="2000" dirty="0">
              <a:solidFill>
                <a:srgbClr val="006600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267200" y="3638550"/>
            <a:ext cx="4495800" cy="1524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800" b="1" dirty="0" smtClean="0"/>
              <a:t>“</a:t>
            </a:r>
            <a:r>
              <a:rPr lang="en-US" sz="1800" dirty="0"/>
              <a:t>The royalties derived from commercialization of the variety are shared between the breeder and </a:t>
            </a:r>
            <a:r>
              <a:rPr lang="en-US" sz="1800" dirty="0">
                <a:solidFill>
                  <a:srgbClr val="FF0000"/>
                </a:solidFill>
              </a:rPr>
              <a:t>the provinces that contributed the native plant genetic resource</a:t>
            </a:r>
            <a:r>
              <a:rPr lang="en-US" sz="1800" dirty="0"/>
              <a:t>.</a:t>
            </a:r>
            <a:r>
              <a:rPr lang="en-US" sz="1800" b="1" dirty="0" smtClean="0"/>
              <a:t>”</a:t>
            </a:r>
            <a:r>
              <a:rPr lang="en-US" sz="18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en-US" sz="1800" b="1" i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209800" y="5410200"/>
            <a:ext cx="6705600" cy="762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800" b="1" dirty="0" smtClean="0"/>
              <a:t>“</a:t>
            </a:r>
            <a:r>
              <a:rPr lang="en-US" sz="1800" dirty="0"/>
              <a:t>A large part of the profits, basically, </a:t>
            </a:r>
            <a:r>
              <a:rPr lang="en-US" sz="1800" dirty="0">
                <a:solidFill>
                  <a:srgbClr val="FF0000"/>
                </a:solidFill>
              </a:rPr>
              <a:t>50 per cent</a:t>
            </a:r>
            <a:r>
              <a:rPr lang="en-US" sz="1800" dirty="0"/>
              <a:t>, that are generated from the commercialization </a:t>
            </a:r>
            <a:r>
              <a:rPr lang="en-US" sz="1800" dirty="0">
                <a:solidFill>
                  <a:srgbClr val="FF0000"/>
                </a:solidFill>
              </a:rPr>
              <a:t>return to those </a:t>
            </a:r>
            <a:r>
              <a:rPr lang="en-US" sz="1800" dirty="0" smtClean="0">
                <a:solidFill>
                  <a:srgbClr val="FF0000"/>
                </a:solidFill>
              </a:rPr>
              <a:t>provinces</a:t>
            </a:r>
            <a:r>
              <a:rPr lang="en-US" sz="1800" dirty="0" smtClean="0">
                <a:solidFill>
                  <a:prstClr val="black"/>
                </a:solidFill>
              </a:rPr>
              <a:t>.</a:t>
            </a:r>
            <a:r>
              <a:rPr lang="en-US" sz="1800" b="1" dirty="0" smtClean="0">
                <a:solidFill>
                  <a:prstClr val="black"/>
                </a:solidFill>
              </a:rPr>
              <a:t>”</a:t>
            </a:r>
            <a:r>
              <a:rPr lang="en-US" sz="1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en-US" sz="1800" b="1" i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352800"/>
            <a:ext cx="3398941" cy="1981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291" y="1104900"/>
            <a:ext cx="3855618" cy="2362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48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28600" y="-76200"/>
            <a:ext cx="8737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800" dirty="0" smtClean="0">
                <a:solidFill>
                  <a:srgbClr val="006600"/>
                </a:solidFill>
              </a:rPr>
              <a:t>Using </a:t>
            </a:r>
            <a:r>
              <a:rPr lang="en-US" altLang="ja-JP" sz="2800" dirty="0">
                <a:solidFill>
                  <a:srgbClr val="006600"/>
                </a:solidFill>
              </a:rPr>
              <a:t>the UPOV System to benefit </a:t>
            </a:r>
            <a:r>
              <a:rPr lang="en-US" altLang="ja-JP" sz="2800" dirty="0" smtClean="0">
                <a:solidFill>
                  <a:srgbClr val="006600"/>
                </a:solidFill>
              </a:rPr>
              <a:t>custodians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800" dirty="0" smtClean="0">
                <a:solidFill>
                  <a:srgbClr val="006600"/>
                </a:solidFill>
              </a:rPr>
              <a:t>of </a:t>
            </a:r>
            <a:r>
              <a:rPr lang="en-US" altLang="ja-JP" sz="2800" dirty="0">
                <a:solidFill>
                  <a:srgbClr val="006600"/>
                </a:solidFill>
              </a:rPr>
              <a:t>native wild germplasm in </a:t>
            </a:r>
            <a:r>
              <a:rPr lang="en-US" altLang="ja-JP" sz="2800" dirty="0" smtClean="0">
                <a:solidFill>
                  <a:srgbClr val="006600"/>
                </a:solidFill>
              </a:rPr>
              <a:t>Argentina</a:t>
            </a:r>
            <a:endParaRPr lang="en-US" altLang="ja-JP" sz="2800" dirty="0">
              <a:solidFill>
                <a:srgbClr val="006600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28600" y="4419600"/>
            <a:ext cx="8839200" cy="1905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2800" b="1" dirty="0" smtClean="0">
                <a:solidFill>
                  <a:prstClr val="black"/>
                </a:solidFill>
              </a:rPr>
              <a:t>“</a:t>
            </a:r>
            <a:r>
              <a:rPr lang="en-US" sz="2800" dirty="0">
                <a:solidFill>
                  <a:srgbClr val="FF0000"/>
                </a:solidFill>
              </a:rPr>
              <a:t>the </a:t>
            </a:r>
            <a:r>
              <a:rPr lang="en-US" sz="2800" dirty="0" smtClean="0">
                <a:solidFill>
                  <a:srgbClr val="FF0000"/>
                </a:solidFill>
              </a:rPr>
              <a:t>erosion/loss </a:t>
            </a:r>
            <a:r>
              <a:rPr lang="en-US" sz="2800" dirty="0">
                <a:solidFill>
                  <a:srgbClr val="FF0000"/>
                </a:solidFill>
              </a:rPr>
              <a:t>from their natural habitat is reduced </a:t>
            </a:r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/>
              <a:t>and </a:t>
            </a:r>
            <a:r>
              <a:rPr lang="en-US" sz="2800" dirty="0"/>
              <a:t>this is therefore our own contribution, working together with INTA, for the conservation of our native natural resources</a:t>
            </a:r>
            <a:r>
              <a:rPr lang="en-US" sz="2800" dirty="0" smtClean="0"/>
              <a:t>.”</a:t>
            </a:r>
            <a:endParaRPr lang="en-US" sz="2800" b="1" i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593" y="990601"/>
            <a:ext cx="4737208" cy="333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5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D24101C-680F-4D1C-93F6-55F07017BF39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grpSp>
        <p:nvGrpSpPr>
          <p:cNvPr id="2" name="Group 1"/>
          <p:cNvGrpSpPr/>
          <p:nvPr/>
        </p:nvGrpSpPr>
        <p:grpSpPr>
          <a:xfrm>
            <a:off x="2300064" y="692696"/>
            <a:ext cx="4648200" cy="5328592"/>
            <a:chOff x="4495800" y="1219200"/>
            <a:chExt cx="4648200" cy="5105400"/>
          </a:xfrm>
        </p:grpSpPr>
        <p:pic>
          <p:nvPicPr>
            <p:cNvPr id="2977809" name="Picture 17" descr="321px-Terrestrial_glob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2438400"/>
              <a:ext cx="3160713" cy="2836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7810" name="AutoShape 18"/>
            <p:cNvSpPr>
              <a:spLocks noChangeArrowheads="1"/>
            </p:cNvSpPr>
            <p:nvPr/>
          </p:nvSpPr>
          <p:spPr bwMode="auto">
            <a:xfrm rot="-5400000">
              <a:off x="6134100" y="3314700"/>
              <a:ext cx="1676400" cy="4343400"/>
            </a:xfrm>
            <a:prstGeom prst="curvedRightArrow">
              <a:avLst>
                <a:gd name="adj1" fmla="val 51818"/>
                <a:gd name="adj2" fmla="val 103636"/>
                <a:gd name="adj3" fmla="val 33333"/>
              </a:avLst>
            </a:prstGeom>
            <a:solidFill>
              <a:srgbClr val="2B621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7811" name="AutoShape 19"/>
            <p:cNvSpPr>
              <a:spLocks noChangeArrowheads="1"/>
            </p:cNvSpPr>
            <p:nvPr/>
          </p:nvSpPr>
          <p:spPr bwMode="auto">
            <a:xfrm rot="5400000">
              <a:off x="5829300" y="-114300"/>
              <a:ext cx="1676400" cy="4343400"/>
            </a:xfrm>
            <a:prstGeom prst="curvedRightArrow">
              <a:avLst>
                <a:gd name="adj1" fmla="val 51818"/>
                <a:gd name="adj2" fmla="val 103636"/>
                <a:gd name="adj3" fmla="val 33333"/>
              </a:avLst>
            </a:prstGeom>
            <a:solidFill>
              <a:srgbClr val="2B621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" name="Picture 2" descr="N:\OrgUPOV\Shared\Logo_new\Finalized_logo\logo\new_logo_green_transp_resized\green_trans_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2750601"/>
            <a:ext cx="3837212" cy="98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12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3376"/>
            <a:ext cx="9144000" cy="57467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006600"/>
                </a:solidFill>
              </a:rPr>
              <a:t>HOW TO BECOME A MEMBER OF UPOV</a:t>
            </a:r>
            <a:endParaRPr lang="en-US" sz="4000" b="1" dirty="0">
              <a:solidFill>
                <a:srgbClr val="006600"/>
              </a:solidFill>
            </a:endParaRP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0213" y="1268413"/>
            <a:ext cx="8534400" cy="3048000"/>
          </a:xfrm>
        </p:spPr>
        <p:txBody>
          <a:bodyPr/>
          <a:lstStyle/>
          <a:p>
            <a:pPr marL="666750" indent="-666750" eaLnBrk="1" hangingPunct="1">
              <a:buFontTx/>
              <a:buNone/>
              <a:defRPr/>
            </a:pPr>
            <a:r>
              <a:rPr lang="en-US" sz="2800" b="1" dirty="0">
                <a:solidFill>
                  <a:srgbClr val="006600"/>
                </a:solidFill>
              </a:rPr>
              <a:t>State/Intergovernmental Organization must:</a:t>
            </a:r>
          </a:p>
          <a:p>
            <a:pPr marL="666750" indent="-666750" eaLnBrk="1" hangingPunct="1">
              <a:buFontTx/>
              <a:buNone/>
              <a:defRPr/>
            </a:pPr>
            <a:endParaRPr lang="en-US" sz="900" b="1" dirty="0">
              <a:solidFill>
                <a:srgbClr val="006600"/>
              </a:solidFill>
            </a:endParaRPr>
          </a:p>
          <a:p>
            <a:pPr marL="666750" indent="-666750" eaLnBrk="1" hangingPunct="1">
              <a:defRPr/>
            </a:pPr>
            <a:r>
              <a:rPr lang="en-US" sz="2800" b="1" dirty="0">
                <a:solidFill>
                  <a:srgbClr val="006600"/>
                </a:solidFill>
              </a:rPr>
              <a:t>Have a </a:t>
            </a:r>
            <a:r>
              <a:rPr lang="en-US" sz="2800" b="1" dirty="0">
                <a:solidFill>
                  <a:srgbClr val="A50021"/>
                </a:solidFill>
              </a:rPr>
              <a:t>law which conforms to the UPOV Convention </a:t>
            </a:r>
          </a:p>
          <a:p>
            <a:pPr marL="666750" indent="-666750" eaLnBrk="1" hangingPunct="1">
              <a:defRPr/>
            </a:pPr>
            <a:endParaRPr lang="en-US" sz="900" b="1" dirty="0">
              <a:solidFill>
                <a:srgbClr val="006600"/>
              </a:solidFill>
            </a:endParaRPr>
          </a:p>
          <a:p>
            <a:pPr marL="666750" indent="-666750" eaLnBrk="1" hangingPunct="1">
              <a:defRPr/>
            </a:pPr>
            <a:r>
              <a:rPr lang="en-US" sz="2800" b="1" dirty="0">
                <a:solidFill>
                  <a:srgbClr val="006600"/>
                </a:solidFill>
              </a:rPr>
              <a:t>Ask </a:t>
            </a:r>
            <a:r>
              <a:rPr lang="en-US" sz="2800" b="1" dirty="0">
                <a:solidFill>
                  <a:srgbClr val="A50021"/>
                </a:solidFill>
              </a:rPr>
              <a:t>advice of the Council</a:t>
            </a:r>
            <a:r>
              <a:rPr lang="en-US" sz="2800" b="1" dirty="0">
                <a:solidFill>
                  <a:srgbClr val="006600"/>
                </a:solidFill>
              </a:rPr>
              <a:t> of UPOV</a:t>
            </a:r>
          </a:p>
          <a:p>
            <a:pPr marL="666750" indent="-666750" eaLnBrk="1" hangingPunct="1">
              <a:buFontTx/>
              <a:buNone/>
              <a:defRPr/>
            </a:pPr>
            <a:endParaRPr lang="en-US" sz="900" b="1" dirty="0">
              <a:solidFill>
                <a:srgbClr val="006600"/>
              </a:solidFill>
            </a:endParaRPr>
          </a:p>
          <a:p>
            <a:pPr marL="666750" indent="-666750" eaLnBrk="1" hangingPunct="1">
              <a:defRPr/>
            </a:pPr>
            <a:r>
              <a:rPr lang="en-US" sz="2800" b="1" dirty="0">
                <a:solidFill>
                  <a:srgbClr val="006600"/>
                </a:solidFill>
              </a:rPr>
              <a:t>If </a:t>
            </a:r>
            <a:r>
              <a:rPr lang="en-US" sz="2800" b="1" dirty="0">
                <a:solidFill>
                  <a:srgbClr val="A50021"/>
                </a:solidFill>
              </a:rPr>
              <a:t>advice positive</a:t>
            </a:r>
            <a:r>
              <a:rPr lang="en-US" sz="2800" b="1" dirty="0">
                <a:solidFill>
                  <a:srgbClr val="006600"/>
                </a:solidFill>
              </a:rPr>
              <a:t>:  deposit instrument of accession</a:t>
            </a:r>
          </a:p>
        </p:txBody>
      </p:sp>
    </p:spTree>
    <p:extLst>
      <p:ext uri="{BB962C8B-B14F-4D97-AF65-F5344CB8AC3E}">
        <p14:creationId xmlns:p14="http://schemas.microsoft.com/office/powerpoint/2010/main" val="90041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2754-E8B8-42B5-A87D-26BE61913F29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4570995"/>
              </p:ext>
            </p:extLst>
          </p:nvPr>
        </p:nvGraphicFramePr>
        <p:xfrm>
          <a:off x="381000" y="381000"/>
          <a:ext cx="82296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2700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22116"/>
            <a:ext cx="8534400" cy="9906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2800" b="1" dirty="0" smtClean="0">
                <a:latin typeface="Calibri" charset="0"/>
                <a:ea typeface="Calibri" charset="0"/>
                <a:cs typeface="Calibri" charset="0"/>
              </a:rPr>
              <a:t>UC Davis Strawberry Licensing Program -</a:t>
            </a:r>
            <a:r>
              <a:rPr lang="en-US" sz="2800" b="1" dirty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sz="2800" b="1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2800" b="1" dirty="0" smtClean="0">
                <a:latin typeface="Calibri" charset="0"/>
                <a:ea typeface="Calibri" charset="0"/>
                <a:cs typeface="Calibri" charset="0"/>
              </a:rPr>
              <a:t>leader in California &amp; World</a:t>
            </a:r>
            <a:endParaRPr lang="en-US" sz="28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215900" y="1585913"/>
            <a:ext cx="5105400" cy="5410200"/>
          </a:xfrm>
        </p:spPr>
        <p:txBody>
          <a:bodyPr rtlCol="0">
            <a:noAutofit/>
          </a:bodyPr>
          <a:lstStyle/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400" b="1" dirty="0" smtClean="0">
                <a:solidFill>
                  <a:srgbClr val="3B3B3B"/>
                </a:solidFill>
                <a:latin typeface="Calibri"/>
                <a:ea typeface="+mn-ea"/>
                <a:cs typeface="Calibri"/>
              </a:rPr>
              <a:t>Strawberry Industry in California:$2.2 B</a:t>
            </a:r>
          </a:p>
          <a:p>
            <a:pPr marL="502920" lvl="1"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000" dirty="0" smtClean="0">
                <a:solidFill>
                  <a:srgbClr val="3B3B3B"/>
                </a:solidFill>
                <a:latin typeface="Calibri"/>
                <a:ea typeface="+mn-ea"/>
                <a:cs typeface="Calibri"/>
              </a:rPr>
              <a:t>Represent 75% California production</a:t>
            </a:r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400" b="1" dirty="0" smtClean="0">
                <a:solidFill>
                  <a:srgbClr val="3B3B3B"/>
                </a:solidFill>
                <a:latin typeface="Calibri"/>
                <a:ea typeface="+mn-ea"/>
                <a:cs typeface="Calibri"/>
              </a:rPr>
              <a:t>Leader, position #1,  global level</a:t>
            </a:r>
          </a:p>
          <a:p>
            <a:pPr marL="502920" lvl="1"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endParaRPr lang="en-US" sz="2000" dirty="0" smtClean="0">
              <a:solidFill>
                <a:srgbClr val="3B3B3B"/>
              </a:solidFill>
              <a:latin typeface="Calibri"/>
              <a:ea typeface="+mn-ea"/>
              <a:cs typeface="Calibri"/>
            </a:endParaRPr>
          </a:p>
          <a:p>
            <a:pPr indent="-182880">
              <a:buFont typeface="Wingdings" charset="2"/>
              <a:buChar char="§"/>
              <a:defRPr/>
            </a:pPr>
            <a:r>
              <a:rPr lang="en-US" sz="2400" b="1" dirty="0" smtClean="0">
                <a:solidFill>
                  <a:srgbClr val="3B3B3B"/>
                </a:solidFill>
                <a:latin typeface="Calibri"/>
                <a:ea typeface="+mn-ea"/>
                <a:cs typeface="Calibri"/>
              </a:rPr>
              <a:t>In 25 years</a:t>
            </a:r>
            <a:r>
              <a:rPr lang="en-US" sz="2400" b="1" dirty="0">
                <a:solidFill>
                  <a:srgbClr val="3B3B3B"/>
                </a:solidFill>
                <a:latin typeface="Calibri"/>
                <a:cs typeface="Calibri"/>
              </a:rPr>
              <a:t>, Spanish Strawberry Industry </a:t>
            </a:r>
            <a:r>
              <a:rPr lang="en-US" sz="2400" b="1" dirty="0" smtClean="0">
                <a:solidFill>
                  <a:srgbClr val="3B3B3B"/>
                </a:solidFill>
                <a:latin typeface="Calibri"/>
                <a:cs typeface="Calibri"/>
              </a:rPr>
              <a:t>grew up to </a:t>
            </a:r>
            <a:r>
              <a:rPr lang="en-US" sz="2400" b="1" dirty="0" smtClean="0">
                <a:solidFill>
                  <a:srgbClr val="3B3B3B"/>
                </a:solidFill>
                <a:latin typeface="Calibri"/>
                <a:ea typeface="+mn-ea"/>
                <a:cs typeface="Calibri"/>
              </a:rPr>
              <a:t> $1B </a:t>
            </a:r>
          </a:p>
          <a:p>
            <a:pPr marL="502920" lvl="1"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000" dirty="0" smtClean="0">
                <a:solidFill>
                  <a:srgbClr val="3B3B3B"/>
                </a:solidFill>
                <a:latin typeface="Calibri"/>
                <a:ea typeface="+mn-ea"/>
                <a:cs typeface="Calibri"/>
              </a:rPr>
              <a:t>Transfer of varieties  &amp; know-how</a:t>
            </a:r>
          </a:p>
          <a:p>
            <a:pPr marL="502920" lvl="1" indent="-182880">
              <a:buFont typeface="Wingdings" charset="2"/>
              <a:buChar char="§"/>
              <a:defRPr/>
            </a:pPr>
            <a:r>
              <a:rPr lang="en-US" sz="2000" dirty="0" smtClean="0">
                <a:solidFill>
                  <a:srgbClr val="3B3B3B"/>
                </a:solidFill>
                <a:latin typeface="Calibri"/>
                <a:ea typeface="+mn-ea"/>
                <a:cs typeface="Calibri"/>
              </a:rPr>
              <a:t>70-90</a:t>
            </a:r>
            <a:r>
              <a:rPr lang="en-US" sz="2000" dirty="0">
                <a:solidFill>
                  <a:srgbClr val="3B3B3B"/>
                </a:solidFill>
                <a:latin typeface="Calibri"/>
                <a:cs typeface="Calibri"/>
              </a:rPr>
              <a:t>% </a:t>
            </a:r>
            <a:r>
              <a:rPr lang="en-US" sz="2000" dirty="0" smtClean="0">
                <a:solidFill>
                  <a:srgbClr val="3B3B3B"/>
                </a:solidFill>
                <a:latin typeface="Calibri"/>
                <a:cs typeface="Calibri"/>
              </a:rPr>
              <a:t>UC </a:t>
            </a:r>
            <a:r>
              <a:rPr lang="en-US" sz="2000" dirty="0" smtClean="0">
                <a:solidFill>
                  <a:srgbClr val="3B3B3B"/>
                </a:solidFill>
                <a:latin typeface="Calibri"/>
                <a:ea typeface="+mn-ea"/>
                <a:cs typeface="Calibri"/>
              </a:rPr>
              <a:t>Davis </a:t>
            </a:r>
            <a:r>
              <a:rPr lang="en-US" sz="2000" dirty="0">
                <a:solidFill>
                  <a:srgbClr val="3B3B3B"/>
                </a:solidFill>
                <a:latin typeface="Calibri"/>
                <a:cs typeface="Calibri"/>
              </a:rPr>
              <a:t>varieties</a:t>
            </a:r>
            <a:endParaRPr lang="en-US" sz="2000" dirty="0" smtClean="0">
              <a:solidFill>
                <a:srgbClr val="3B3B3B"/>
              </a:solidFill>
              <a:latin typeface="Calibri"/>
              <a:cs typeface="Calibri"/>
            </a:endParaRPr>
          </a:p>
        </p:txBody>
      </p:sp>
      <p:pic>
        <p:nvPicPr>
          <p:cNvPr id="6" name="Picture 5" descr="1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881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066800"/>
            <a:ext cx="52578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Argentina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	PBR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Australia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	PBR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Belarus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	PBR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Brazil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	PBR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Canada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	PBR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Chile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	PBR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China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	PBR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Colombia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	PBR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Ecuador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	PBR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	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PBR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Israel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	PBR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Japan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	PBR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Jordan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	PBR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Mexico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	PBR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Morocco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	PBR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New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Zealand	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PBR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Peru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	PBR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Republic of Korea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A5A32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PBR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A5A32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South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Africa	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PBR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Switzerland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PBR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Tunisia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	PBR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Turkey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	PBR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Uruguay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	PBR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14400" y="407035"/>
            <a:ext cx="7772400" cy="536575"/>
          </a:xfrm>
        </p:spPr>
        <p:txBody>
          <a:bodyPr/>
          <a:lstStyle/>
          <a:p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Representative PBR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filings for UC Davis strawberry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varieties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1800" dirty="0">
                <a:solidFill>
                  <a:schemeClr val="accent6">
                    <a:lumMod val="75000"/>
                  </a:schemeClr>
                </a:solidFill>
              </a:rPr>
            </a:br>
            <a:endParaRPr lang="en-US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19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Grid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Balance">
  <a:themeElements>
    <a:clrScheme name="Balance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Balanc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3">
    <a:dk1>
      <a:srgbClr val="000000"/>
    </a:dk1>
    <a:lt1>
      <a:srgbClr val="CCFF99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E2FFCA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Median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edian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4A13C39DAEB54895144E73DF2A7D19" ma:contentTypeVersion="0" ma:contentTypeDescription="Create a new document." ma:contentTypeScope="" ma:versionID="0b78d625e316c363bc46a7dbfb9b58c2">
  <xsd:schema xmlns:xsd="http://www.w3.org/2001/XMLSchema" xmlns:xs="http://www.w3.org/2001/XMLSchema" xmlns:p="http://schemas.microsoft.com/office/2006/metadata/properties" xmlns:ns2="924b36f6-7b8f-40db-a33a-be787f722efa" targetNamespace="http://schemas.microsoft.com/office/2006/metadata/properties" ma:root="true" ma:fieldsID="d59b930969f21362c6118d3b791fd8a6" ns2:_="">
    <xsd:import namespace="924b36f6-7b8f-40db-a33a-be787f722ef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4b36f6-7b8f-40db-a33a-be787f722ef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24b36f6-7b8f-40db-a33a-be787f722efa">ZNWVMWCZEEMF-820407618-155</_dlc_DocId>
    <_dlc_DocIdUrl xmlns="924b36f6-7b8f-40db-a33a-be787f722efa">
      <Url>http://cpvosp2013/uas/LU/_layouts/15/DocIdRedir.aspx?ID=ZNWVMWCZEEMF-820407618-155</Url>
      <Description>ZNWVMWCZEEMF-820407618-155</Description>
    </_dlc_DocIdUrl>
  </documentManagement>
</p:properties>
</file>

<file path=customXml/itemProps1.xml><?xml version="1.0" encoding="utf-8"?>
<ds:datastoreItem xmlns:ds="http://schemas.openxmlformats.org/officeDocument/2006/customXml" ds:itemID="{D04CA333-B437-426F-B9EB-CF412FF05B96}"/>
</file>

<file path=customXml/itemProps2.xml><?xml version="1.0" encoding="utf-8"?>
<ds:datastoreItem xmlns:ds="http://schemas.openxmlformats.org/officeDocument/2006/customXml" ds:itemID="{BB117A26-CDFF-4AFC-B0F6-AD9A81DA54B0}"/>
</file>

<file path=customXml/itemProps3.xml><?xml version="1.0" encoding="utf-8"?>
<ds:datastoreItem xmlns:ds="http://schemas.openxmlformats.org/officeDocument/2006/customXml" ds:itemID="{764A1477-6A1C-45BA-BB98-788CECF65A1B}"/>
</file>

<file path=customXml/itemProps4.xml><?xml version="1.0" encoding="utf-8"?>
<ds:datastoreItem xmlns:ds="http://schemas.openxmlformats.org/officeDocument/2006/customXml" ds:itemID="{19AF98ED-05A0-4993-88DA-8C3CE723862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1042</Words>
  <Application>Microsoft Office PowerPoint</Application>
  <PresentationFormat>On-screen Show (4:3)</PresentationFormat>
  <Paragraphs>338</Paragraphs>
  <Slides>44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44</vt:i4>
      </vt:variant>
    </vt:vector>
  </HeadingPairs>
  <TitlesOfParts>
    <vt:vector size="73" baseType="lpstr">
      <vt:lpstr>맑은 고딕</vt:lpstr>
      <vt:lpstr>맑은 고딕</vt:lpstr>
      <vt:lpstr>ＭＳ Ｐゴシック</vt:lpstr>
      <vt:lpstr>ＭＳ Ｐゴシック</vt:lpstr>
      <vt:lpstr>宋体</vt:lpstr>
      <vt:lpstr>Arial</vt:lpstr>
      <vt:lpstr>Calibri</vt:lpstr>
      <vt:lpstr>Candara</vt:lpstr>
      <vt:lpstr>Franklin Gothic Medium</vt:lpstr>
      <vt:lpstr>Georgia</vt:lpstr>
      <vt:lpstr>굴림</vt:lpstr>
      <vt:lpstr>Segoe UI</vt:lpstr>
      <vt:lpstr>Tahoma</vt:lpstr>
      <vt:lpstr>Times New Roman</vt:lpstr>
      <vt:lpstr>Tw Cen MT</vt:lpstr>
      <vt:lpstr>Verdana</vt:lpstr>
      <vt:lpstr>Wingdings</vt:lpstr>
      <vt:lpstr>Wingdings 2</vt:lpstr>
      <vt:lpstr>Office Theme</vt:lpstr>
      <vt:lpstr>2_Office Theme</vt:lpstr>
      <vt:lpstr>3_Office Theme</vt:lpstr>
      <vt:lpstr>4_Office Theme</vt:lpstr>
      <vt:lpstr>6_Office Theme</vt:lpstr>
      <vt:lpstr>8_Office Theme</vt:lpstr>
      <vt:lpstr>9_Office Theme</vt:lpstr>
      <vt:lpstr>1_Balance</vt:lpstr>
      <vt:lpstr>Office 主题</vt:lpstr>
      <vt:lpstr>1_Grid</vt:lpstr>
      <vt:lpstr>Default Design</vt:lpstr>
      <vt:lpstr>PowerPoint Presentation</vt:lpstr>
      <vt:lpstr>Preview</vt:lpstr>
      <vt:lpstr>PowerPoint Presentation</vt:lpstr>
      <vt:lpstr>PowerPoint Presentation</vt:lpstr>
      <vt:lpstr>PowerPoint Presentation</vt:lpstr>
      <vt:lpstr>HOW TO BECOME A MEMBER OF UPOV</vt:lpstr>
      <vt:lpstr>PowerPoint Presentation</vt:lpstr>
      <vt:lpstr>UC Davis Strawberry Licensing Program - leader in California &amp; World</vt:lpstr>
      <vt:lpstr>Representative PBR filings for UC Davis strawberry varieties </vt:lpstr>
      <vt:lpstr>PowerPoint Presentation</vt:lpstr>
      <vt:lpstr>Preview</vt:lpstr>
      <vt:lpstr>PowerPoint Presentation</vt:lpstr>
      <vt:lpstr>Preview</vt:lpstr>
      <vt:lpstr>PowerPoint Presentation</vt:lpstr>
      <vt:lpstr>PowerPoint Presentation</vt:lpstr>
      <vt:lpstr>PowerPoint Presentation</vt:lpstr>
      <vt:lpstr>EU:  2000-2013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Republic of Korea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Impact of Plant Variety Protection in Kenya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2017-03-20T10:12:45Z</dcterms:created>
  <dcterms:modified xsi:type="dcterms:W3CDTF">2018-09-13T20:38:24Z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0x010100764A13C39DAEB54895144E73DF2A7D19</vt:lpwstr>
  </property>
  <property fmtid="{D5CDD505-2E9C-101B-9397-08002B2CF9AE}" pid="3" name="_dlc_DocIdItemGuid">
    <vt:lpwstr>88d84a27-3a06-4eb9-9cb5-029b1cc31f0c</vt:lpwstr>
  </property>
</Properties>
</file>