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85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4.xml" ContentType="application/vnd.openxmlformats-officedocument.presentationml.notesSlid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2" r:id="rId1"/>
    <p:sldMasterId id="2147483830" r:id="rId2"/>
    <p:sldMasterId id="2147483868" r:id="rId3"/>
    <p:sldMasterId id="2147483918" r:id="rId4"/>
    <p:sldMasterId id="2147484150" r:id="rId5"/>
    <p:sldMasterId id="2147484178" r:id="rId6"/>
    <p:sldMasterId id="2147484192" r:id="rId7"/>
  </p:sldMasterIdLst>
  <p:notesMasterIdLst>
    <p:notesMasterId r:id="rId43"/>
  </p:notesMasterIdLst>
  <p:handoutMasterIdLst>
    <p:handoutMasterId r:id="rId44"/>
  </p:handoutMasterIdLst>
  <p:sldIdLst>
    <p:sldId id="755" r:id="rId8"/>
    <p:sldId id="807" r:id="rId9"/>
    <p:sldId id="787" r:id="rId10"/>
    <p:sldId id="786" r:id="rId11"/>
    <p:sldId id="788" r:id="rId12"/>
    <p:sldId id="638" r:id="rId13"/>
    <p:sldId id="639" r:id="rId14"/>
    <p:sldId id="649" r:id="rId15"/>
    <p:sldId id="794" r:id="rId16"/>
    <p:sldId id="795" r:id="rId17"/>
    <p:sldId id="793" r:id="rId18"/>
    <p:sldId id="798" r:id="rId19"/>
    <p:sldId id="799" r:id="rId20"/>
    <p:sldId id="796" r:id="rId21"/>
    <p:sldId id="808" r:id="rId22"/>
    <p:sldId id="803" r:id="rId23"/>
    <p:sldId id="800" r:id="rId24"/>
    <p:sldId id="801" r:id="rId25"/>
    <p:sldId id="811" r:id="rId26"/>
    <p:sldId id="810" r:id="rId27"/>
    <p:sldId id="809" r:id="rId28"/>
    <p:sldId id="669" r:id="rId29"/>
    <p:sldId id="667" r:id="rId30"/>
    <p:sldId id="791" r:id="rId31"/>
    <p:sldId id="792" r:id="rId32"/>
    <p:sldId id="652" r:id="rId33"/>
    <p:sldId id="802" r:id="rId34"/>
    <p:sldId id="678" r:id="rId35"/>
    <p:sldId id="670" r:id="rId36"/>
    <p:sldId id="804" r:id="rId37"/>
    <p:sldId id="805" r:id="rId38"/>
    <p:sldId id="806" r:id="rId39"/>
    <p:sldId id="777" r:id="rId40"/>
    <p:sldId id="778" r:id="rId41"/>
    <p:sldId id="773" r:id="rId42"/>
  </p:sldIdLst>
  <p:sldSz cx="9144000" cy="6858000" type="screen4x3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FF66"/>
    <a:srgbClr val="669900"/>
    <a:srgbClr val="3333CC"/>
    <a:srgbClr val="A50021"/>
    <a:srgbClr val="2B621D"/>
    <a:srgbClr val="8E3A0C"/>
    <a:srgbClr val="993300"/>
    <a:srgbClr val="990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 autoAdjust="0"/>
    <p:restoredTop sz="94710" autoAdjust="0"/>
  </p:normalViewPr>
  <p:slideViewPr>
    <p:cSldViewPr>
      <p:cViewPr>
        <p:scale>
          <a:sx n="75" d="100"/>
          <a:sy n="75" d="100"/>
        </p:scale>
        <p:origin x="1613" y="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customXml" Target="../customXml/item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52" Type="http://schemas.openxmlformats.org/officeDocument/2006/relationships/customXml" Target="../customXml/item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/>
              <a:t>Plant breeding investment in </a:t>
            </a:r>
            <a:r>
              <a:rPr lang="en-US" sz="2400" b="0" dirty="0" smtClean="0"/>
              <a:t>Australia (Wheat)</a:t>
            </a:r>
            <a:endParaRPr lang="en-US" sz="2400" b="0" dirty="0"/>
          </a:p>
        </c:rich>
      </c:tx>
      <c:layout>
        <c:manualLayout>
          <c:xMode val="edge"/>
          <c:yMode val="edge"/>
          <c:x val="0.11837837837837838"/>
          <c:y val="1.351351351351351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Sheet1!$C$13:$D$13</c:f>
              <c:numCache>
                <c:formatCode>General</c:formatCode>
                <c:ptCount val="2"/>
                <c:pt idx="0">
                  <c:v>2002</c:v>
                </c:pt>
                <c:pt idx="1">
                  <c:v>2012</c:v>
                </c:pt>
              </c:numCache>
            </c:numRef>
          </c:cat>
          <c:val>
            <c:numRef>
              <c:f>Sheet1!$C$14:$D$14</c:f>
              <c:numCache>
                <c:formatCode>General</c:formatCode>
                <c:ptCount val="2"/>
                <c:pt idx="0">
                  <c:v>17.64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6-41B9-8EFA-5F62FA1FC475}"/>
            </c:ext>
          </c:extLst>
        </c:ser>
        <c:ser>
          <c:idx val="1"/>
          <c:order val="1"/>
          <c:tx>
            <c:strRef>
              <c:f>Sheet1!$B$15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Sheet1!$C$13:$D$13</c:f>
              <c:numCache>
                <c:formatCode>General</c:formatCode>
                <c:ptCount val="2"/>
                <c:pt idx="0">
                  <c:v>2002</c:v>
                </c:pt>
                <c:pt idx="1">
                  <c:v>2012</c:v>
                </c:pt>
              </c:numCache>
            </c:numRef>
          </c:cat>
          <c:val>
            <c:numRef>
              <c:f>Sheet1!$C$15:$D$15</c:f>
              <c:numCache>
                <c:formatCode>General</c:formatCode>
                <c:ptCount val="2"/>
                <c:pt idx="0">
                  <c:v>0.36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76-41B9-8EFA-5F62FA1FC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35808"/>
        <c:axId val="32137984"/>
      </c:barChart>
      <c:catAx>
        <c:axId val="32135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 b="0"/>
                </a:pPr>
                <a:r>
                  <a:rPr lang="en-US" sz="2800" b="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32137984"/>
        <c:crosses val="autoZero"/>
        <c:auto val="1"/>
        <c:lblAlgn val="ctr"/>
        <c:lblOffset val="100"/>
        <c:noMultiLvlLbl val="0"/>
      </c:catAx>
      <c:valAx>
        <c:axId val="321379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 b="0"/>
                </a:pPr>
                <a:r>
                  <a:rPr lang="en-US" sz="2400" b="0"/>
                  <a:t>AU$ million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21358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EFC951-4EFB-4742-8EB0-0DC10598BD35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E5CF9C-C538-45DD-B40A-CF5CC14614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21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7FE9BE-B3BD-4893-A3BD-D913EFFE3BBF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201" y="3228705"/>
            <a:ext cx="7942238" cy="305911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6ADAF7-9894-4CAD-AB68-9E7A571BA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83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4DF162B-A177-47A9-B03A-C2FF97D017C1}" type="slidenum">
              <a:rPr lang="en-US" altLang="en-US" sz="1100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z="1100" smtClean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5" y="4714877"/>
            <a:ext cx="4984750" cy="4467225"/>
          </a:xfrm>
          <a:noFill/>
        </p:spPr>
        <p:txBody>
          <a:bodyPr/>
          <a:lstStyle/>
          <a:p>
            <a:pPr eaLnBrk="1" hangingPunct="1"/>
            <a:endParaRPr lang="es-AR" altLang="en-US" smtClean="0"/>
          </a:p>
        </p:txBody>
      </p:sp>
    </p:spTree>
    <p:extLst>
      <p:ext uri="{BB962C8B-B14F-4D97-AF65-F5344CB8AC3E}">
        <p14:creationId xmlns:p14="http://schemas.microsoft.com/office/powerpoint/2010/main" val="1430990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ADAF7-9894-4CAD-AB68-9E7A571BAAD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0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ADAF7-9894-4CAD-AB68-9E7A571BAAD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12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ADAF7-9894-4CAD-AB68-9E7A571BAAD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47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EDBBC-D24B-438E-B288-893D91C4A983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9938"/>
            <a:ext cx="4921250" cy="3692525"/>
          </a:xfrm>
          <a:ln/>
        </p:spPr>
      </p:sp>
      <p:sp>
        <p:nvSpPr>
          <p:cNvPr id="195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834" y="4693099"/>
            <a:ext cx="4976652" cy="4462136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0116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4DF162B-A177-47A9-B03A-C2FF97D017C1}" type="slidenum">
              <a:rPr lang="en-US" altLang="en-US" sz="1100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100" smtClean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5" y="4714877"/>
            <a:ext cx="4984750" cy="4467225"/>
          </a:xfrm>
          <a:noFill/>
        </p:spPr>
        <p:txBody>
          <a:bodyPr/>
          <a:lstStyle/>
          <a:p>
            <a:pPr eaLnBrk="1" hangingPunct="1"/>
            <a:endParaRPr lang="es-AR" altLang="en-US" smtClean="0"/>
          </a:p>
        </p:txBody>
      </p:sp>
    </p:spTree>
    <p:extLst>
      <p:ext uri="{BB962C8B-B14F-4D97-AF65-F5344CB8AC3E}">
        <p14:creationId xmlns:p14="http://schemas.microsoft.com/office/powerpoint/2010/main" val="1525680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273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defTabSz="8273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defTabSz="8273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defTabSz="8273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defTabSz="8273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defTabSz="8273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defTabSz="8273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defTabSz="8273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defTabSz="8273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82739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D88C7-EC97-4F3C-B5B2-F45AD03CE0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827391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8000"/>
            <a:ext cx="3400425" cy="255111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707" y="3228707"/>
            <a:ext cx="7279225" cy="3059117"/>
          </a:xfrm>
          <a:noFill/>
        </p:spPr>
        <p:txBody>
          <a:bodyPr/>
          <a:lstStyle/>
          <a:p>
            <a:pPr eaLnBrk="1" hangingPunct="1"/>
            <a:endParaRPr lang="es-AR" smtClean="0"/>
          </a:p>
        </p:txBody>
      </p:sp>
    </p:spTree>
    <p:extLst>
      <p:ext uri="{BB962C8B-B14F-4D97-AF65-F5344CB8AC3E}">
        <p14:creationId xmlns:p14="http://schemas.microsoft.com/office/powerpoint/2010/main" val="978349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DAF7-9894-4CAD-AB68-9E7A571BA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22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A5787-A132-465D-A4EC-52AD2AF711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61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6F88-2E5A-4544-A3F2-DFD1430FC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18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4DF162B-A177-47A9-B03A-C2FF97D017C1}" type="slidenum">
              <a:rPr lang="en-US" altLang="en-US" sz="1100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z="1100" smtClean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5" y="4714877"/>
            <a:ext cx="4984750" cy="4467225"/>
          </a:xfrm>
          <a:noFill/>
        </p:spPr>
        <p:txBody>
          <a:bodyPr/>
          <a:lstStyle/>
          <a:p>
            <a:pPr eaLnBrk="1" hangingPunct="1"/>
            <a:endParaRPr lang="es-AR" altLang="en-US" smtClean="0"/>
          </a:p>
        </p:txBody>
      </p:sp>
    </p:spTree>
    <p:extLst>
      <p:ext uri="{BB962C8B-B14F-4D97-AF65-F5344CB8AC3E}">
        <p14:creationId xmlns:p14="http://schemas.microsoft.com/office/powerpoint/2010/main" val="369960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3775" cy="360203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1204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849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49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49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49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49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49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0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ADAF7-9894-4CAD-AB68-9E7A571BAAD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69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DAF7-9894-4CAD-AB68-9E7A571BA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836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DAF7-9894-4CAD-AB68-9E7A571BA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858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744E486-2B13-4621-BE15-B1BDDA771542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26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8000"/>
            <a:ext cx="3400425" cy="2551113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9883" y="3228706"/>
            <a:ext cx="7946874" cy="3060204"/>
          </a:xfrm>
          <a:noFill/>
        </p:spPr>
        <p:txBody>
          <a:bodyPr lIns="92690" tIns="46345" rIns="92690" bIns="46345"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ADAF7-9894-4CAD-AB68-9E7A571BAAD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29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EDBBC-D24B-438E-B288-893D91C4A983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6288" y="527050"/>
            <a:ext cx="3373437" cy="2528888"/>
          </a:xfrm>
          <a:ln/>
        </p:spPr>
      </p:sp>
      <p:sp>
        <p:nvSpPr>
          <p:cNvPr id="195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137" y="3213793"/>
            <a:ext cx="7267400" cy="3055632"/>
          </a:xfrm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2DB772-4101-4F24-9506-0D7785E8CD8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EA09-D564-4EA9-84D6-2FF84420AE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400425" cy="2549525"/>
          </a:xfrm>
          <a:ln/>
        </p:spPr>
      </p:sp>
      <p:sp>
        <p:nvSpPr>
          <p:cNvPr id="190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961" y="3228553"/>
            <a:ext cx="7280718" cy="3058795"/>
          </a:xfrm>
        </p:spPr>
        <p:txBody>
          <a:bodyPr/>
          <a:lstStyle/>
          <a:p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2676191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EA09-D564-4EA9-84D6-2FF84420AE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400425" cy="2549525"/>
          </a:xfrm>
          <a:ln/>
        </p:spPr>
      </p:sp>
      <p:sp>
        <p:nvSpPr>
          <p:cNvPr id="190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961" y="3228553"/>
            <a:ext cx="7280718" cy="3058795"/>
          </a:xfrm>
        </p:spPr>
        <p:txBody>
          <a:bodyPr/>
          <a:lstStyle/>
          <a:p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649588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EA09-D564-4EA9-84D6-2FF84420AE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400425" cy="2549525"/>
          </a:xfrm>
          <a:ln/>
        </p:spPr>
      </p:sp>
      <p:sp>
        <p:nvSpPr>
          <p:cNvPr id="190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961" y="3228553"/>
            <a:ext cx="7280718" cy="3058795"/>
          </a:xfrm>
        </p:spPr>
        <p:txBody>
          <a:bodyPr/>
          <a:lstStyle/>
          <a:p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252666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8FD42-2ED0-4AF1-96DA-A7DAF7C625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402012" cy="2551112"/>
          </a:xfrm>
          <a:ln/>
        </p:spPr>
      </p:sp>
      <p:sp>
        <p:nvSpPr>
          <p:cNvPr id="18944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0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8FFF1-D9DB-42EB-A7B3-9B3EAE53037C}" type="slidenum">
              <a:rPr lang="en-US"/>
              <a:pPr/>
              <a:t>5</a:t>
            </a:fld>
            <a:endParaRPr lang="en-US"/>
          </a:p>
        </p:txBody>
      </p:sp>
      <p:sp>
        <p:nvSpPr>
          <p:cNvPr id="282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5188" cy="2552700"/>
          </a:xfrm>
          <a:ln/>
        </p:spPr>
      </p:sp>
      <p:sp>
        <p:nvSpPr>
          <p:cNvPr id="282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239" y="3227620"/>
            <a:ext cx="7280164" cy="30602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739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9" indent="-285727" defTabSz="912739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907" indent="-228581" defTabSz="912739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70" indent="-228581" defTabSz="912739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33" indent="-228581" defTabSz="912739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96" indent="-228581" defTabSz="91273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59" indent="-228581" defTabSz="91273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721" indent="-228581" defTabSz="91273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84" indent="-228581" defTabSz="91273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3B96C98-6824-4EEA-98EF-C3B25E95D5DD}" type="slidenum">
              <a:rPr lang="en-US" sz="1100">
                <a:latin typeface="Times New Roman" pitchFamily="18" charset="0"/>
              </a:rPr>
              <a:pPr/>
              <a:t>6</a:t>
            </a:fld>
            <a:endParaRPr lang="en-US" sz="1100"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A5787-A132-465D-A4EC-52AD2AF7116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EDBBC-D24B-438E-B288-893D91C4A983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6288" y="527050"/>
            <a:ext cx="3373437" cy="2528888"/>
          </a:xfrm>
          <a:ln/>
        </p:spPr>
      </p:sp>
      <p:sp>
        <p:nvSpPr>
          <p:cNvPr id="195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137" y="3213793"/>
            <a:ext cx="7267400" cy="3055632"/>
          </a:xfrm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EDBBC-D24B-438E-B288-893D91C4A98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9938"/>
            <a:ext cx="4921250" cy="3692525"/>
          </a:xfrm>
          <a:ln/>
        </p:spPr>
      </p:sp>
      <p:sp>
        <p:nvSpPr>
          <p:cNvPr id="195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834" y="4693099"/>
            <a:ext cx="4976652" cy="4462136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319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EDBBC-D24B-438E-B288-893D91C4A983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69938"/>
            <a:ext cx="4921250" cy="3692525"/>
          </a:xfrm>
          <a:ln/>
        </p:spPr>
      </p:sp>
      <p:sp>
        <p:nvSpPr>
          <p:cNvPr id="195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834" y="4693099"/>
            <a:ext cx="4976652" cy="4462136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554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392113" y="6502400"/>
            <a:ext cx="3951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1100" dirty="0" smtClean="0">
                <a:latin typeface="Arial" charset="0"/>
              </a:rPr>
              <a:t>International Union for the Protection of New Varieties of Plants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7" y="6175375"/>
            <a:ext cx="1165804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64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F69C-6DF5-4C06-B432-EBDC15153F8A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F4F3-4F49-44B2-AE69-078EAF6788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08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FCA9-1B8E-4853-B864-83C91A50D81F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8E6-2BD7-40BE-8636-500CACF75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54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E8AC1-74B9-4769-A427-A6EC7D01120E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014D-7F1E-45AD-8274-A49B97D7DA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785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75C9-6757-499B-BD8A-6402C7AFC451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1A40-0F21-4797-A632-23D3793427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0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98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untitled-1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334000" y="3886200"/>
            <a:ext cx="52387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130425"/>
            <a:ext cx="7162800" cy="1470025"/>
          </a:xfrm>
        </p:spPr>
        <p:txBody>
          <a:bodyPr/>
          <a:lstStyle>
            <a:lvl1pPr algn="ctr">
              <a:defRPr>
                <a:solidFill>
                  <a:srgbClr val="A5A3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z="2800">
                <a:solidFill>
                  <a:srgbClr val="002A66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1B24816B-CF6F-4A5D-A534-08AD678B3829}" type="slidenum">
              <a:rPr lang="en-US" sz="1400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2353" t="5112" r="95000" b="5469"/>
          <a:stretch>
            <a:fillRect/>
          </a:stretch>
        </p:blipFill>
        <p:spPr bwMode="auto">
          <a:xfrm>
            <a:off x="146050" y="0"/>
            <a:ext cx="53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4" name="Rectangle 8"/>
          <p:cNvSpPr>
            <a:spLocks noChangeArrowheads="1"/>
          </p:cNvSpPr>
          <p:nvPr userDrawn="1"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A5A32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 userDrawn="1"/>
        </p:nvSpPr>
        <p:spPr bwMode="auto">
          <a:xfrm>
            <a:off x="5638800" y="6477000"/>
            <a:ext cx="327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 dirty="0">
                <a:solidFill>
                  <a:srgbClr val="002A66"/>
                </a:solidFill>
                <a:latin typeface="Arial" charset="0"/>
              </a:rPr>
              <a:t>A UNIT OF THE OFFICE OF RESEARCH</a:t>
            </a:r>
          </a:p>
        </p:txBody>
      </p:sp>
    </p:spTree>
    <p:extLst>
      <p:ext uri="{BB962C8B-B14F-4D97-AF65-F5344CB8AC3E}">
        <p14:creationId xmlns:p14="http://schemas.microsoft.com/office/powerpoint/2010/main" val="80457181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73895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935925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9800"/>
            <a:ext cx="38100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209800"/>
            <a:ext cx="38100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4019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3938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1877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841246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900993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82275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4145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962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7340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58698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untitled-1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334000" y="3886200"/>
            <a:ext cx="52387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130425"/>
            <a:ext cx="7162800" cy="1470025"/>
          </a:xfrm>
        </p:spPr>
        <p:txBody>
          <a:bodyPr/>
          <a:lstStyle>
            <a:lvl1pPr algn="ctr">
              <a:defRPr>
                <a:solidFill>
                  <a:srgbClr val="A5A3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z="2800">
                <a:solidFill>
                  <a:srgbClr val="002A66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sz="1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en-US" sz="1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1B24816B-CF6F-4A5D-A534-08AD678B3829}" type="slidenum"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pPr/>
              <a:t>‹#›</a:t>
            </a:fld>
            <a:endParaRPr lang="en-US" sz="1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2353" t="5112" r="95000" b="5469"/>
          <a:stretch>
            <a:fillRect/>
          </a:stretch>
        </p:blipFill>
        <p:spPr bwMode="auto">
          <a:xfrm>
            <a:off x="146050" y="0"/>
            <a:ext cx="53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4" name="Rectangle 8"/>
          <p:cNvSpPr>
            <a:spLocks noChangeArrowheads="1"/>
          </p:cNvSpPr>
          <p:nvPr userDrawn="1"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A5A32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 userDrawn="1"/>
        </p:nvSpPr>
        <p:spPr bwMode="auto">
          <a:xfrm>
            <a:off x="5638800" y="6477000"/>
            <a:ext cx="327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 dirty="0">
                <a:solidFill>
                  <a:srgbClr val="002A66"/>
                </a:solidFill>
                <a:latin typeface="Arial" charset="0"/>
                <a:cs typeface="+mn-cs"/>
              </a:rPr>
              <a:t>A UNIT OF THE OFFICE OF RESEARCH</a:t>
            </a:r>
          </a:p>
        </p:txBody>
      </p:sp>
    </p:spTree>
    <p:extLst>
      <p:ext uri="{BB962C8B-B14F-4D97-AF65-F5344CB8AC3E}">
        <p14:creationId xmlns:p14="http://schemas.microsoft.com/office/powerpoint/2010/main" val="3738803217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8954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33782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9800"/>
            <a:ext cx="38100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209800"/>
            <a:ext cx="38100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08533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2422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48811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5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25755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9928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940965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463728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9887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962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7340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17169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AF943-3F31-41B9-B064-068164F4DF0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88912"/>
      </p:ext>
    </p:extLst>
  </p:cSld>
  <p:clrMapOvr>
    <a:masterClrMapping/>
  </p:clrMapOvr>
  <p:transition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E9C50-E36D-40CC-91F3-15B3FF31984F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20564"/>
      </p:ext>
    </p:extLst>
  </p:cSld>
  <p:clrMapOvr>
    <a:masterClrMapping/>
  </p:clrMapOvr>
  <p:transition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B3828-90CB-4986-BB4D-576E0CB892F3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56873"/>
      </p:ext>
    </p:extLst>
  </p:cSld>
  <p:clrMapOvr>
    <a:masterClrMapping/>
  </p:clrMapOvr>
  <p:transition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163EC-08F0-4FFE-8DCA-805AF7B7ADA3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28850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5572" y="647647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63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C643-4169-49CC-AECB-FEA8A60B3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7200" y="61713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E2326-DCB2-4A65-94C6-4DACD5E0BD99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76530"/>
      </p:ext>
    </p:extLst>
  </p:cSld>
  <p:clrMapOvr>
    <a:masterClrMapping/>
  </p:clrMapOvr>
  <p:transition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0C258-89F6-41D3-AA8F-B13613E2143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19205"/>
      </p:ext>
    </p:extLst>
  </p:cSld>
  <p:clrMapOvr>
    <a:masterClrMapping/>
  </p:clrMapOvr>
  <p:transition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D4755-000E-4D85-A9D6-86BF33ABD9FC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81967"/>
      </p:ext>
    </p:extLst>
  </p:cSld>
  <p:clrMapOvr>
    <a:masterClrMapping/>
  </p:clrMapOvr>
  <p:transition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288C1-25CB-4C7E-9065-89730619ADC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09506"/>
      </p:ext>
    </p:extLst>
  </p:cSld>
  <p:clrMapOvr>
    <a:masterClrMapping/>
  </p:clrMapOvr>
  <p:transition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1AD24-DCD9-4FEE-AB08-9588C8A85D7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42276"/>
      </p:ext>
    </p:extLst>
  </p:cSld>
  <p:clrMapOvr>
    <a:masterClrMapping/>
  </p:clrMapOvr>
  <p:transition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839A3-809C-4211-8CFC-F7F290F8BB6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37839"/>
      </p:ext>
    </p:extLst>
  </p:cSld>
  <p:clrMapOvr>
    <a:masterClrMapping/>
  </p:clrMapOvr>
  <p:transition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48F1B-E9FC-433B-B9B9-9543B6C9C1BA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68667"/>
      </p:ext>
    </p:extLst>
  </p:cSld>
  <p:clrMapOvr>
    <a:masterClrMapping/>
  </p:clrMapOvr>
  <p:transition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3DE91-6C38-40F3-9DC2-51774F709C0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5960"/>
      </p:ext>
    </p:extLst>
  </p:cSld>
  <p:clrMapOvr>
    <a:masterClrMapping/>
  </p:clrMapOvr>
  <p:transition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45165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889E-7A01-48BC-95F3-2B2B2AA3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392113" y="6502400"/>
            <a:ext cx="3951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1100" dirty="0" smtClean="0">
                <a:solidFill>
                  <a:prstClr val="black"/>
                </a:solidFill>
                <a:latin typeface="Arial" charset="0"/>
              </a:rPr>
              <a:t>International Union for the Protection of New Varieties of Plants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7" y="6175375"/>
            <a:ext cx="1165804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79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79F3A-8872-4EF0-B75B-584C0FF1E6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2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4FF9-B674-4B64-92D7-80B7CD3031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80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5DC44-C8E7-418C-BA7B-2A76BB8906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48811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8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5572" y="647647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63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C643-4169-49CC-AECB-FEA8A60B37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51C97-E795-4DF3-8F39-282FE96E47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7200" y="61713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79F3A-8872-4EF0-B75B-584C0FF1E6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60C72-8383-4C84-997F-55EDA56D56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71837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F5F71-F4E7-4AB2-A990-362F27486E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C4F8-5400-4072-8E7A-ADD7722659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05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5F58-B4EF-444C-93A2-18135FFC2F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07E1-4733-4D92-AC39-AED0F6BEB2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6D256-EF1B-4E0A-883E-823B293C72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2BCF-1019-4BB3-934E-CB2B2E02C5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9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A5153-F71E-46DD-9634-381AAE2F74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612-DA65-4868-896C-C6CBB024AE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4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F33BD-BC74-4898-BDFB-3A727D6F00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F4F3-4F49-44B2-AE69-078EAF6788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0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36D16-933B-4860-877D-ED280851E1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8E6-2BD7-40BE-8636-500CACF75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9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71837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EE09-304F-4C4C-A36D-747EEB766AEC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C4F8-5400-4072-8E7A-ADD772265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8D2D8-B543-4C31-A81B-31FF6AC651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014D-7F1E-45AD-8274-A49B97D7DA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946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982F-0162-4D4A-9A5B-2E83B24BBD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1A40-0F21-4797-A632-23D3793427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0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108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392113" y="6502400"/>
            <a:ext cx="3951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1100" dirty="0" smtClean="0">
                <a:latin typeface="Arial" charset="0"/>
              </a:rPr>
              <a:t>International Union for the Protection of New Varieties of Plants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7" y="6175375"/>
            <a:ext cx="1165804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158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10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48811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41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9691" y="647763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995C-DBA0-48F4-B3BD-73D512179E2A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5572" y="647647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63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C643-4169-49CC-AECB-FEA8A60B3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44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678FA-D4E7-4BAF-9A93-53F0FDEC97A6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79F3A-8872-4EF0-B75B-584C0FF1E6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887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71837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EE09-304F-4C4C-A36D-747EEB766AEC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C4F8-5400-4072-8E7A-ADD772265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43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63C8-8D3A-478A-86BC-81772079354A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07E1-4733-4D92-AC39-AED0F6BEB2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415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632D-4045-4C38-94AB-81B2B326ACF4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2BCF-1019-4BB3-934E-CB2B2E02C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4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63C8-8D3A-478A-86BC-81772079354A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07E1-4733-4D92-AC39-AED0F6BEB2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0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6AF6-0E6D-4B9B-9169-58250DC16890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612-DA65-4868-896C-C6CBB024A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918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F69C-6DF5-4C06-B432-EBDC15153F8A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F4F3-4F49-44B2-AE69-078EAF6788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86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FCA9-1B8E-4853-B864-83C91A50D81F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8E6-2BD7-40BE-8636-500CACF75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36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E8AC1-74B9-4769-A427-A6EC7D01120E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014D-7F1E-45AD-8274-A49B97D7DA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5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75C9-6757-499B-BD8A-6402C7AFC451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1A40-0F21-4797-A632-23D3793427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072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392113" y="6502400"/>
            <a:ext cx="3951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1100" dirty="0" smtClean="0">
                <a:solidFill>
                  <a:prstClr val="black"/>
                </a:solidFill>
                <a:latin typeface="Arial" charset="0"/>
              </a:rPr>
              <a:t>International Union for the Protection of New Varieties of Plants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7" y="6175375"/>
            <a:ext cx="1165804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34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68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344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2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48811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7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5572" y="647647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63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C643-4169-49CC-AECB-FEA8A60B37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7200" y="61713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3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79F3A-8872-4EF0-B75B-584C0FF1E6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632D-4045-4C38-94AB-81B2B326ACF4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2BCF-1019-4BB3-934E-CB2B2E02C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2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71837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EE09-304F-4C4C-A36D-747EEB766A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C4F8-5400-4072-8E7A-ADD7722659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6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63C8-8D3A-478A-86BC-8177207935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07E1-4733-4D92-AC39-AED0F6BEB2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3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632D-4045-4C38-94AB-81B2B326AC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2BCF-1019-4BB3-934E-CB2B2E02C5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55900" y="6173750"/>
            <a:ext cx="117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1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6AF6-0E6D-4B9B-9169-58250DC168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612-DA65-4868-896C-C6CBB024AE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8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F69C-6DF5-4C06-B432-EBDC15153F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F4F3-4F49-44B2-AE69-078EAF6788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03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FCA9-1B8E-4853-B864-83C91A50D8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8E6-2BD7-40BE-8636-500CACF75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85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E8AC1-74B9-4769-A427-A6EC7D0112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014D-7F1E-45AD-8274-A49B97D7DA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58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75C9-6757-499B-BD8A-6402C7AFC4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1A40-0F21-4797-A632-23D3793427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0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92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6AF6-0E6D-4B9B-9169-58250DC16890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612-DA65-4868-896C-C6CBB024A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8000"/>
                    </a14:imgEffect>
                    <a14:imgEffect>
                      <a14:brightnessContrast bright="56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7" y="6172200"/>
            <a:ext cx="11699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28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33502B-9D06-4647-93C0-B3FC48EDFE08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ACD96F-30EB-46F7-A2ED-15C69DC82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26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8486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09800"/>
            <a:ext cx="77724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 l="2353" t="5112" r="95000" b="5469"/>
          <a:stretch>
            <a:fillRect/>
          </a:stretch>
        </p:blipFill>
        <p:spPr bwMode="auto">
          <a:xfrm>
            <a:off x="146050" y="0"/>
            <a:ext cx="53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A5A32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638800" y="6477000"/>
            <a:ext cx="327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 dirty="0">
                <a:solidFill>
                  <a:srgbClr val="002A66"/>
                </a:solidFill>
                <a:latin typeface="Arial" charset="0"/>
              </a:rPr>
              <a:t>A UNIT OF THE OFFICE OF RESEARCH</a:t>
            </a: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685800" y="2057400"/>
            <a:ext cx="8001000" cy="0"/>
          </a:xfrm>
          <a:prstGeom prst="line">
            <a:avLst/>
          </a:prstGeom>
          <a:noFill/>
          <a:ln w="12700">
            <a:solidFill>
              <a:srgbClr val="002A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6" name="Picture 12" descr="innovation_access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4400" y="6223000"/>
            <a:ext cx="2438400" cy="55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453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3200" b="1">
          <a:solidFill>
            <a:srgbClr val="A5A32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8486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09800"/>
            <a:ext cx="77724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 l="2353" t="5112" r="95000" b="5469"/>
          <a:stretch>
            <a:fillRect/>
          </a:stretch>
        </p:blipFill>
        <p:spPr bwMode="auto">
          <a:xfrm>
            <a:off x="146050" y="0"/>
            <a:ext cx="53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A5A32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638800" y="6477000"/>
            <a:ext cx="327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 dirty="0">
                <a:solidFill>
                  <a:srgbClr val="002A66"/>
                </a:solidFill>
                <a:latin typeface="Arial" charset="0"/>
                <a:cs typeface="+mn-cs"/>
              </a:rPr>
              <a:t>A UNIT OF THE OFFICE OF RESEARCH</a:t>
            </a: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685800" y="2057400"/>
            <a:ext cx="8001000" cy="0"/>
          </a:xfrm>
          <a:prstGeom prst="line">
            <a:avLst/>
          </a:prstGeom>
          <a:noFill/>
          <a:ln w="12700">
            <a:solidFill>
              <a:srgbClr val="002A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4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036" name="Picture 12" descr="innovation_access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4400" y="6223000"/>
            <a:ext cx="2438400" cy="55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239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2A66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3200" b="1">
          <a:solidFill>
            <a:srgbClr val="A5A32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1981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1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2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3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3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3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4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4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4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4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4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</p:grpSp>
      <p:sp>
        <p:nvSpPr>
          <p:cNvPr id="11984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98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4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MS PGothic" pitchFamily="34" charset="-128"/>
              </a:defRPr>
            </a:lvl1pPr>
          </a:lstStyle>
          <a:p>
            <a:endParaRPr lang="en-US" altLang="ja-JP" smtClean="0">
              <a:solidFill>
                <a:srgbClr val="FFFFFF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a typeface="MS PGothic" pitchFamily="34" charset="-128"/>
              </a:defRPr>
            </a:lvl1pPr>
          </a:lstStyle>
          <a:p>
            <a:endParaRPr lang="en-US" altLang="ja-JP" smtClean="0">
              <a:solidFill>
                <a:srgbClr val="FFFFFF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1984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</a:defRPr>
            </a:lvl1pPr>
          </a:lstStyle>
          <a:p>
            <a:fld id="{137FCC18-067C-424D-9589-CAF5B543F836}" type="slidenum">
              <a:rPr lang="en-US" altLang="ja-JP" smtClean="0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pPr/>
              <a:t>‹#›</a:t>
            </a:fld>
            <a:endParaRPr lang="en-US" altLang="ja-JP" smtClean="0">
              <a:solidFill>
                <a:srgbClr val="FFFFFF"/>
              </a:solidFill>
              <a:latin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44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E16346-D8A3-4B11-AEB0-EB3AA87BE3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ACD96F-30EB-46F7-A2ED-15C69DC826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2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33502B-9D06-4647-93C0-B3FC48EDFE08}" type="datetimeFigureOut">
              <a:rPr lang="en-US"/>
              <a:pPr>
                <a:defRPr/>
              </a:pPr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ACD96F-30EB-46F7-A2ED-15C69DC82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0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  <p:sldLayoutId id="21474841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33502B-9D06-4647-93C0-B3FC48EDFE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ACD96F-30EB-46F7-A2ED-15C69DC826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4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4267200"/>
            <a:ext cx="8915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800" i="1" dirty="0" smtClean="0">
                <a:solidFill>
                  <a:srgbClr val="006600"/>
                </a:solidFill>
              </a:rPr>
              <a:t>Peter Button</a:t>
            </a:r>
            <a:br>
              <a:rPr lang="en-US" sz="2800" i="1" dirty="0" smtClean="0">
                <a:solidFill>
                  <a:srgbClr val="006600"/>
                </a:solidFill>
              </a:rPr>
            </a:br>
            <a:r>
              <a:rPr lang="en-US" sz="2400" i="1" dirty="0" smtClean="0">
                <a:solidFill>
                  <a:srgbClr val="006600"/>
                </a:solidFill>
              </a:rPr>
              <a:t>Vice Secretary-General, UPOV</a:t>
            </a:r>
            <a:br>
              <a:rPr lang="en-US" sz="2400" i="1" dirty="0" smtClean="0">
                <a:solidFill>
                  <a:srgbClr val="006600"/>
                </a:solidFill>
              </a:rPr>
            </a:br>
            <a:r>
              <a:rPr lang="en-US" sz="2400" i="1" dirty="0">
                <a:solidFill>
                  <a:srgbClr val="006600"/>
                </a:solidFill>
              </a:rPr>
              <a:t/>
            </a:r>
            <a:br>
              <a:rPr lang="en-US" sz="2400" i="1" dirty="0">
                <a:solidFill>
                  <a:srgbClr val="006600"/>
                </a:solidFill>
              </a:rPr>
            </a:br>
            <a:r>
              <a:rPr lang="en-US" sz="2400" i="1" dirty="0" smtClean="0">
                <a:solidFill>
                  <a:srgbClr val="006600"/>
                </a:solidFill>
              </a:rPr>
              <a:t>September 20, 2018</a:t>
            </a:r>
            <a:endParaRPr lang="en-US" sz="2400" i="1" dirty="0">
              <a:solidFill>
                <a:srgbClr val="006600"/>
              </a:solidFill>
            </a:endParaRPr>
          </a:p>
          <a:p>
            <a:pPr eaLnBrk="1" hangingPunct="1"/>
            <a:r>
              <a:rPr lang="en-US" sz="2400" i="1" dirty="0">
                <a:solidFill>
                  <a:srgbClr val="006600"/>
                </a:solidFill>
              </a:rPr>
              <a:t>Sofia, Bulgaria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1500" y="1752600"/>
            <a:ext cx="807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800000"/>
                </a:solidFill>
                <a:latin typeface="Tahoma" pitchFamily="34" charset="0"/>
              </a:rPr>
              <a:t>Role of plant variety protection </a:t>
            </a:r>
          </a:p>
          <a:p>
            <a:pPr algn="ctr" eaLnBrk="0" hangingPunct="0">
              <a:defRPr/>
            </a:pPr>
            <a:r>
              <a:rPr lang="en-US" sz="4000" dirty="0" smtClean="0">
                <a:solidFill>
                  <a:srgbClr val="800000"/>
                </a:solidFill>
                <a:latin typeface="Tahoma" pitchFamily="34" charset="0"/>
              </a:rPr>
              <a:t>in supporting </a:t>
            </a:r>
          </a:p>
          <a:p>
            <a:pPr algn="ctr" eaLnBrk="0" hangingPunct="0">
              <a:defRPr/>
            </a:pPr>
            <a:r>
              <a:rPr lang="en-US" sz="4000" dirty="0" smtClean="0">
                <a:solidFill>
                  <a:srgbClr val="800000"/>
                </a:solidFill>
                <a:latin typeface="Tahoma" pitchFamily="34" charset="0"/>
              </a:rPr>
              <a:t>public-private partnerships</a:t>
            </a:r>
            <a:endParaRPr lang="en-US" sz="4000" dirty="0" smtClean="0">
              <a:solidFill>
                <a:srgbClr val="8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" y="228600"/>
            <a:ext cx="899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2800" i="1" dirty="0">
                <a:solidFill>
                  <a:srgbClr val="006600"/>
                </a:solidFill>
                <a:latin typeface="Tahoma" pitchFamily="34" charset="0"/>
              </a:rPr>
              <a:t>SEMINAR ON THE BENEFITS OF </a:t>
            </a:r>
          </a:p>
          <a:p>
            <a:pPr algn="ctr" eaLnBrk="0" hangingPunct="0"/>
            <a:r>
              <a:rPr lang="en-US" sz="2800" i="1" dirty="0">
                <a:solidFill>
                  <a:srgbClr val="006600"/>
                </a:solidFill>
                <a:latin typeface="Tahoma" pitchFamily="34" charset="0"/>
              </a:rPr>
              <a:t>PLANT VARIETY </a:t>
            </a:r>
            <a:r>
              <a:rPr lang="en-US" sz="2800" i="1" dirty="0" smtClean="0">
                <a:solidFill>
                  <a:srgbClr val="006600"/>
                </a:solidFill>
                <a:latin typeface="Tahoma" pitchFamily="34" charset="0"/>
              </a:rPr>
              <a:t>PROTECTION</a:t>
            </a:r>
            <a:endParaRPr lang="en-US" sz="2800" i="1" dirty="0">
              <a:solidFill>
                <a:srgbClr val="0066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699" name="Rectangle 3"/>
          <p:cNvSpPr>
            <a:spLocks noChangeArrowheads="1"/>
          </p:cNvSpPr>
          <p:nvPr/>
        </p:nvSpPr>
        <p:spPr bwMode="auto">
          <a:xfrm>
            <a:off x="152400" y="304800"/>
            <a:ext cx="899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What are the practical challenges for technology transfer and commercialization?</a:t>
            </a: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or…</a:t>
            </a: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  <a:p>
            <a:pPr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How to: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1200" dirty="0" smtClean="0">
                <a:solidFill>
                  <a:srgbClr val="2B621D"/>
                </a:solidFill>
                <a:latin typeface="Tahoma" pitchFamily="34" charset="0"/>
              </a:rPr>
              <a:t>identify important variety performance characteristics for farmers,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breed varieties with those characteristics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1200" dirty="0" smtClean="0">
                <a:solidFill>
                  <a:srgbClr val="2B621D"/>
                </a:solidFill>
                <a:latin typeface="Tahoma" pitchFamily="34" charset="0"/>
              </a:rPr>
              <a:t>deliver good quality seed/propagating material in a timely way </a:t>
            </a:r>
            <a:endParaRPr lang="en-US" sz="1200" dirty="0">
              <a:solidFill>
                <a:srgbClr val="2B621D"/>
              </a:solidFill>
              <a:latin typeface="Tahoma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61547DD-4251-4D83-9D95-C8743BC1F97D}" type="slidenum">
              <a:rPr lang="en-US" smtClean="0"/>
              <a:pPr eaLnBrk="1" hangingPunct="1"/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52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37617-6EF9-40E1-BC9F-877B437B55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404844"/>
            <a:ext cx="19062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(Photo: iStockphoto.com/</a:t>
            </a:r>
            <a:r>
              <a:rPr lang="en-US" sz="800" dirty="0" err="1">
                <a:solidFill>
                  <a:schemeClr val="bg2">
                    <a:lumMod val="75000"/>
                  </a:schemeClr>
                </a:solidFill>
              </a:rPr>
              <a:t>VladTeodor</a:t>
            </a:r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en-US" sz="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4158" y="6400800"/>
            <a:ext cx="1710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(Photo: iStockphoto.com/</a:t>
            </a:r>
            <a:r>
              <a:rPr lang="en-US" sz="800" dirty="0" err="1">
                <a:solidFill>
                  <a:schemeClr val="bg2">
                    <a:lumMod val="75000"/>
                  </a:schemeClr>
                </a:solidFill>
              </a:rPr>
              <a:t>luoman</a:t>
            </a:r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en-US" sz="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170" name="Picture 2" descr="N:\OrgUPOV\Shared\Photos_videos_for_presentations\iStock_sep_2015\iStock_000071633701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458464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N:\OrgUPOV\Shared\Photos_videos_for_presentations\iStock_sep_2015\iStock_000013881805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42" y="304800"/>
            <a:ext cx="3934400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3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OrgUPOV\Shared\Photos_videos_for_presentations\bspb_penny_maplestone_sep_2015\026_penny_maplesto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/>
          <a:stretch/>
        </p:blipFill>
        <p:spPr bwMode="auto">
          <a:xfrm>
            <a:off x="304800" y="65213"/>
            <a:ext cx="8382000" cy="61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CBC2-FF1B-4A36-91E1-BD7D5A3C98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4048" y="6404844"/>
            <a:ext cx="21948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2">
                    <a:lumMod val="75000"/>
                  </a:schemeClr>
                </a:solidFill>
              </a:rPr>
              <a:t>(Illustration</a:t>
            </a:r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: iStockphoto.com/Cory </a:t>
            </a:r>
            <a:r>
              <a:rPr lang="en-US" sz="800" dirty="0" err="1">
                <a:solidFill>
                  <a:schemeClr val="bg2">
                    <a:lumMod val="75000"/>
                  </a:schemeClr>
                </a:solidFill>
              </a:rPr>
              <a:t>Thoman</a:t>
            </a:r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en-US" sz="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404844"/>
            <a:ext cx="85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(Photo: </a:t>
            </a:r>
            <a:r>
              <a:rPr lang="en-US" sz="800" dirty="0" smtClean="0">
                <a:solidFill>
                  <a:schemeClr val="bg2">
                    <a:lumMod val="75000"/>
                  </a:schemeClr>
                </a:solidFill>
              </a:rPr>
              <a:t>BSPB)</a:t>
            </a:r>
            <a:endParaRPr lang="en-US" sz="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00" b="98867" l="2908" r="97058">
                        <a14:foregroundMark x1="7219" y1="26267" x2="7219" y2="26267"/>
                        <a14:foregroundMark x1="2976" y1="27067" x2="2976" y2="27067"/>
                        <a14:foregroundMark x1="49641" y1="4333" x2="49641" y2="4333"/>
                        <a14:foregroundMark x1="97160" y1="25433" x2="97160" y2="25433"/>
                        <a14:foregroundMark x1="61102" y1="97367" x2="61102" y2="97367"/>
                        <a14:foregroundMark x1="52001" y1="1300" x2="52001" y2="1300"/>
                        <a14:foregroundMark x1="38454" y1="98867" x2="38454" y2="98867"/>
                        <a14:foregroundMark x1="57544" y1="50500" x2="57544" y2="50500"/>
                        <a14:foregroundMark x1="42251" y1="49667" x2="42251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079184"/>
            <a:ext cx="2660650" cy="27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CBC2-FF1B-4A36-91E1-BD7D5A3C98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4048" y="6404844"/>
            <a:ext cx="1487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</a:rPr>
              <a:t>(Photo: </a:t>
            </a:r>
            <a:r>
              <a:rPr lang="en-US" sz="800" smtClean="0">
                <a:solidFill>
                  <a:schemeClr val="tx2">
                    <a:lumMod val="75000"/>
                  </a:schemeClr>
                </a:solidFill>
              </a:rPr>
              <a:t>istockphoto/saiyood)</a:t>
            </a:r>
            <a:endParaRPr lang="en-US" sz="800" b="1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96300" cy="560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9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699" name="Rectangle 3"/>
          <p:cNvSpPr>
            <a:spLocks noChangeArrowheads="1"/>
          </p:cNvSpPr>
          <p:nvPr/>
        </p:nvSpPr>
        <p:spPr bwMode="auto">
          <a:xfrm>
            <a:off x="152400" y="304800"/>
            <a:ext cx="899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What are the practical challenges for technology transfer and commercialization?</a:t>
            </a: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or…</a:t>
            </a: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  <a:p>
            <a:pPr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How to: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identify important variety performance characteristics for farmers,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1200" dirty="0" smtClean="0">
                <a:solidFill>
                  <a:srgbClr val="2B621D"/>
                </a:solidFill>
                <a:latin typeface="Tahoma" pitchFamily="34" charset="0"/>
              </a:rPr>
              <a:t>breed varieties with those characteristics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deliver good quality seed/propagating material in a timely way </a:t>
            </a: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61547DD-4251-4D83-9D95-C8743BC1F97D}" type="slidenum">
              <a:rPr lang="en-US" smtClean="0"/>
              <a:pPr eaLnBrk="1" hangingPunct="1"/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36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E0A8E6-0749-4934-AD29-1BDAEFB67C70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2390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990000"/>
                </a:solidFill>
              </a:rPr>
              <a:t>Preview</a:t>
            </a:r>
          </a:p>
        </p:txBody>
      </p:sp>
      <p:sp>
        <p:nvSpPr>
          <p:cNvPr id="2416643" name="Rectangle 3"/>
          <p:cNvSpPr>
            <a:spLocks noChangeArrowheads="1"/>
          </p:cNvSpPr>
          <p:nvPr/>
        </p:nvSpPr>
        <p:spPr bwMode="auto">
          <a:xfrm>
            <a:off x="609600" y="914400"/>
            <a:ext cx="8305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in plant breeding to deliver maximum benefits for farmers 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new varieties available to farmers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81639-82DA-4F36-908C-C41DEAC61D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940" name="AutoShape 3"/>
          <p:cNvSpPr>
            <a:spLocks noChangeArrowheads="1"/>
          </p:cNvSpPr>
          <p:nvPr/>
        </p:nvSpPr>
        <p:spPr bwMode="auto">
          <a:xfrm>
            <a:off x="1981200" y="476672"/>
            <a:ext cx="3733800" cy="57912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Domestic</a:t>
            </a:r>
          </a:p>
        </p:txBody>
      </p:sp>
      <p:sp>
        <p:nvSpPr>
          <p:cNvPr id="2908164" name="AutoShape 4"/>
          <p:cNvSpPr>
            <a:spLocks noChangeArrowheads="1"/>
          </p:cNvSpPr>
          <p:nvPr/>
        </p:nvSpPr>
        <p:spPr bwMode="auto">
          <a:xfrm>
            <a:off x="2362200" y="2432472"/>
            <a:ext cx="2971800" cy="838200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635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NEW VARIETIES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908165" name="AutoShape 5"/>
          <p:cNvSpPr>
            <a:spLocks noChangeArrowheads="1"/>
          </p:cNvSpPr>
          <p:nvPr/>
        </p:nvSpPr>
        <p:spPr bwMode="auto">
          <a:xfrm>
            <a:off x="2362200" y="1086272"/>
            <a:ext cx="2971800" cy="8382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635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BREEDERS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908166" name="AutoShape 6"/>
          <p:cNvSpPr>
            <a:spLocks noChangeArrowheads="1"/>
          </p:cNvSpPr>
          <p:nvPr/>
        </p:nvSpPr>
        <p:spPr bwMode="auto">
          <a:xfrm>
            <a:off x="2362200" y="5124872"/>
            <a:ext cx="2971800" cy="8382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635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CONSUMERS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2908167" name="AutoShape 7"/>
          <p:cNvSpPr>
            <a:spLocks noChangeArrowheads="1"/>
          </p:cNvSpPr>
          <p:nvPr/>
        </p:nvSpPr>
        <p:spPr bwMode="auto">
          <a:xfrm>
            <a:off x="2362200" y="3778672"/>
            <a:ext cx="2971800" cy="838200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635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FARMERS,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GROWERS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cxnSp>
        <p:nvCxnSpPr>
          <p:cNvPr id="39948" name="AutoShape 13"/>
          <p:cNvCxnSpPr>
            <a:cxnSpLocks noChangeShapeType="1"/>
          </p:cNvCxnSpPr>
          <p:nvPr/>
        </p:nvCxnSpPr>
        <p:spPr bwMode="auto">
          <a:xfrm>
            <a:off x="3846984" y="1976388"/>
            <a:ext cx="0" cy="444500"/>
          </a:xfrm>
          <a:prstGeom prst="straightConnector1">
            <a:avLst/>
          </a:prstGeom>
          <a:noFill/>
          <a:ln w="1270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49" name="AutoShape 14"/>
          <p:cNvCxnSpPr>
            <a:cxnSpLocks noChangeShapeType="1"/>
            <a:stCxn id="2908164" idx="2"/>
            <a:endCxn id="2908167" idx="0"/>
          </p:cNvCxnSpPr>
          <p:nvPr/>
        </p:nvCxnSpPr>
        <p:spPr bwMode="auto">
          <a:xfrm>
            <a:off x="3848100" y="3302422"/>
            <a:ext cx="0" cy="444500"/>
          </a:xfrm>
          <a:prstGeom prst="straightConnector1">
            <a:avLst/>
          </a:prstGeom>
          <a:noFill/>
          <a:ln w="1270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50" name="AutoShape 15"/>
          <p:cNvCxnSpPr>
            <a:cxnSpLocks noChangeShapeType="1"/>
            <a:stCxn id="2908167" idx="2"/>
            <a:endCxn id="2908166" idx="0"/>
          </p:cNvCxnSpPr>
          <p:nvPr/>
        </p:nvCxnSpPr>
        <p:spPr bwMode="auto">
          <a:xfrm>
            <a:off x="3848100" y="4648622"/>
            <a:ext cx="0" cy="444500"/>
          </a:xfrm>
          <a:prstGeom prst="straightConnector1">
            <a:avLst/>
          </a:prstGeom>
          <a:noFill/>
          <a:ln w="1270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triped Right Arrow 2"/>
          <p:cNvSpPr/>
          <p:nvPr/>
        </p:nvSpPr>
        <p:spPr>
          <a:xfrm rot="10800000">
            <a:off x="5410201" y="2813472"/>
            <a:ext cx="1981200" cy="1529928"/>
          </a:xfrm>
          <a:prstGeom prst="stripedRightArrow">
            <a:avLst>
              <a:gd name="adj1" fmla="val 41747"/>
              <a:gd name="adj2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triped Right Arrow 13"/>
          <p:cNvSpPr/>
          <p:nvPr/>
        </p:nvSpPr>
        <p:spPr>
          <a:xfrm rot="10800000">
            <a:off x="5410201" y="1295401"/>
            <a:ext cx="1981200" cy="1529928"/>
          </a:xfrm>
          <a:prstGeom prst="stripedRightArrow">
            <a:avLst>
              <a:gd name="adj1" fmla="val 41747"/>
              <a:gd name="adj2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0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button\AppData\Local\Microsoft\Windows\Temporary Internet Files\Content.IE5\Y35W182X\social_network_abstract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44" y="1600951"/>
            <a:ext cx="5003466" cy="22483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6" name="Rectangle 5"/>
          <p:cNvSpPr/>
          <p:nvPr/>
        </p:nvSpPr>
        <p:spPr bwMode="auto">
          <a:xfrm rot="5400000">
            <a:off x="3300748" y="-1335844"/>
            <a:ext cx="414000" cy="3318952"/>
          </a:xfrm>
          <a:prstGeom prst="rect">
            <a:avLst/>
          </a:prstGeom>
          <a:solidFill>
            <a:srgbClr val="496D2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vert270" wrap="square" lIns="179285" tIns="143428" rIns="179285" bIns="14342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PUBLIC SECTOR</a:t>
            </a:r>
            <a:endParaRPr kumimoji="0" lang="en-US" sz="1765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 rot="5400000">
            <a:off x="6811206" y="-1705891"/>
            <a:ext cx="415339" cy="4060391"/>
          </a:xfrm>
          <a:prstGeom prst="rect">
            <a:avLst/>
          </a:prstGeom>
          <a:solidFill>
            <a:srgbClr val="496D2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vert270" wrap="square" lIns="179285" tIns="143428" rIns="179285" bIns="143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PRIVATE SECTOR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992288" y="756651"/>
            <a:ext cx="1152128" cy="798665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International</a:t>
              </a:r>
              <a:b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Breeding (Institute)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03758" y="756617"/>
            <a:ext cx="1152128" cy="798665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National Breeding Institute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00600" y="762414"/>
            <a:ext cx="1642591" cy="798665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1" name="Rounded Rectangle 30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2419928" y="508074"/>
              <a:ext cx="758754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Large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enterprises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/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(e.g. companies, cooperatives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27187" y="777131"/>
            <a:ext cx="1152128" cy="798665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4" name="Rounded Rectangle 33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SME’s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752922" y="756617"/>
            <a:ext cx="1296149" cy="833441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7" name="Rounded Rectangle 36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Individuals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/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(e.g.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farmers)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048000" y="1927483"/>
            <a:ext cx="4562466" cy="587117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1" name="Rounded Rectangle 40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2381057" y="508074"/>
              <a:ext cx="797625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SEED PRODUCERS / PLANT PROPAGATORS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010317" y="2971800"/>
            <a:ext cx="2466683" cy="531468"/>
            <a:chOff x="2366236" y="631184"/>
            <a:chExt cx="823763" cy="36039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4" name="Rounded Rectangle 43"/>
            <p:cNvSpPr/>
            <p:nvPr/>
          </p:nvSpPr>
          <p:spPr>
            <a:xfrm>
              <a:off x="2366236" y="631184"/>
              <a:ext cx="823763" cy="36039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ounded Rectangle 4"/>
            <p:cNvSpPr/>
            <p:nvPr/>
          </p:nvSpPr>
          <p:spPr>
            <a:xfrm>
              <a:off x="2407195" y="631184"/>
              <a:ext cx="771487" cy="360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DISTRIBUTORS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157004" y="756618"/>
            <a:ext cx="1340400" cy="857440"/>
          </a:xfrm>
          <a:prstGeom prst="rect">
            <a:avLst/>
          </a:prstGeom>
          <a:solidFill>
            <a:srgbClr val="D7E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BREEDERS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7003" y="2474400"/>
            <a:ext cx="1340401" cy="2106728"/>
          </a:xfrm>
          <a:prstGeom prst="rect">
            <a:avLst/>
          </a:prstGeom>
          <a:solidFill>
            <a:srgbClr val="D7E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57004" y="5275418"/>
            <a:ext cx="1340400" cy="1362839"/>
          </a:xfrm>
          <a:prstGeom prst="rect">
            <a:avLst/>
          </a:prstGeom>
          <a:solidFill>
            <a:srgbClr val="D7E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FARMERS</a:t>
            </a:r>
          </a:p>
        </p:txBody>
      </p:sp>
      <p:pic>
        <p:nvPicPr>
          <p:cNvPr id="40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4302619"/>
            <a:ext cx="2810661" cy="234875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09"/>
          <p:cNvSpPr/>
          <p:nvPr/>
        </p:nvSpPr>
        <p:spPr>
          <a:xfrm rot="11334216">
            <a:off x="4500188" y="5443860"/>
            <a:ext cx="928808" cy="790012"/>
          </a:xfrm>
          <a:prstGeom prst="swooshArrow">
            <a:avLst>
              <a:gd name="adj1" fmla="val 24827"/>
              <a:gd name="adj2" fmla="val 31370"/>
            </a:avLst>
          </a:prstGeom>
          <a:solidFill>
            <a:srgbClr val="8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57" name="Group 2056"/>
          <p:cNvGrpSpPr/>
          <p:nvPr/>
        </p:nvGrpSpPr>
        <p:grpSpPr>
          <a:xfrm>
            <a:off x="2230838" y="5075818"/>
            <a:ext cx="2188762" cy="1629782"/>
            <a:chOff x="1885367" y="4671628"/>
            <a:chExt cx="3081307" cy="2086472"/>
          </a:xfrm>
        </p:grpSpPr>
        <p:pic>
          <p:nvPicPr>
            <p:cNvPr id="6146" name="Picture 2" descr="D:\Users\hsieh\Desktop\Scheme pres\48002219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"/>
            <a:stretch/>
          </p:blipFill>
          <p:spPr bwMode="auto">
            <a:xfrm flipH="1">
              <a:off x="1885367" y="4671628"/>
              <a:ext cx="3081307" cy="2086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234" y="6094362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254" y="6059054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437" y="5164616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379" y="5409300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688655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91" y="6073368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160" y="5543341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545" y="4749445"/>
              <a:ext cx="383375" cy="5615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408" y="5173270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836" y="6051834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049" y="4707770"/>
              <a:ext cx="347523" cy="509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125" y="5826162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6050" y="3018263"/>
            <a:ext cx="1462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PRODUCTION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&amp;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DISTRIBUTION</a:t>
            </a:r>
          </a:p>
        </p:txBody>
      </p:sp>
      <p:pic>
        <p:nvPicPr>
          <p:cNvPr id="2050" name="Picture 2" descr="D:\Users\button\Pictures\Microsoft Clip Organizer\depositphotos_3708481-Pile-of-Wheat-Grains-with-Ears[1]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4" y="1468607"/>
            <a:ext cx="1412120" cy="93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6" name="Group 2055"/>
          <p:cNvGrpSpPr/>
          <p:nvPr/>
        </p:nvGrpSpPr>
        <p:grpSpPr>
          <a:xfrm>
            <a:off x="184287" y="3975693"/>
            <a:ext cx="1313117" cy="1412345"/>
            <a:chOff x="157004" y="3959540"/>
            <a:chExt cx="1756009" cy="1885283"/>
          </a:xfrm>
        </p:grpSpPr>
        <p:grpSp>
          <p:nvGrpSpPr>
            <p:cNvPr id="111" name="Group 2"/>
            <p:cNvGrpSpPr>
              <a:grpSpLocks/>
            </p:cNvGrpSpPr>
            <p:nvPr/>
          </p:nvGrpSpPr>
          <p:grpSpPr bwMode="auto">
            <a:xfrm>
              <a:off x="157004" y="3959540"/>
              <a:ext cx="706416" cy="970883"/>
              <a:chOff x="1536" y="1440"/>
              <a:chExt cx="951" cy="1305"/>
            </a:xfrm>
          </p:grpSpPr>
          <p:sp>
            <p:nvSpPr>
              <p:cNvPr id="112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3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4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5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6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7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8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9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0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1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2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3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4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5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6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7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8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9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0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1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2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3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4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5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6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7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8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9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0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1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2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4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5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6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7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8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9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0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1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2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3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4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5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6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7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8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9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0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3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4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5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167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169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70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72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73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168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74" name="Group 2"/>
            <p:cNvGrpSpPr>
              <a:grpSpLocks/>
            </p:cNvGrpSpPr>
            <p:nvPr/>
          </p:nvGrpSpPr>
          <p:grpSpPr bwMode="auto">
            <a:xfrm>
              <a:off x="309404" y="4111940"/>
              <a:ext cx="706416" cy="970883"/>
              <a:chOff x="1536" y="1440"/>
              <a:chExt cx="951" cy="1305"/>
            </a:xfrm>
          </p:grpSpPr>
          <p:sp>
            <p:nvSpPr>
              <p:cNvPr id="175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6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7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8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9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0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1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2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4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5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7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9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0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1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2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3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5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6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7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8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9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0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1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2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3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4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5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6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8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9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5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6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1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2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3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4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5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6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7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8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9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0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1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2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3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4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5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36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238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9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0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1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37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42" name="Group 2"/>
            <p:cNvGrpSpPr>
              <a:grpSpLocks/>
            </p:cNvGrpSpPr>
            <p:nvPr/>
          </p:nvGrpSpPr>
          <p:grpSpPr bwMode="auto">
            <a:xfrm>
              <a:off x="461804" y="4264340"/>
              <a:ext cx="706416" cy="970883"/>
              <a:chOff x="1536" y="1440"/>
              <a:chExt cx="951" cy="1305"/>
            </a:xfrm>
          </p:grpSpPr>
          <p:sp>
            <p:nvSpPr>
              <p:cNvPr id="243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4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5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6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7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8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9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0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1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2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3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4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5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6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7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8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9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0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1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2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3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4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5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6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7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8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9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0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1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2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3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4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5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6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7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8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9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0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1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2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3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4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5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6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7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8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9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0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1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2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3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4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95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297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98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99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00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96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01" name="Group 2"/>
            <p:cNvGrpSpPr>
              <a:grpSpLocks/>
            </p:cNvGrpSpPr>
            <p:nvPr/>
          </p:nvGrpSpPr>
          <p:grpSpPr bwMode="auto">
            <a:xfrm>
              <a:off x="614204" y="4416740"/>
              <a:ext cx="706416" cy="970883"/>
              <a:chOff x="1536" y="1440"/>
              <a:chExt cx="951" cy="1305"/>
            </a:xfrm>
          </p:grpSpPr>
          <p:sp>
            <p:nvSpPr>
              <p:cNvPr id="302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3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4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5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6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7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8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9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0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1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2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3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4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5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6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7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8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9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0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1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2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3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4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5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6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7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8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9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0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1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2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3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4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5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6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7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8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9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0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1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2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3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4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5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6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7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8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9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0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1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2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3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354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356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7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8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9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355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60" name="Group 2"/>
            <p:cNvGrpSpPr>
              <a:grpSpLocks/>
            </p:cNvGrpSpPr>
            <p:nvPr/>
          </p:nvGrpSpPr>
          <p:grpSpPr bwMode="auto">
            <a:xfrm>
              <a:off x="766604" y="4569140"/>
              <a:ext cx="706416" cy="970883"/>
              <a:chOff x="1536" y="1440"/>
              <a:chExt cx="951" cy="1305"/>
            </a:xfrm>
          </p:grpSpPr>
          <p:sp>
            <p:nvSpPr>
              <p:cNvPr id="361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2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3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4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5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6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7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8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9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0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1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2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3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4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5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6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7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8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9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0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2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3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4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6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7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8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9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0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1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2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3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4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5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6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7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8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9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0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1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2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3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4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5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6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7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9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2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3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4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5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416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418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19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20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21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417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22" name="Group 2"/>
            <p:cNvGrpSpPr>
              <a:grpSpLocks/>
            </p:cNvGrpSpPr>
            <p:nvPr/>
          </p:nvGrpSpPr>
          <p:grpSpPr bwMode="auto">
            <a:xfrm>
              <a:off x="919004" y="4721540"/>
              <a:ext cx="706416" cy="970883"/>
              <a:chOff x="1536" y="1440"/>
              <a:chExt cx="951" cy="1305"/>
            </a:xfrm>
          </p:grpSpPr>
          <p:sp>
            <p:nvSpPr>
              <p:cNvPr id="423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4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5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6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7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8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9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0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1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2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3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4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5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6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7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8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9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0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1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2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3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4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5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6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7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8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9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0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1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2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3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4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5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6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7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8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9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0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1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2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3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4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5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6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7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8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69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70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71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72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73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74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  <a:endPara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475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477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78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79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80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476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81" name="Group 2"/>
            <p:cNvGrpSpPr>
              <a:grpSpLocks/>
            </p:cNvGrpSpPr>
            <p:nvPr/>
          </p:nvGrpSpPr>
          <p:grpSpPr bwMode="auto">
            <a:xfrm>
              <a:off x="942155" y="4873940"/>
              <a:ext cx="970858" cy="970883"/>
              <a:chOff x="1362" y="1440"/>
              <a:chExt cx="1307" cy="1305"/>
            </a:xfrm>
          </p:grpSpPr>
          <p:sp>
            <p:nvSpPr>
              <p:cNvPr id="482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3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4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5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6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7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8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9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0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1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2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3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4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5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6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7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8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9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0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1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2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3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4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5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6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7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8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9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0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1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2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3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4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5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6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7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8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9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0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1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2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3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4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5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6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7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8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9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0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1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3" name="Text Box 54"/>
              <p:cNvSpPr txBox="1">
                <a:spLocks noChangeArrowheads="1"/>
              </p:cNvSpPr>
              <p:nvPr/>
            </p:nvSpPr>
            <p:spPr bwMode="auto">
              <a:xfrm>
                <a:off x="1362" y="2160"/>
                <a:ext cx="1307" cy="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  <a:endPara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534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536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37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38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39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535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</p:grpSp>
      <p:cxnSp>
        <p:nvCxnSpPr>
          <p:cNvPr id="556" name="Straight Arrow Connector 555"/>
          <p:cNvCxnSpPr>
            <a:stCxn id="44" idx="2"/>
          </p:cNvCxnSpPr>
          <p:nvPr/>
        </p:nvCxnSpPr>
        <p:spPr>
          <a:xfrm flipH="1">
            <a:off x="4964592" y="3503268"/>
            <a:ext cx="279067" cy="1447621"/>
          </a:xfrm>
          <a:prstGeom prst="straightConnector1">
            <a:avLst/>
          </a:prstGeom>
          <a:ln w="25400">
            <a:solidFill>
              <a:srgbClr val="8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7" name="Straight Arrow Connector 556"/>
          <p:cNvCxnSpPr/>
          <p:nvPr/>
        </p:nvCxnSpPr>
        <p:spPr>
          <a:xfrm>
            <a:off x="5256849" y="3527764"/>
            <a:ext cx="819486" cy="1786148"/>
          </a:xfrm>
          <a:prstGeom prst="straightConnector1">
            <a:avLst/>
          </a:prstGeom>
          <a:ln w="25400">
            <a:solidFill>
              <a:srgbClr val="8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Arrow Connector 560"/>
          <p:cNvCxnSpPr>
            <a:stCxn id="44" idx="2"/>
          </p:cNvCxnSpPr>
          <p:nvPr/>
        </p:nvCxnSpPr>
        <p:spPr>
          <a:xfrm>
            <a:off x="5243659" y="3503268"/>
            <a:ext cx="1665352" cy="2023933"/>
          </a:xfrm>
          <a:prstGeom prst="straightConnector1">
            <a:avLst/>
          </a:prstGeom>
          <a:ln w="25400">
            <a:solidFill>
              <a:srgbClr val="8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" name="Up Arrow 2077"/>
          <p:cNvSpPr/>
          <p:nvPr/>
        </p:nvSpPr>
        <p:spPr>
          <a:xfrm>
            <a:off x="8632250" y="2209800"/>
            <a:ext cx="515788" cy="2799151"/>
          </a:xfrm>
          <a:prstGeom prst="upArrow">
            <a:avLst/>
          </a:prstGeom>
          <a:solidFill>
            <a:srgbClr val="2B6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6" name="Up Arrow 565"/>
          <p:cNvSpPr/>
          <p:nvPr/>
        </p:nvSpPr>
        <p:spPr>
          <a:xfrm rot="10800000">
            <a:off x="7924801" y="2263516"/>
            <a:ext cx="515788" cy="2799151"/>
          </a:xfrm>
          <a:prstGeom prst="upArrow">
            <a:avLst/>
          </a:prstGeom>
          <a:solidFill>
            <a:srgbClr val="2B6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9" name="Left Brace 2078"/>
          <p:cNvSpPr/>
          <p:nvPr/>
        </p:nvSpPr>
        <p:spPr>
          <a:xfrm>
            <a:off x="2667000" y="1676400"/>
            <a:ext cx="542269" cy="2523010"/>
          </a:xfrm>
          <a:prstGeom prst="leftBrace">
            <a:avLst/>
          </a:prstGeom>
          <a:ln w="41275">
            <a:solidFill>
              <a:srgbClr val="2B62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524000" y="2319950"/>
            <a:ext cx="1218147" cy="914400"/>
          </a:xfrm>
          <a:prstGeom prst="roundRect">
            <a:avLst/>
          </a:prstGeom>
          <a:solidFill>
            <a:srgbClr val="2B6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PBR LICENCES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" grpId="0"/>
      <p:bldP spid="2078" grpId="0" animBg="1"/>
      <p:bldP spid="566" grpId="0" animBg="1"/>
      <p:bldP spid="2079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Seed distribution system of new varieties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715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</a:rPr>
              <a:t>BEFORE PVP</a:t>
            </a:r>
            <a:endParaRPr lang="en-US" sz="240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715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</a:rPr>
              <a:t>AFTER PVP</a:t>
            </a:r>
            <a:endParaRPr lang="en-US" sz="2400" dirty="0">
              <a:latin typeface="+mj-lt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524000" y="1828800"/>
            <a:ext cx="1676400" cy="6096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chemeClr val="bg1"/>
              </a:gs>
              <a:gs pos="100000">
                <a:srgbClr val="99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Breeders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676400" y="3824288"/>
            <a:ext cx="1524000" cy="59531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Farmer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auto">
          <a:xfrm>
            <a:off x="762000" y="4876800"/>
            <a:ext cx="2667000" cy="1752600"/>
          </a:xfrm>
          <a:prstGeom prst="cloudCallout">
            <a:avLst>
              <a:gd name="adj1" fmla="val 14093"/>
              <a:gd name="adj2" fmla="val -6593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Not professional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Seed quality control difficult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tang" pitchFamily="18" charset="-127"/>
              <a:cs typeface="Arial" pitchFamily="34" charset="0"/>
            </a:endParaRPr>
          </a:p>
        </p:txBody>
      </p:sp>
      <p:sp>
        <p:nvSpPr>
          <p:cNvPr id="23560" name="Down Arrow 12"/>
          <p:cNvSpPr>
            <a:spLocks noChangeArrowheads="1"/>
          </p:cNvSpPr>
          <p:nvPr/>
        </p:nvSpPr>
        <p:spPr bwMode="auto">
          <a:xfrm>
            <a:off x="2209800" y="3048000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724400" y="1828800"/>
            <a:ext cx="1676400" cy="6096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chemeClr val="bg1"/>
              </a:gs>
              <a:gs pos="100000">
                <a:srgbClr val="99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Breeders</a:t>
            </a:r>
          </a:p>
        </p:txBody>
      </p:sp>
      <p:sp>
        <p:nvSpPr>
          <p:cNvPr id="23562" name="Right Arrow 14"/>
          <p:cNvSpPr>
            <a:spLocks noChangeArrowheads="1"/>
          </p:cNvSpPr>
          <p:nvPr/>
        </p:nvSpPr>
        <p:spPr bwMode="auto">
          <a:xfrm>
            <a:off x="6577013" y="1804988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315200" y="1828800"/>
            <a:ext cx="1676400" cy="609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Company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172200" y="1447800"/>
            <a:ext cx="13716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License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172200" y="2438400"/>
            <a:ext cx="13716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Royalty</a:t>
            </a:r>
          </a:p>
        </p:txBody>
      </p:sp>
      <p:sp>
        <p:nvSpPr>
          <p:cNvPr id="23566" name="Left Arrow 18"/>
          <p:cNvSpPr>
            <a:spLocks noChangeArrowheads="1"/>
          </p:cNvSpPr>
          <p:nvPr/>
        </p:nvSpPr>
        <p:spPr bwMode="auto">
          <a:xfrm>
            <a:off x="6577013" y="21336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467600" y="3900488"/>
            <a:ext cx="1524000" cy="59531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Farmer</a:t>
            </a:r>
          </a:p>
        </p:txBody>
      </p:sp>
      <p:sp>
        <p:nvSpPr>
          <p:cNvPr id="23568" name="Down Arrow 20"/>
          <p:cNvSpPr>
            <a:spLocks noChangeArrowheads="1"/>
          </p:cNvSpPr>
          <p:nvPr/>
        </p:nvSpPr>
        <p:spPr bwMode="auto">
          <a:xfrm>
            <a:off x="8077200" y="3048000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AutoShape 34"/>
          <p:cNvSpPr>
            <a:spLocks noChangeArrowheads="1"/>
          </p:cNvSpPr>
          <p:nvPr/>
        </p:nvSpPr>
        <p:spPr bwMode="auto">
          <a:xfrm>
            <a:off x="5867400" y="4876800"/>
            <a:ext cx="3124200" cy="1752600"/>
          </a:xfrm>
          <a:prstGeom prst="cloudCallout">
            <a:avLst>
              <a:gd name="adj1" fmla="val 14093"/>
              <a:gd name="adj2" fmla="val -7317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Good service for the farmer; 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/>
            </a:r>
            <a:b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</a:b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Better seed quality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due to 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tang" pitchFamily="18" charset="-127"/>
                <a:cs typeface="Arial" pitchFamily="34" charset="0"/>
              </a:rPr>
              <a:t>professional distribution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tang" pitchFamily="18" charset="-127"/>
              <a:cs typeface="Arial" pitchFamily="34" charset="0"/>
            </a:endParaRPr>
          </a:p>
        </p:txBody>
      </p:sp>
      <p:sp>
        <p:nvSpPr>
          <p:cNvPr id="23570" name="Rectangle 24"/>
          <p:cNvSpPr>
            <a:spLocks noChangeArrowheads="1"/>
          </p:cNvSpPr>
          <p:nvPr/>
        </p:nvSpPr>
        <p:spPr bwMode="auto">
          <a:xfrm>
            <a:off x="6172200" y="3055938"/>
            <a:ext cx="2133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Good professional distribution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system</a:t>
            </a:r>
          </a:p>
        </p:txBody>
      </p:sp>
      <p:pic>
        <p:nvPicPr>
          <p:cNvPr id="23571" name="Picture 3" descr="bang ca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514600"/>
            <a:ext cx="8620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" name="Rectangle 24"/>
          <p:cNvSpPr>
            <a:spLocks noChangeArrowheads="1"/>
          </p:cNvSpPr>
          <p:nvPr/>
        </p:nvSpPr>
        <p:spPr bwMode="auto">
          <a:xfrm>
            <a:off x="304800" y="2979738"/>
            <a:ext cx="18288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Professional distribution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system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-9526" y="28575"/>
            <a:ext cx="9153526" cy="5048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Change the mode on the agriculture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production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(Viet Nam (Minh 2017))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12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562" grpId="0" animBg="1"/>
      <p:bldP spid="16" grpId="0" animBg="1"/>
      <p:bldP spid="17" grpId="0"/>
      <p:bldP spid="18" grpId="0"/>
      <p:bldP spid="23566" grpId="0" animBg="1"/>
      <p:bldP spid="20" grpId="0" animBg="1"/>
      <p:bldP spid="23568" grpId="0" animBg="1"/>
      <p:bldP spid="22" grpId="0" animBg="1"/>
      <p:bldP spid="235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>
            <a:off x="7462997" y="1805786"/>
            <a:ext cx="1504246" cy="70881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19291" y="3709346"/>
            <a:ext cx="1381291" cy="6039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49561" y="1209398"/>
            <a:ext cx="1219200" cy="91440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48740" y="4097865"/>
            <a:ext cx="1247421" cy="91440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" y="2847761"/>
            <a:ext cx="1694027" cy="5439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295419" y="2870858"/>
            <a:ext cx="1016544" cy="5024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995595" y="2855610"/>
            <a:ext cx="928374" cy="5024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727150" y="2847761"/>
            <a:ext cx="1187041" cy="5439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172450" y="1153614"/>
            <a:ext cx="921979" cy="57454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710283" y="4333716"/>
            <a:ext cx="928975" cy="5232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22852" y="4313328"/>
            <a:ext cx="1115811" cy="6746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098323" y="1092058"/>
            <a:ext cx="915129" cy="4501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7174" y="1338280"/>
            <a:ext cx="115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PUBLIC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(GOVT.)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9439" y="4376410"/>
            <a:ext cx="100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PRIVATE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45198" y="4411979"/>
            <a:ext cx="85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SMALL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27617" y="1209398"/>
            <a:ext cx="92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LARGE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" y="2914310"/>
            <a:ext cx="169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INTERNATIONAL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47567" y="2889301"/>
            <a:ext cx="102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LOCAL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18521" y="4336654"/>
            <a:ext cx="1028425" cy="6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TYPE OF VARIETY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2236" y="382667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INDIVIDUAL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90642" y="1972785"/>
            <a:ext cx="150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COMMUNITY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Left-Right Arrow 2"/>
          <p:cNvSpPr/>
          <p:nvPr/>
        </p:nvSpPr>
        <p:spPr>
          <a:xfrm rot="19843161">
            <a:off x="2114358" y="2938812"/>
            <a:ext cx="5495179" cy="136769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Left-Right Arrow 34"/>
          <p:cNvSpPr/>
          <p:nvPr/>
        </p:nvSpPr>
        <p:spPr>
          <a:xfrm rot="20657701">
            <a:off x="2216822" y="3037291"/>
            <a:ext cx="5381907" cy="123370"/>
          </a:xfrm>
          <a:prstGeom prst="leftRightArrow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7176" y="1153614"/>
            <a:ext cx="8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CROPS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Up-Down Arrow 14"/>
          <p:cNvSpPr/>
          <p:nvPr/>
        </p:nvSpPr>
        <p:spPr>
          <a:xfrm>
            <a:off x="4495519" y="1603738"/>
            <a:ext cx="152681" cy="2621143"/>
          </a:xfrm>
          <a:prstGeom prst="up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75627" y="2922159"/>
            <a:ext cx="156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FOREIGN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85765" y="2922159"/>
            <a:ext cx="151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NATIONAL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6" name="Left-Right Arrow 35"/>
          <p:cNvSpPr/>
          <p:nvPr/>
        </p:nvSpPr>
        <p:spPr>
          <a:xfrm rot="1769211">
            <a:off x="2047644" y="3069259"/>
            <a:ext cx="4845237" cy="12206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eft-Right Arrow 45"/>
          <p:cNvSpPr/>
          <p:nvPr/>
        </p:nvSpPr>
        <p:spPr>
          <a:xfrm>
            <a:off x="3352799" y="3077030"/>
            <a:ext cx="3258655" cy="12337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5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E0A8E6-0749-4934-AD29-1BDAEFB67C70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2390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990000"/>
                </a:solidFill>
              </a:rPr>
              <a:t>Preview</a:t>
            </a:r>
          </a:p>
        </p:txBody>
      </p:sp>
      <p:sp>
        <p:nvSpPr>
          <p:cNvPr id="2416643" name="Rectangle 3"/>
          <p:cNvSpPr>
            <a:spLocks noChangeArrowheads="1"/>
          </p:cNvSpPr>
          <p:nvPr/>
        </p:nvSpPr>
        <p:spPr bwMode="auto">
          <a:xfrm>
            <a:off x="609600" y="914400"/>
            <a:ext cx="8305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in plant breeding to deliver maximum benefits for farmers 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new varieties available to farmers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RivoireP\AppData\Local\Microsoft\Windows\Temporary Internet Files\Content.IE5\7UAHN02R\working_on_computer_500_clr[1]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20" y="1670539"/>
            <a:ext cx="1066800" cy="9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RivoireP\AppData\Local\Microsoft\Windows\Temporary Internet Files\Content.IE5\Z4XXT2UM\480px-Applications-internet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87" y="2162922"/>
            <a:ext cx="1343819" cy="124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:\OrgUPOV\Shared\UPOV_PRISMA\Communications\MAILCHIMP\campaign_1\images\upov_prisma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7" y="415364"/>
            <a:ext cx="4469539" cy="5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962766"/>
            <a:ext cx="5029200" cy="63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Online PBR Application Tool</a:t>
            </a:r>
          </a:p>
        </p:txBody>
      </p:sp>
      <p:sp>
        <p:nvSpPr>
          <p:cNvPr id="2" name="Pentagon 1"/>
          <p:cNvSpPr/>
          <p:nvPr/>
        </p:nvSpPr>
        <p:spPr>
          <a:xfrm>
            <a:off x="5181600" y="415368"/>
            <a:ext cx="3733800" cy="866117"/>
          </a:xfrm>
          <a:prstGeom prst="homePlate">
            <a:avLst/>
          </a:prstGeom>
          <a:solidFill>
            <a:srgbClr val="8CD200"/>
          </a:solidFill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812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application tool to submit application data to participating PVP Offices in required format </a:t>
            </a:r>
          </a:p>
        </p:txBody>
      </p:sp>
      <p:sp>
        <p:nvSpPr>
          <p:cNvPr id="12" name="Pentagon 11"/>
          <p:cNvSpPr/>
          <p:nvPr/>
        </p:nvSpPr>
        <p:spPr>
          <a:xfrm>
            <a:off x="5181600" y="4553033"/>
            <a:ext cx="3733800" cy="866117"/>
          </a:xfrm>
          <a:prstGeom prst="homePlate">
            <a:avLst/>
          </a:prstGeom>
          <a:solidFill>
            <a:srgbClr val="6600CC"/>
          </a:solidFill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812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user roles can be specified (e.g. drafter, signatory, translator, agent)</a:t>
            </a:r>
          </a:p>
        </p:txBody>
      </p:sp>
      <p:sp>
        <p:nvSpPr>
          <p:cNvPr id="13" name="Pentagon 12"/>
          <p:cNvSpPr/>
          <p:nvPr/>
        </p:nvSpPr>
        <p:spPr>
          <a:xfrm>
            <a:off x="5181600" y="3518609"/>
            <a:ext cx="3733800" cy="866117"/>
          </a:xfrm>
          <a:prstGeom prst="homePlate">
            <a:avLst/>
          </a:prstGeom>
          <a:solidFill>
            <a:srgbClr val="FF3399"/>
          </a:solidFill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812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Relevant data can be re-used in subsequent applications</a:t>
            </a:r>
          </a:p>
        </p:txBody>
      </p:sp>
      <p:sp>
        <p:nvSpPr>
          <p:cNvPr id="14" name="Pentagon 13"/>
          <p:cNvSpPr/>
          <p:nvPr/>
        </p:nvSpPr>
        <p:spPr>
          <a:xfrm>
            <a:off x="5181600" y="2484203"/>
            <a:ext cx="3733800" cy="866117"/>
          </a:xfrm>
          <a:prstGeom prst="homePlate">
            <a:avLst/>
          </a:prstGeom>
          <a:solidFill>
            <a:srgbClr val="E44B2C"/>
          </a:solidFill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812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of the information provided in the Technical Questionnaire will be automatically translated</a:t>
            </a:r>
          </a:p>
        </p:txBody>
      </p:sp>
      <p:sp>
        <p:nvSpPr>
          <p:cNvPr id="15" name="Pentagon 14"/>
          <p:cNvSpPr/>
          <p:nvPr/>
        </p:nvSpPr>
        <p:spPr>
          <a:xfrm>
            <a:off x="5181600" y="1449785"/>
            <a:ext cx="3733800" cy="866117"/>
          </a:xfrm>
          <a:prstGeom prst="homePlate">
            <a:avLst/>
          </a:prstGeom>
          <a:solidFill>
            <a:srgbClr val="FF9933"/>
          </a:solidFill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812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Easy access to PVP application forms, which can be displayed in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range of languages </a:t>
            </a:r>
          </a:p>
        </p:txBody>
      </p:sp>
      <p:sp>
        <p:nvSpPr>
          <p:cNvPr id="16" name="Pentagon 15"/>
          <p:cNvSpPr/>
          <p:nvPr/>
        </p:nvSpPr>
        <p:spPr>
          <a:xfrm>
            <a:off x="5181600" y="5587448"/>
            <a:ext cx="3733800" cy="866117"/>
          </a:xfrm>
          <a:prstGeom prst="homePlate">
            <a:avLst/>
          </a:prstGeom>
          <a:solidFill>
            <a:srgbClr val="336699"/>
          </a:solidFill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812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Controlled access, secure and confidential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/>
          <a:stretch/>
        </p:blipFill>
        <p:spPr bwMode="auto">
          <a:xfrm>
            <a:off x="351706" y="3776647"/>
            <a:ext cx="4469539" cy="270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5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E0A8E6-0749-4934-AD29-1BDAEFB67C70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2390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9933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990000"/>
                </a:solidFill>
              </a:rPr>
              <a:t>Preview</a:t>
            </a:r>
          </a:p>
        </p:txBody>
      </p:sp>
      <p:sp>
        <p:nvSpPr>
          <p:cNvPr id="2416643" name="Rectangle 3"/>
          <p:cNvSpPr>
            <a:spLocks noChangeArrowheads="1"/>
          </p:cNvSpPr>
          <p:nvPr/>
        </p:nvSpPr>
        <p:spPr bwMode="auto">
          <a:xfrm>
            <a:off x="609600" y="914400"/>
            <a:ext cx="8305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in plant breeding to deliver maximum benefits for farmers 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new varieties available to farmers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  <a:defRPr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icture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4368800" cy="655002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5105400" y="4191000"/>
            <a:ext cx="3733800" cy="2225675"/>
          </a:xfrm>
          <a:prstGeom prst="rect">
            <a:avLst/>
          </a:prstGeom>
          <a:noFill/>
          <a:ln w="50800" cap="rnd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Michael D. Carriere, Ph.D.</a:t>
            </a:r>
          </a:p>
          <a:p>
            <a:r>
              <a:rPr lang="en-US" sz="2000" i="1" dirty="0">
                <a:solidFill>
                  <a:srgbClr val="FFFFFF"/>
                </a:solidFill>
                <a:latin typeface="Arial" charset="0"/>
                <a:cs typeface="+mn-cs"/>
              </a:rPr>
              <a:t>Business Development and Intellectual Property Manager</a:t>
            </a:r>
          </a:p>
          <a:p>
            <a:endParaRPr lang="en-US" sz="2000" i="1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r>
              <a:rPr lang="en-US" sz="2000" i="1" dirty="0">
                <a:solidFill>
                  <a:srgbClr val="FFFFFF"/>
                </a:solidFill>
                <a:latin typeface="Arial" charset="0"/>
                <a:cs typeface="+mn-cs"/>
              </a:rPr>
              <a:t>UC Davis InnovationAccess</a:t>
            </a:r>
          </a:p>
          <a:p>
            <a:endParaRPr lang="en-US" sz="2000" i="1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r>
              <a:rPr lang="en-US" sz="2000" i="1" dirty="0">
                <a:solidFill>
                  <a:srgbClr val="FFFFFF"/>
                </a:solidFill>
                <a:latin typeface="Arial" charset="0"/>
                <a:cs typeface="+mn-cs"/>
              </a:rPr>
              <a:t>mdcarriere@ucdavis.edu</a:t>
            </a:r>
          </a:p>
        </p:txBody>
      </p:sp>
    </p:spTree>
    <p:extLst>
      <p:ext uri="{BB962C8B-B14F-4D97-AF65-F5344CB8AC3E}">
        <p14:creationId xmlns:p14="http://schemas.microsoft.com/office/powerpoint/2010/main" val="30492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variety licensing at UC Davis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09800"/>
            <a:ext cx="7772400" cy="3916363"/>
          </a:xfrm>
        </p:spPr>
        <p:txBody>
          <a:bodyPr/>
          <a:lstStyle/>
          <a:p>
            <a:r>
              <a:rPr lang="en-US" sz="2800" dirty="0" smtClean="0"/>
              <a:t>Fair value for public asset</a:t>
            </a:r>
          </a:p>
          <a:p>
            <a:r>
              <a:rPr lang="en-US" sz="2800" dirty="0" smtClean="0"/>
              <a:t>California advantage</a:t>
            </a:r>
          </a:p>
          <a:p>
            <a:pPr lvl="1"/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access to new varieties</a:t>
            </a:r>
          </a:p>
          <a:p>
            <a:pPr lvl="1"/>
            <a:r>
              <a:rPr lang="en-US" sz="2000" dirty="0" smtClean="0"/>
              <a:t>Preferential royalty rates</a:t>
            </a:r>
          </a:p>
          <a:p>
            <a:pPr lvl="1"/>
            <a:r>
              <a:rPr lang="en-US" sz="2000" dirty="0" smtClean="0"/>
              <a:t>Preferential (broader) sales territories</a:t>
            </a:r>
          </a:p>
          <a:p>
            <a:pPr lvl="0"/>
            <a:r>
              <a:rPr lang="en-US" sz="2800" dirty="0" smtClean="0"/>
              <a:t>Transfer of know-how</a:t>
            </a:r>
          </a:p>
          <a:p>
            <a:pPr lvl="0"/>
            <a:r>
              <a:rPr lang="en-US" sz="2800" dirty="0" smtClean="0"/>
              <a:t>Licensing - reactive to breeding outcomes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063752"/>
            <a:ext cx="8001000" cy="39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57200" y="5329428"/>
            <a:ext cx="3810000" cy="1223772"/>
          </a:xfrm>
          <a:prstGeom prst="wedgeRoundRectCallout">
            <a:avLst>
              <a:gd name="adj1" fmla="val -18187"/>
              <a:gd name="adj2" fmla="val -8462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Koshihikari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648200" y="5407152"/>
            <a:ext cx="3810000" cy="1069848"/>
          </a:xfrm>
          <a:prstGeom prst="wedgeRoundRectCallout">
            <a:avLst>
              <a:gd name="adj1" fmla="val -9643"/>
              <a:gd name="adj2" fmla="val -9768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Tsuyahime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8600" y="76200"/>
            <a:ext cx="8737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charset="0"/>
              </a:rPr>
              <a:t> High Level Study Tour (Japan, July 2016)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37617-6EF9-40E1-BC9F-877B437B5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D8A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2D8A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609600"/>
            <a:ext cx="7543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Rice variety 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Tsuyahime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High quality variety (good taste)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Yamagata prefectural government holds the plant breeder’s right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oyalty free for Yamagata farmers, royalty paid by other farmers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Location and agronomy (less fertilizer and pesticide) controlled to maintain quality (= high market price)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Increased farmers’ income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Picture 2" descr="set01_hor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96056"/>
            <a:ext cx="252253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56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85725" y="0"/>
            <a:ext cx="8982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33"/>
                </a:solidFill>
              </a:rPr>
              <a:t>Symposium on the Benefits of Plant Variety Protection for Farmers and Growers</a:t>
            </a:r>
            <a:endParaRPr lang="en-US">
              <a:solidFill>
                <a:srgbClr val="990033"/>
              </a:solidFill>
            </a:endParaRPr>
          </a:p>
        </p:txBody>
      </p:sp>
      <p:graphicFrame>
        <p:nvGraphicFramePr>
          <p:cNvPr id="10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20420"/>
              </p:ext>
            </p:extLst>
          </p:nvPr>
        </p:nvGraphicFramePr>
        <p:xfrm>
          <a:off x="100013" y="2925763"/>
          <a:ext cx="3657600" cy="35052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5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Vuyisile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Phehane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701" name="Picture 53" descr="Pic_V PHEH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3440113"/>
            <a:ext cx="14192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404813"/>
            <a:ext cx="6304969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352800"/>
            <a:ext cx="565943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8363" y="4841080"/>
            <a:ext cx="5659437" cy="924720"/>
          </a:xfrm>
          <a:prstGeom prst="roundRect">
            <a:avLst/>
          </a:prstGeom>
          <a:noFill/>
          <a:ln w="1143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0" y="152400"/>
            <a:ext cx="2865320" cy="46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152400"/>
            <a:ext cx="548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Nick </a:t>
            </a:r>
            <a:r>
              <a:rPr lang="en-US" b="1" dirty="0" err="1"/>
              <a:t>Ibuki</a:t>
            </a:r>
            <a:r>
              <a:rPr lang="en-US" b="1" dirty="0"/>
              <a:t>, Business Development Manager, Summerland Varieties Corp.</a:t>
            </a:r>
            <a:endParaRPr lang="en-US" dirty="0"/>
          </a:p>
          <a:p>
            <a:r>
              <a:rPr lang="en-US" i="1" dirty="0"/>
              <a:t>One of the biggest competitive challenges </a:t>
            </a:r>
            <a:r>
              <a:rPr lang="en-US" b="1" i="1" dirty="0">
                <a:solidFill>
                  <a:srgbClr val="990000"/>
                </a:solidFill>
              </a:rPr>
              <a:t>in the past</a:t>
            </a:r>
            <a:r>
              <a:rPr lang="en-US" i="1" dirty="0"/>
              <a:t>, before plant breeders’ right was that </a:t>
            </a:r>
            <a:r>
              <a:rPr lang="en-US" b="1" i="1" dirty="0">
                <a:solidFill>
                  <a:srgbClr val="990000"/>
                </a:solidFill>
              </a:rPr>
              <a:t>new varieties would be developed here in British Columbia and they would go all over the world and they would actually be used to compete against our BC growers</a:t>
            </a:r>
            <a:r>
              <a:rPr lang="en-US" i="1" dirty="0"/>
              <a:t>. So our growers would be competing against varieties that they paid </a:t>
            </a:r>
            <a:r>
              <a:rPr lang="en-US" i="1" dirty="0" smtClean="0"/>
              <a:t>to </a:t>
            </a:r>
            <a:r>
              <a:rPr lang="en-US" i="1" dirty="0"/>
              <a:t>develop </a:t>
            </a:r>
            <a:r>
              <a:rPr lang="en-US" i="1" dirty="0" smtClean="0"/>
              <a:t>here […]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3158490"/>
            <a:ext cx="548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Sean </a:t>
            </a:r>
            <a:r>
              <a:rPr lang="en-US" b="1" dirty="0" err="1"/>
              <a:t>Beirnes</a:t>
            </a:r>
            <a:r>
              <a:rPr lang="en-US" b="1" dirty="0"/>
              <a:t>, General Manager, Summerland Varieties Corp.</a:t>
            </a:r>
            <a:endParaRPr lang="en-US" dirty="0"/>
          </a:p>
          <a:p>
            <a:r>
              <a:rPr lang="en-US" i="1" dirty="0"/>
              <a:t>When it comes to </a:t>
            </a:r>
            <a:r>
              <a:rPr lang="en-US" i="1" dirty="0" err="1"/>
              <a:t>licencing</a:t>
            </a:r>
            <a:r>
              <a:rPr lang="en-US" i="1" dirty="0"/>
              <a:t>, </a:t>
            </a:r>
            <a:r>
              <a:rPr lang="en-US" b="1" i="1" dirty="0">
                <a:solidFill>
                  <a:srgbClr val="990000"/>
                </a:solidFill>
              </a:rPr>
              <a:t>we provide Canadian growers and marketers with priority access</a:t>
            </a:r>
            <a:r>
              <a:rPr lang="en-US" i="1" dirty="0"/>
              <a:t>.</a:t>
            </a:r>
            <a:endParaRPr lang="en-US" dirty="0"/>
          </a:p>
          <a:p>
            <a:r>
              <a:rPr lang="en-US" i="1" dirty="0"/>
              <a:t>By strategically allocating production and marketing territories, we ensure that Canadian growers and marketers, who represent a very small portion of the international fruit market, have an even playing field on which to compete. </a:t>
            </a:r>
            <a:r>
              <a:rPr lang="en-US" b="1" i="1" dirty="0">
                <a:solidFill>
                  <a:srgbClr val="990000"/>
                </a:solidFill>
              </a:rPr>
              <a:t>We would not be able to do this without plant breeders’ rights</a:t>
            </a:r>
            <a:r>
              <a:rPr lang="en-US" i="1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61547DD-4251-4D83-9D95-C8743BC1F97D}" type="slidenum">
              <a:rPr lang="en-US" smtClean="0"/>
              <a:pPr eaLnBrk="1" hangingPunct="1"/>
              <a:t>28</a:t>
            </a:fld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>
            <a:off x="1149561" y="1302532"/>
            <a:ext cx="1219200" cy="91440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48740" y="4190999"/>
            <a:ext cx="1247421" cy="91440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7174" y="1431414"/>
            <a:ext cx="115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PUBLIC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(GOVT.)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9439" y="4469544"/>
            <a:ext cx="100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PRIVATE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-Right Arrow 8"/>
          <p:cNvSpPr/>
          <p:nvPr/>
        </p:nvSpPr>
        <p:spPr>
          <a:xfrm rot="12572932">
            <a:off x="2002298" y="3150460"/>
            <a:ext cx="4845237" cy="306308"/>
          </a:xfrm>
          <a:prstGeom prst="leftRightArrow">
            <a:avLst/>
          </a:prstGeom>
          <a:gradFill flip="none" rotWithShape="1">
            <a:gsLst>
              <a:gs pos="38000">
                <a:srgbClr val="0070C0"/>
              </a:gs>
              <a:gs pos="5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685800"/>
          </a:xfrm>
        </p:spPr>
        <p:txBody>
          <a:bodyPr/>
          <a:lstStyle/>
          <a:p>
            <a:r>
              <a:rPr lang="en-US" altLang="en-US" sz="2400" dirty="0" smtClean="0"/>
              <a:t>Plant Breeding as a share of total (US) agricultural R&amp;D expenditures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CBA61-6A25-4EAF-8E95-DC70A7BB021B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5676900"/>
            <a:ext cx="8534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None/>
            </a:pPr>
            <a:r>
              <a:rPr kumimoji="1"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Kitisri Sukhapinda</a:t>
            </a:r>
            <a:r>
              <a:rPr kumimoji="1"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, Office of Policy and External </a:t>
            </a:r>
            <a:r>
              <a:rPr kumimoji="1"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Affairs, </a:t>
            </a:r>
            <a:br>
              <a:rPr kumimoji="1"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United </a:t>
            </a:r>
            <a:r>
              <a:rPr kumimoji="1"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States Patent And Trademark  </a:t>
            </a:r>
            <a:r>
              <a:rPr kumimoji="1"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kumimoji="1"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Bangkok, </a:t>
            </a:r>
            <a:r>
              <a:rPr kumimoji="1"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Thailand:  May </a:t>
            </a:r>
            <a:r>
              <a:rPr kumimoji="1"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28-30, 2012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kumimoji="1"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en-US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52475"/>
            <a:ext cx="70485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4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N:\OrgUPOV\Shared\Present-speeches\_Model Presentations &amp;Speeches\maps\2018_03_07_UPOV_Status_(3 colours)_cor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2" y="914400"/>
            <a:ext cx="8516101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228600" y="5181600"/>
            <a:ext cx="876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The boundaries shown on this map do not imply the expression of any opinion whatsoever on the part of UPOV concerning the legal status of any country or territory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299811" y="5470519"/>
            <a:ext cx="7991475" cy="287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</a:rPr>
              <a:t>Members of UPOV (</a:t>
            </a:r>
            <a:r>
              <a:rPr lang="en-US" sz="2000" dirty="0" smtClean="0">
                <a:solidFill>
                  <a:srgbClr val="FFFF00"/>
                </a:solidFill>
              </a:rPr>
              <a:t>75) covering 94 States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292809" y="5830888"/>
            <a:ext cx="7991475" cy="287337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</a:rPr>
              <a:t>Initiating States (</a:t>
            </a:r>
            <a:r>
              <a:rPr lang="en-US" sz="2000" dirty="0" smtClean="0">
                <a:solidFill>
                  <a:srgbClr val="FFFF00"/>
                </a:solidFill>
              </a:rPr>
              <a:t>16) </a:t>
            </a:r>
            <a:r>
              <a:rPr lang="en-US" sz="2000" dirty="0">
                <a:solidFill>
                  <a:srgbClr val="FFFF00"/>
                </a:solidFill>
              </a:rPr>
              <a:t>and Organization (1)</a:t>
            </a:r>
          </a:p>
        </p:txBody>
      </p:sp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292809" y="6189663"/>
            <a:ext cx="7991475" cy="28733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States (</a:t>
            </a:r>
            <a:r>
              <a:rPr lang="en-US" sz="2000" dirty="0" smtClean="0">
                <a:solidFill>
                  <a:srgbClr val="000000"/>
                </a:solidFill>
              </a:rPr>
              <a:t>26) </a:t>
            </a:r>
            <a:r>
              <a:rPr lang="en-US" sz="2000" dirty="0">
                <a:solidFill>
                  <a:srgbClr val="000000"/>
                </a:solidFill>
              </a:rPr>
              <a:t>and Organization (1) in contact with the UPOV Office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8E87F804-22E8-4860-9E71-347731F224EA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68325" y="-34805"/>
            <a:ext cx="81184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006600"/>
                </a:solidFill>
                <a:latin typeface="Arial" charset="0"/>
                <a:cs typeface="Arial" charset="0"/>
              </a:rPr>
              <a:t>UPOV </a:t>
            </a:r>
            <a:r>
              <a:rPr lang="en-US" sz="3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status</a:t>
            </a:r>
            <a:br>
              <a:rPr lang="en-US" sz="3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</a:br>
            <a:r>
              <a:rPr lang="en-US" sz="1600" dirty="0" smtClean="0">
                <a:solidFill>
                  <a:srgbClr val="006600"/>
                </a:solidFill>
                <a:latin typeface="Arial" charset="0"/>
              </a:rPr>
              <a:t>April 13</a:t>
            </a:r>
            <a:r>
              <a:rPr lang="en-US" sz="1600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2018</a:t>
            </a:r>
            <a:endParaRPr lang="en-US" sz="16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04800" y="1096324"/>
            <a:ext cx="3962400" cy="2104076"/>
          </a:xfrm>
          <a:prstGeom prst="wedgeRoundRectCallout">
            <a:avLst>
              <a:gd name="adj1" fmla="val 69622"/>
              <a:gd name="adj2" fmla="val 1675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6600"/>
                </a:solidFill>
              </a:rPr>
              <a:t>Bulgaria – </a:t>
            </a:r>
          </a:p>
          <a:p>
            <a:pPr algn="ctr"/>
            <a:r>
              <a:rPr lang="en-US" dirty="0" smtClean="0">
                <a:solidFill>
                  <a:srgbClr val="006600"/>
                </a:solidFill>
              </a:rPr>
              <a:t>36</a:t>
            </a:r>
            <a:r>
              <a:rPr lang="en-US" baseline="30000" dirty="0" smtClean="0">
                <a:solidFill>
                  <a:srgbClr val="006600"/>
                </a:solidFill>
              </a:rPr>
              <a:t>th</a:t>
            </a:r>
            <a:r>
              <a:rPr lang="en-US" dirty="0" smtClean="0">
                <a:solidFill>
                  <a:srgbClr val="006600"/>
                </a:solidFill>
              </a:rPr>
              <a:t> UPOV member April 24, 1998 </a:t>
            </a:r>
          </a:p>
          <a:p>
            <a:pPr algn="ctr"/>
            <a:r>
              <a:rPr lang="en-US" dirty="0" smtClean="0">
                <a:solidFill>
                  <a:srgbClr val="006600"/>
                </a:solidFill>
              </a:rPr>
              <a:t>(1991 Act)</a:t>
            </a:r>
          </a:p>
          <a:p>
            <a:pPr algn="ctr"/>
            <a:endParaRPr lang="en-US" sz="800" dirty="0">
              <a:solidFill>
                <a:srgbClr val="0066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6600"/>
                </a:solidFill>
              </a:rPr>
              <a:t>European Union – </a:t>
            </a:r>
          </a:p>
          <a:p>
            <a:pPr algn="ctr"/>
            <a:r>
              <a:rPr lang="en-US" dirty="0" smtClean="0">
                <a:solidFill>
                  <a:srgbClr val="006600"/>
                </a:solidFill>
              </a:rPr>
              <a:t>59</a:t>
            </a:r>
            <a:r>
              <a:rPr lang="en-US" baseline="30000" dirty="0" smtClean="0">
                <a:solidFill>
                  <a:srgbClr val="006600"/>
                </a:solidFill>
              </a:rPr>
              <a:t>th</a:t>
            </a:r>
            <a:r>
              <a:rPr lang="en-US" dirty="0" smtClean="0">
                <a:solidFill>
                  <a:srgbClr val="006600"/>
                </a:solidFill>
              </a:rPr>
              <a:t> UPOV member July 29, 2005 </a:t>
            </a:r>
          </a:p>
          <a:p>
            <a:pPr algn="ctr"/>
            <a:r>
              <a:rPr lang="en-US" dirty="0" smtClean="0">
                <a:solidFill>
                  <a:srgbClr val="006600"/>
                </a:solidFill>
              </a:rPr>
              <a:t>(1991 Act)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E1DF-6BC6-4D5F-B28F-7E4BED347E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07714" name="Group 2"/>
          <p:cNvGrpSpPr>
            <a:grpSpLocks/>
          </p:cNvGrpSpPr>
          <p:nvPr/>
        </p:nvGrpSpPr>
        <p:grpSpPr bwMode="auto">
          <a:xfrm>
            <a:off x="2971800" y="304800"/>
            <a:ext cx="3733800" cy="5791200"/>
            <a:chOff x="480" y="528"/>
            <a:chExt cx="2352" cy="3648"/>
          </a:xfrm>
        </p:grpSpPr>
        <p:sp>
          <p:nvSpPr>
            <p:cNvPr id="1907715" name="AutoShape 3"/>
            <p:cNvSpPr>
              <a:spLocks noChangeArrowheads="1"/>
            </p:cNvSpPr>
            <p:nvPr/>
          </p:nvSpPr>
          <p:spPr bwMode="auto">
            <a:xfrm>
              <a:off x="480" y="528"/>
              <a:ext cx="2352" cy="3648"/>
            </a:xfrm>
            <a:prstGeom prst="roundRect">
              <a:avLst>
                <a:gd name="adj" fmla="val 16667"/>
              </a:avLst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FFF47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6" name="AutoShape 4"/>
            <p:cNvSpPr>
              <a:spLocks noChangeArrowheads="1"/>
            </p:cNvSpPr>
            <p:nvPr/>
          </p:nvSpPr>
          <p:spPr bwMode="auto">
            <a:xfrm>
              <a:off x="720" y="1760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NEW VARIETIES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7" name="AutoShape 5"/>
            <p:cNvSpPr>
              <a:spLocks noChangeArrowheads="1"/>
            </p:cNvSpPr>
            <p:nvPr/>
          </p:nvSpPr>
          <p:spPr bwMode="auto">
            <a:xfrm>
              <a:off x="720" y="912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BREEDERS</a:t>
              </a:r>
            </a:p>
          </p:txBody>
        </p:sp>
        <p:sp>
          <p:nvSpPr>
            <p:cNvPr id="1907718" name="AutoShape 6"/>
            <p:cNvSpPr>
              <a:spLocks noChangeArrowheads="1"/>
            </p:cNvSpPr>
            <p:nvPr/>
          </p:nvSpPr>
          <p:spPr bwMode="auto">
            <a:xfrm>
              <a:off x="720" y="3456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CONSUMERS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9" name="AutoShape 7"/>
            <p:cNvSpPr>
              <a:spLocks noChangeArrowheads="1"/>
            </p:cNvSpPr>
            <p:nvPr/>
          </p:nvSpPr>
          <p:spPr bwMode="auto">
            <a:xfrm>
              <a:off x="720" y="2608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8080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FARMERS, </a:t>
              </a:r>
              <a:b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</a:b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GROWERS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1907720" name="AutoShape 8"/>
            <p:cNvCxnSpPr>
              <a:cxnSpLocks noChangeShapeType="1"/>
              <a:stCxn id="1907717" idx="2"/>
              <a:endCxn id="1907716" idx="0"/>
            </p:cNvCxnSpPr>
            <p:nvPr/>
          </p:nvCxnSpPr>
          <p:spPr bwMode="auto">
            <a:xfrm>
              <a:off x="1656" y="1460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1" name="AutoShape 9"/>
            <p:cNvCxnSpPr>
              <a:cxnSpLocks noChangeShapeType="1"/>
              <a:stCxn id="1907716" idx="2"/>
              <a:endCxn id="1907719" idx="0"/>
            </p:cNvCxnSpPr>
            <p:nvPr/>
          </p:nvCxnSpPr>
          <p:spPr bwMode="auto">
            <a:xfrm>
              <a:off x="1656" y="2308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2" name="AutoShape 10"/>
            <p:cNvCxnSpPr>
              <a:cxnSpLocks noChangeShapeType="1"/>
              <a:stCxn id="1907719" idx="2"/>
              <a:endCxn id="1907718" idx="0"/>
            </p:cNvCxnSpPr>
            <p:nvPr/>
          </p:nvCxnSpPr>
          <p:spPr bwMode="auto">
            <a:xfrm>
              <a:off x="1656" y="3156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07725" name="AutoShape 13"/>
          <p:cNvSpPr>
            <a:spLocks noChangeArrowheads="1"/>
          </p:cNvSpPr>
          <p:nvPr/>
        </p:nvSpPr>
        <p:spPr bwMode="auto">
          <a:xfrm>
            <a:off x="7162800" y="2590800"/>
            <a:ext cx="1752600" cy="1676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635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IMPROVED VARIETIES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907726" name="AutoShape 14"/>
          <p:cNvSpPr>
            <a:spLocks noChangeArrowheads="1"/>
          </p:cNvSpPr>
          <p:nvPr/>
        </p:nvSpPr>
        <p:spPr bwMode="auto">
          <a:xfrm rot="10800000">
            <a:off x="2514600" y="838200"/>
            <a:ext cx="838200" cy="4267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solidFill>
            <a:srgbClr val="FFCC00"/>
          </a:solidFill>
          <a:ln w="635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907727" name="AutoShape 15"/>
          <p:cNvSpPr>
            <a:spLocks noChangeArrowheads="1"/>
          </p:cNvSpPr>
          <p:nvPr/>
        </p:nvSpPr>
        <p:spPr bwMode="auto">
          <a:xfrm>
            <a:off x="609600" y="2514600"/>
            <a:ext cx="1752600" cy="1676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63500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INCOME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6324600" y="1066800"/>
            <a:ext cx="762000" cy="3505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solidFill>
            <a:srgbClr val="99CC00"/>
          </a:solidFill>
          <a:ln w="635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5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7725" grpId="0" animBg="1"/>
      <p:bldP spid="1907726" grpId="0" animBg="1"/>
      <p:bldP spid="1907727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E1DF-6BC6-4D5F-B28F-7E4BED347E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07714" name="Group 2"/>
          <p:cNvGrpSpPr>
            <a:grpSpLocks/>
          </p:cNvGrpSpPr>
          <p:nvPr/>
        </p:nvGrpSpPr>
        <p:grpSpPr bwMode="auto">
          <a:xfrm>
            <a:off x="2971800" y="304800"/>
            <a:ext cx="3733800" cy="5791200"/>
            <a:chOff x="480" y="528"/>
            <a:chExt cx="2352" cy="3648"/>
          </a:xfrm>
        </p:grpSpPr>
        <p:sp>
          <p:nvSpPr>
            <p:cNvPr id="1907715" name="AutoShape 3"/>
            <p:cNvSpPr>
              <a:spLocks noChangeArrowheads="1"/>
            </p:cNvSpPr>
            <p:nvPr/>
          </p:nvSpPr>
          <p:spPr bwMode="auto">
            <a:xfrm>
              <a:off x="480" y="528"/>
              <a:ext cx="2352" cy="3648"/>
            </a:xfrm>
            <a:prstGeom prst="roundRect">
              <a:avLst>
                <a:gd name="adj" fmla="val 16667"/>
              </a:avLst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FFF47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6" name="AutoShape 4"/>
            <p:cNvSpPr>
              <a:spLocks noChangeArrowheads="1"/>
            </p:cNvSpPr>
            <p:nvPr/>
          </p:nvSpPr>
          <p:spPr bwMode="auto">
            <a:xfrm>
              <a:off x="720" y="1760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NEW VARIETIES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7" name="AutoShape 5"/>
            <p:cNvSpPr>
              <a:spLocks noChangeArrowheads="1"/>
            </p:cNvSpPr>
            <p:nvPr/>
          </p:nvSpPr>
          <p:spPr bwMode="auto">
            <a:xfrm>
              <a:off x="720" y="912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BREEDERS</a:t>
              </a:r>
            </a:p>
          </p:txBody>
        </p:sp>
        <p:sp>
          <p:nvSpPr>
            <p:cNvPr id="1907718" name="AutoShape 6"/>
            <p:cNvSpPr>
              <a:spLocks noChangeArrowheads="1"/>
            </p:cNvSpPr>
            <p:nvPr/>
          </p:nvSpPr>
          <p:spPr bwMode="auto">
            <a:xfrm>
              <a:off x="720" y="3456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CONSUMERS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9" name="AutoShape 7"/>
            <p:cNvSpPr>
              <a:spLocks noChangeArrowheads="1"/>
            </p:cNvSpPr>
            <p:nvPr/>
          </p:nvSpPr>
          <p:spPr bwMode="auto">
            <a:xfrm>
              <a:off x="720" y="2608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8080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FARMERS, </a:t>
              </a:r>
              <a:b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</a:b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GROWERS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1907720" name="AutoShape 8"/>
            <p:cNvCxnSpPr>
              <a:cxnSpLocks noChangeShapeType="1"/>
              <a:stCxn id="1907717" idx="2"/>
              <a:endCxn id="1907716" idx="0"/>
            </p:cNvCxnSpPr>
            <p:nvPr/>
          </p:nvCxnSpPr>
          <p:spPr bwMode="auto">
            <a:xfrm>
              <a:off x="1656" y="1460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1" name="AutoShape 9"/>
            <p:cNvCxnSpPr>
              <a:cxnSpLocks noChangeShapeType="1"/>
              <a:stCxn id="1907716" idx="2"/>
              <a:endCxn id="1907719" idx="0"/>
            </p:cNvCxnSpPr>
            <p:nvPr/>
          </p:nvCxnSpPr>
          <p:spPr bwMode="auto">
            <a:xfrm>
              <a:off x="1656" y="2308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2" name="AutoShape 10"/>
            <p:cNvCxnSpPr>
              <a:cxnSpLocks noChangeShapeType="1"/>
              <a:stCxn id="1907719" idx="2"/>
              <a:endCxn id="1907718" idx="0"/>
            </p:cNvCxnSpPr>
            <p:nvPr/>
          </p:nvCxnSpPr>
          <p:spPr bwMode="auto">
            <a:xfrm>
              <a:off x="1656" y="3156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07725" name="AutoShape 13"/>
          <p:cNvSpPr>
            <a:spLocks noChangeArrowheads="1"/>
          </p:cNvSpPr>
          <p:nvPr/>
        </p:nvSpPr>
        <p:spPr bwMode="auto">
          <a:xfrm>
            <a:off x="7162800" y="2590800"/>
            <a:ext cx="1752600" cy="1676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635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IMPROVED VARIETIES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907727" name="AutoShape 15"/>
          <p:cNvSpPr>
            <a:spLocks noChangeArrowheads="1"/>
          </p:cNvSpPr>
          <p:nvPr/>
        </p:nvSpPr>
        <p:spPr bwMode="auto">
          <a:xfrm>
            <a:off x="609600" y="2514600"/>
            <a:ext cx="1752600" cy="1676400"/>
          </a:xfrm>
          <a:prstGeom prst="roundRect">
            <a:avLst>
              <a:gd name="adj" fmla="val 16667"/>
            </a:avLst>
          </a:prstGeom>
          <a:pattFill prst="plaid">
            <a:fgClr>
              <a:srgbClr val="FFCC00"/>
            </a:fgClr>
            <a:bgClr>
              <a:schemeClr val="bg1"/>
            </a:bgClr>
          </a:pattFill>
          <a:ln w="63500">
            <a:solidFill>
              <a:srgbClr val="006600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621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INCOME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621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6324600" y="1066800"/>
            <a:ext cx="762000" cy="3505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solidFill>
            <a:srgbClr val="99CC00"/>
          </a:solidFill>
          <a:ln w="635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 rot="10800000">
            <a:off x="2514600" y="838200"/>
            <a:ext cx="838200" cy="4267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pattFill prst="lgConfetti">
            <a:fgClr>
              <a:srgbClr val="FFCC00"/>
            </a:fgClr>
            <a:bgClr>
              <a:schemeClr val="bg1"/>
            </a:bgClr>
          </a:pattFill>
          <a:ln w="63500">
            <a:solidFill>
              <a:srgbClr val="006600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E1DF-6BC6-4D5F-B28F-7E4BED347E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07714" name="Group 2"/>
          <p:cNvGrpSpPr>
            <a:grpSpLocks/>
          </p:cNvGrpSpPr>
          <p:nvPr/>
        </p:nvGrpSpPr>
        <p:grpSpPr bwMode="auto">
          <a:xfrm>
            <a:off x="2971800" y="304800"/>
            <a:ext cx="3733800" cy="5791200"/>
            <a:chOff x="480" y="528"/>
            <a:chExt cx="2352" cy="3648"/>
          </a:xfrm>
        </p:grpSpPr>
        <p:sp>
          <p:nvSpPr>
            <p:cNvPr id="1907715" name="AutoShape 3"/>
            <p:cNvSpPr>
              <a:spLocks noChangeArrowheads="1"/>
            </p:cNvSpPr>
            <p:nvPr/>
          </p:nvSpPr>
          <p:spPr bwMode="auto">
            <a:xfrm>
              <a:off x="480" y="528"/>
              <a:ext cx="2352" cy="3648"/>
            </a:xfrm>
            <a:prstGeom prst="roundRect">
              <a:avLst>
                <a:gd name="adj" fmla="val 16667"/>
              </a:avLst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FFF47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6" name="AutoShape 4"/>
            <p:cNvSpPr>
              <a:spLocks noChangeArrowheads="1"/>
            </p:cNvSpPr>
            <p:nvPr/>
          </p:nvSpPr>
          <p:spPr bwMode="auto">
            <a:xfrm>
              <a:off x="720" y="1760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NEW VARIETIES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7" name="AutoShape 5"/>
            <p:cNvSpPr>
              <a:spLocks noChangeArrowheads="1"/>
            </p:cNvSpPr>
            <p:nvPr/>
          </p:nvSpPr>
          <p:spPr bwMode="auto">
            <a:xfrm>
              <a:off x="720" y="912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BREEDERS</a:t>
              </a:r>
            </a:p>
          </p:txBody>
        </p:sp>
        <p:sp>
          <p:nvSpPr>
            <p:cNvPr id="1907718" name="AutoShape 6"/>
            <p:cNvSpPr>
              <a:spLocks noChangeArrowheads="1"/>
            </p:cNvSpPr>
            <p:nvPr/>
          </p:nvSpPr>
          <p:spPr bwMode="auto">
            <a:xfrm>
              <a:off x="720" y="3456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CONSUMERS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9" name="AutoShape 7"/>
            <p:cNvSpPr>
              <a:spLocks noChangeArrowheads="1"/>
            </p:cNvSpPr>
            <p:nvPr/>
          </p:nvSpPr>
          <p:spPr bwMode="auto">
            <a:xfrm>
              <a:off x="720" y="2608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8080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FARMERS, </a:t>
              </a:r>
              <a:b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</a:b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GROWERS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1907720" name="AutoShape 8"/>
            <p:cNvCxnSpPr>
              <a:cxnSpLocks noChangeShapeType="1"/>
              <a:stCxn id="1907717" idx="2"/>
              <a:endCxn id="1907716" idx="0"/>
            </p:cNvCxnSpPr>
            <p:nvPr/>
          </p:nvCxnSpPr>
          <p:spPr bwMode="auto">
            <a:xfrm>
              <a:off x="1656" y="1460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prstDash val="sysDot"/>
              <a:round/>
              <a:headEnd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1" name="AutoShape 9"/>
            <p:cNvCxnSpPr>
              <a:cxnSpLocks noChangeShapeType="1"/>
              <a:stCxn id="1907716" idx="2"/>
              <a:endCxn id="1907719" idx="0"/>
            </p:cNvCxnSpPr>
            <p:nvPr/>
          </p:nvCxnSpPr>
          <p:spPr bwMode="auto">
            <a:xfrm>
              <a:off x="1656" y="2308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prstDash val="sysDot"/>
              <a:round/>
              <a:headEnd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2" name="AutoShape 10"/>
            <p:cNvCxnSpPr>
              <a:cxnSpLocks noChangeShapeType="1"/>
              <a:stCxn id="1907719" idx="2"/>
              <a:endCxn id="1907718" idx="0"/>
            </p:cNvCxnSpPr>
            <p:nvPr/>
          </p:nvCxnSpPr>
          <p:spPr bwMode="auto">
            <a:xfrm>
              <a:off x="1656" y="3156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prstDash val="sysDot"/>
              <a:round/>
              <a:headEnd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07725" name="AutoShape 13"/>
          <p:cNvSpPr>
            <a:spLocks noChangeArrowheads="1"/>
          </p:cNvSpPr>
          <p:nvPr/>
        </p:nvSpPr>
        <p:spPr bwMode="auto">
          <a:xfrm>
            <a:off x="7162800" y="2590800"/>
            <a:ext cx="1752600" cy="1676400"/>
          </a:xfrm>
          <a:prstGeom prst="roundRect">
            <a:avLst>
              <a:gd name="adj" fmla="val 16667"/>
            </a:avLst>
          </a:prstGeom>
          <a:pattFill prst="pct5">
            <a:fgClr>
              <a:srgbClr val="92D050"/>
            </a:fgClr>
            <a:bgClr>
              <a:schemeClr val="bg1"/>
            </a:bgClr>
          </a:pattFill>
          <a:ln w="63500">
            <a:solidFill>
              <a:srgbClr val="006600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IMPROVED VARIETIES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907727" name="AutoShape 15"/>
          <p:cNvSpPr>
            <a:spLocks noChangeArrowheads="1"/>
          </p:cNvSpPr>
          <p:nvPr/>
        </p:nvSpPr>
        <p:spPr bwMode="auto">
          <a:xfrm>
            <a:off x="609600" y="2514600"/>
            <a:ext cx="1752600" cy="1676400"/>
          </a:xfrm>
          <a:prstGeom prst="roundRect">
            <a:avLst>
              <a:gd name="adj" fmla="val 16667"/>
            </a:avLst>
          </a:prstGeom>
          <a:pattFill prst="plaid">
            <a:fgClr>
              <a:srgbClr val="FFCC00"/>
            </a:fgClr>
            <a:bgClr>
              <a:schemeClr val="bg1"/>
            </a:bgClr>
          </a:pattFill>
          <a:ln w="63500">
            <a:solidFill>
              <a:srgbClr val="006600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621D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INCOME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621D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6324600" y="1066800"/>
            <a:ext cx="762000" cy="3505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pattFill prst="lgConfetti">
            <a:fgClr>
              <a:srgbClr val="99CC00"/>
            </a:fgClr>
            <a:bgClr>
              <a:schemeClr val="bg1"/>
            </a:bgClr>
          </a:pattFill>
          <a:ln w="63500">
            <a:solidFill>
              <a:srgbClr val="006600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 rot="10800000">
            <a:off x="2514600" y="838200"/>
            <a:ext cx="838200" cy="4267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pattFill prst="lgConfetti">
            <a:fgClr>
              <a:srgbClr val="FFCC00"/>
            </a:fgClr>
            <a:bgClr>
              <a:schemeClr val="bg1"/>
            </a:bgClr>
          </a:pattFill>
          <a:ln w="63500">
            <a:solidFill>
              <a:srgbClr val="006600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1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709"/>
            <a:ext cx="9220200" cy="1191491"/>
          </a:xfrm>
        </p:spPr>
        <p:txBody>
          <a:bodyPr>
            <a:normAutofit/>
          </a:bodyPr>
          <a:lstStyle/>
          <a:p>
            <a:r>
              <a:rPr lang="en-CA" dirty="0" smtClean="0"/>
              <a:t>Experience Moving to UPOV’91?</a:t>
            </a:r>
            <a:endParaRPr lang="en-CA" dirty="0">
              <a:solidFill>
                <a:srgbClr val="05486C"/>
              </a:solidFill>
            </a:endParaRPr>
          </a:p>
        </p:txBody>
      </p:sp>
      <p:pic>
        <p:nvPicPr>
          <p:cNvPr id="3" name="Picture 4" descr="C:\Users\parkera\Desktop\Stuff\PBR AC\UPOV-91--608x4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5" y="1042987"/>
            <a:ext cx="8001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235450" y="6154737"/>
            <a:ext cx="4087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CA" altLang="en-US" sz="1000" dirty="0">
                <a:solidFill>
                  <a:prstClr val="black"/>
                </a:solidFill>
                <a:latin typeface="Arial" charset="0"/>
              </a:rPr>
              <a:t>Photo Courtesy of Grainswest Magazine: UPOV’91 January 23, 2014</a:t>
            </a:r>
          </a:p>
        </p:txBody>
      </p:sp>
    </p:spTree>
    <p:extLst>
      <p:ext uri="{BB962C8B-B14F-4D97-AF65-F5344CB8AC3E}">
        <p14:creationId xmlns:p14="http://schemas.microsoft.com/office/powerpoint/2010/main" val="3071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Increased Investment</a:t>
            </a:r>
            <a:endParaRPr lang="en-CA" i="1" dirty="0">
              <a:solidFill>
                <a:srgbClr val="05486C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69" y="990600"/>
            <a:ext cx="34504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35052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3810000"/>
            <a:ext cx="800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defRPr/>
            </a:pPr>
            <a:r>
              <a:rPr lang="en-CA" altLang="en-US" sz="2200" kern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Bayer Crop Science new investments in wheat breeding</a:t>
            </a:r>
          </a:p>
          <a:p>
            <a:pPr marL="457200" indent="-457200">
              <a:defRPr/>
            </a:pPr>
            <a:r>
              <a:rPr lang="en-CA" altLang="en-US" sz="2200" kern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Limagrain/Canterra Seeds partnership – cereal breeding</a:t>
            </a:r>
          </a:p>
          <a:p>
            <a:pPr marL="457200" indent="-457200">
              <a:defRPr/>
            </a:pPr>
            <a:r>
              <a:rPr lang="en-CA" altLang="en-US" sz="2200" kern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Public/private/producer breeding consortium to fund Canadian Prairie Spring Red Wheat (CPSR)</a:t>
            </a:r>
          </a:p>
          <a:p>
            <a:pPr marL="457200" indent="-457200">
              <a:defRPr/>
            </a:pPr>
            <a:r>
              <a:rPr lang="en-CA" altLang="en-US" sz="2200" kern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New PBR applicants in the agriculture sector </a:t>
            </a:r>
          </a:p>
          <a:p>
            <a:pPr marL="0" indent="0">
              <a:buFontTx/>
              <a:buNone/>
              <a:defRPr/>
            </a:pPr>
            <a:endParaRPr lang="en-CA" altLang="en-US" sz="2400" kern="0" dirty="0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7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A4612-DA65-4868-896C-C6CBB024A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736731"/>
              </p:ext>
            </p:extLst>
          </p:nvPr>
        </p:nvGraphicFramePr>
        <p:xfrm>
          <a:off x="381000" y="304800"/>
          <a:ext cx="84582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57400" y="6096000"/>
            <a:ext cx="686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Source: </a:t>
            </a:r>
            <a:r>
              <a:rPr lang="en-US" dirty="0">
                <a:solidFill>
                  <a:prstClr val="black"/>
                </a:solidFill>
              </a:rPr>
              <a:t>2014 </a:t>
            </a:r>
            <a:r>
              <a:rPr lang="en-US" dirty="0" smtClean="0">
                <a:solidFill>
                  <a:prstClr val="black"/>
                </a:solidFill>
              </a:rPr>
              <a:t>Mr. </a:t>
            </a:r>
            <a:r>
              <a:rPr lang="en-US" dirty="0">
                <a:solidFill>
                  <a:prstClr val="black"/>
                </a:solidFill>
              </a:rPr>
              <a:t>Kerrie Gleeson, Australian Grain Technologies Pty Ltd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3800" y="838200"/>
            <a:ext cx="3733800" cy="449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EAFB6-6CD1-4F91-9418-19B03C0882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447800"/>
            <a:ext cx="89916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6600"/>
                </a:solidFill>
              </a:rPr>
              <a:t>MISSION </a:t>
            </a:r>
            <a:r>
              <a:rPr lang="en-US" sz="3600" b="1" dirty="0">
                <a:solidFill>
                  <a:srgbClr val="006600"/>
                </a:solidFill>
              </a:rPr>
              <a:t>STATEMENT</a:t>
            </a:r>
            <a:endParaRPr lang="en-US" sz="3600" dirty="0">
              <a:solidFill>
                <a:srgbClr val="006600"/>
              </a:solidFill>
            </a:endParaRPr>
          </a:p>
        </p:txBody>
      </p:sp>
      <p:sp>
        <p:nvSpPr>
          <p:cNvPr id="189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686800" cy="30480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dirty="0">
                <a:solidFill>
                  <a:srgbClr val="006600"/>
                </a:solidFill>
              </a:rPr>
              <a:t>“</a:t>
            </a:r>
            <a:r>
              <a:rPr lang="en-US" sz="3600" b="1" dirty="0">
                <a:solidFill>
                  <a:srgbClr val="2B621D"/>
                </a:solidFill>
              </a:rPr>
              <a:t>To provide and promote an effective system of plant variety protection, with the aim of encouraging the development of new varieties of plants, for the benefit of society”</a:t>
            </a:r>
            <a:r>
              <a:rPr lang="en-US" sz="3600" b="1" i="1" dirty="0">
                <a:solidFill>
                  <a:srgbClr val="2B621D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pic>
        <p:nvPicPr>
          <p:cNvPr id="1026" name="Picture 2" descr="N:\OrgUPOV\Shared\Logo_new\Finalized_logo\logo\new_logo_green_transp_resized\green_trans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57200"/>
            <a:ext cx="26765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6931-74B6-475D-B6DC-92170EFD23EE}" type="slidenum">
              <a:rPr lang="en-US"/>
              <a:pPr/>
              <a:t>5</a:t>
            </a:fld>
            <a:endParaRPr lang="en-US"/>
          </a:p>
        </p:txBody>
      </p:sp>
      <p:sp>
        <p:nvSpPr>
          <p:cNvPr id="282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828800"/>
            <a:ext cx="8991600" cy="609600"/>
          </a:xfrm>
        </p:spPr>
        <p:txBody>
          <a:bodyPr/>
          <a:lstStyle/>
          <a:p>
            <a:r>
              <a:rPr lang="en-US" sz="3600" b="1">
                <a:solidFill>
                  <a:srgbClr val="990000"/>
                </a:solidFill>
              </a:rPr>
              <a:t>UPOV MISSION STATEMENT</a:t>
            </a:r>
            <a:endParaRPr lang="en-US" sz="3600">
              <a:solidFill>
                <a:srgbClr val="990000"/>
              </a:solidFill>
            </a:endParaRPr>
          </a:p>
        </p:txBody>
      </p:sp>
      <p:sp>
        <p:nvSpPr>
          <p:cNvPr id="282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514600"/>
            <a:ext cx="8686800" cy="30480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>
                <a:solidFill>
                  <a:srgbClr val="006600"/>
                </a:solidFill>
              </a:rPr>
              <a:t>“To provide and promote an </a:t>
            </a:r>
            <a:r>
              <a:rPr 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system of </a:t>
            </a:r>
            <a:r>
              <a:rPr lang="en-US" sz="3600" b="1" u="sng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lant </a:t>
            </a:r>
            <a:r>
              <a:rPr lang="en-US" sz="3600" b="1" u="sng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ariety </a:t>
            </a:r>
            <a:r>
              <a:rPr lang="en-US" sz="3600" b="1" u="sng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rotection (PVP)</a:t>
            </a:r>
            <a:r>
              <a:rPr lang="en-US" sz="3600" b="1">
                <a:solidFill>
                  <a:srgbClr val="006600"/>
                </a:solidFill>
              </a:rPr>
              <a:t>, </a:t>
            </a:r>
            <a:r>
              <a:rPr lang="en-US" sz="3600">
                <a:solidFill>
                  <a:srgbClr val="006600"/>
                </a:solidFill>
              </a:rPr>
              <a:t>[…]”</a:t>
            </a:r>
          </a:p>
          <a:p>
            <a:pPr>
              <a:buFontTx/>
              <a:buNone/>
            </a:pPr>
            <a:endParaRPr lang="en-US" sz="1200">
              <a:solidFill>
                <a:srgbClr val="006600"/>
              </a:solidFill>
            </a:endParaRPr>
          </a:p>
          <a:p>
            <a:pPr>
              <a:buFontTx/>
              <a:buNone/>
            </a:pPr>
            <a:r>
              <a:rPr 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</a:p>
        </p:txBody>
      </p:sp>
      <p:pic>
        <p:nvPicPr>
          <p:cNvPr id="2823172" name="Picture 4" descr="UPOV logo_gree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291941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23177" name="Group 9"/>
          <p:cNvGrpSpPr>
            <a:grpSpLocks/>
          </p:cNvGrpSpPr>
          <p:nvPr/>
        </p:nvGrpSpPr>
        <p:grpSpPr bwMode="auto">
          <a:xfrm>
            <a:off x="990600" y="4267200"/>
            <a:ext cx="7772400" cy="1905000"/>
            <a:chOff x="624" y="2688"/>
            <a:chExt cx="4896" cy="1200"/>
          </a:xfrm>
        </p:grpSpPr>
        <p:sp>
          <p:nvSpPr>
            <p:cNvPr id="2823175" name="AutoShape 7"/>
            <p:cNvSpPr>
              <a:spLocks noChangeArrowheads="1"/>
            </p:cNvSpPr>
            <p:nvPr/>
          </p:nvSpPr>
          <p:spPr bwMode="auto">
            <a:xfrm>
              <a:off x="1104" y="2688"/>
              <a:ext cx="4416" cy="1200"/>
            </a:xfrm>
            <a:prstGeom prst="verticalScroll">
              <a:avLst>
                <a:gd name="adj" fmla="val 12500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sz="3600" b="1" u="sng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</a:t>
              </a:r>
              <a:r>
                <a:rPr lang="en-US" sz="3600" b="1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lant </a:t>
              </a:r>
              <a:r>
                <a:rPr lang="en-US" sz="3600" b="1" u="sng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</a:t>
              </a:r>
              <a:r>
                <a:rPr lang="en-US" sz="3600" b="1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reeder’s </a:t>
              </a:r>
              <a:r>
                <a:rPr lang="en-US" sz="3600" b="1" u="sng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  <a:r>
                <a:rPr lang="en-US" sz="3600" b="1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ight (PBR)</a:t>
              </a:r>
            </a:p>
            <a:p>
              <a:pPr algn="ctr"/>
              <a:endParaRPr lang="en-US" sz="3600"/>
            </a:p>
          </p:txBody>
        </p:sp>
        <p:sp>
          <p:nvSpPr>
            <p:cNvPr id="2823174" name="AutoShape 6"/>
            <p:cNvSpPr>
              <a:spLocks noChangeArrowheads="1"/>
            </p:cNvSpPr>
            <p:nvPr/>
          </p:nvSpPr>
          <p:spPr bwMode="auto">
            <a:xfrm>
              <a:off x="624" y="2928"/>
              <a:ext cx="528" cy="24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3176" name="AutoShape 8"/>
            <p:cNvSpPr>
              <a:spLocks noChangeArrowheads="1"/>
            </p:cNvSpPr>
            <p:nvPr/>
          </p:nvSpPr>
          <p:spPr bwMode="auto">
            <a:xfrm>
              <a:off x="1440" y="3456"/>
              <a:ext cx="384" cy="384"/>
            </a:xfrm>
            <a:prstGeom prst="star24">
              <a:avLst>
                <a:gd name="adj" fmla="val 37500"/>
              </a:avLst>
            </a:prstGeom>
            <a:solidFill>
              <a:srgbClr val="A500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43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B05F642-AF03-4C10-8511-31715CB64CB7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8" t="17978" r="4370" b="14064"/>
          <a:stretch>
            <a:fillRect/>
          </a:stretch>
        </p:blipFill>
        <p:spPr bwMode="auto">
          <a:xfrm>
            <a:off x="0" y="-92075"/>
            <a:ext cx="9144000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152400" y="990600"/>
            <a:ext cx="4648200" cy="2590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en-US" sz="2400"/>
              <a:t>There are no restrictions on who can be considered to be a breeder under the UPOV system: </a:t>
            </a:r>
            <a:r>
              <a:rPr lang="en-US" sz="2400">
                <a:solidFill>
                  <a:srgbClr val="A50021"/>
                </a:solidFill>
              </a:rPr>
              <a:t>a breeder might be an individual, a farmer, a researcher, a public institute, a private company etc.</a:t>
            </a:r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>
            <a:off x="7462997" y="1805786"/>
            <a:ext cx="1504246" cy="70881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919291" y="3709346"/>
            <a:ext cx="1381291" cy="6039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49561" y="1209398"/>
            <a:ext cx="1219200" cy="91440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48740" y="4097865"/>
            <a:ext cx="1247421" cy="91440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" y="2847761"/>
            <a:ext cx="1694027" cy="5439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295419" y="2870858"/>
            <a:ext cx="1016544" cy="5024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995595" y="2855610"/>
            <a:ext cx="928374" cy="5024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727150" y="2847761"/>
            <a:ext cx="1187041" cy="5439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172450" y="1153614"/>
            <a:ext cx="921979" cy="57454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1710283" y="4333716"/>
            <a:ext cx="928975" cy="5232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22852" y="4313328"/>
            <a:ext cx="1115811" cy="6746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098323" y="1092058"/>
            <a:ext cx="915129" cy="4501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7174" y="1338280"/>
            <a:ext cx="115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PUBLIC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(GOVT.)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9439" y="4376410"/>
            <a:ext cx="100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PRIVATE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45198" y="4411979"/>
            <a:ext cx="85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SMALL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27617" y="1209398"/>
            <a:ext cx="92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LARGE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" y="2914310"/>
            <a:ext cx="169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INTERNATIONAL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47567" y="2889301"/>
            <a:ext cx="102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LOCAL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18521" y="4336654"/>
            <a:ext cx="1028425" cy="6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TYPE OF VARIETY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2236" y="382667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INDIVIDUAL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90642" y="1972785"/>
            <a:ext cx="150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COMMUNITY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Left-Right Arrow 2"/>
          <p:cNvSpPr/>
          <p:nvPr/>
        </p:nvSpPr>
        <p:spPr>
          <a:xfrm rot="19843161">
            <a:off x="2114358" y="2938812"/>
            <a:ext cx="5495179" cy="136769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Left-Right Arrow 34"/>
          <p:cNvSpPr/>
          <p:nvPr/>
        </p:nvSpPr>
        <p:spPr>
          <a:xfrm rot="20657701">
            <a:off x="2216822" y="3037291"/>
            <a:ext cx="5381907" cy="123370"/>
          </a:xfrm>
          <a:prstGeom prst="leftRightArrow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7176" y="1153614"/>
            <a:ext cx="8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CROPS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Up-Down Arrow 14"/>
          <p:cNvSpPr/>
          <p:nvPr/>
        </p:nvSpPr>
        <p:spPr>
          <a:xfrm>
            <a:off x="4495519" y="1603738"/>
            <a:ext cx="152681" cy="2621143"/>
          </a:xfrm>
          <a:prstGeom prst="up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75627" y="2922159"/>
            <a:ext cx="156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FOREIGN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85765" y="2922159"/>
            <a:ext cx="151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NATIONAL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eft-Right Arrow 35"/>
          <p:cNvSpPr/>
          <p:nvPr/>
        </p:nvSpPr>
        <p:spPr>
          <a:xfrm rot="1769211">
            <a:off x="2047644" y="3069259"/>
            <a:ext cx="4845237" cy="12206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Left-Right Arrow 45"/>
          <p:cNvSpPr/>
          <p:nvPr/>
        </p:nvSpPr>
        <p:spPr>
          <a:xfrm>
            <a:off x="3352799" y="3077030"/>
            <a:ext cx="3258655" cy="12337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699" name="Rectangle 3"/>
          <p:cNvSpPr>
            <a:spLocks noChangeArrowheads="1"/>
          </p:cNvSpPr>
          <p:nvPr/>
        </p:nvSpPr>
        <p:spPr bwMode="auto">
          <a:xfrm>
            <a:off x="152400" y="212214"/>
            <a:ext cx="899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How can PVP be used to achieve maximum “public good”?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61547DD-4251-4D83-9D95-C8743BC1F97D}" type="slidenum">
              <a:rPr lang="en-US" smtClean="0"/>
              <a:pPr eaLnBrk="1" hangingPunct="1"/>
              <a:t>8</a:t>
            </a:fld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>
            <a:off x="1149561" y="1302532"/>
            <a:ext cx="1219200" cy="91440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48740" y="4190999"/>
            <a:ext cx="1247421" cy="91440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7174" y="1431414"/>
            <a:ext cx="115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PUBLIC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(GOVT.)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9439" y="4469544"/>
            <a:ext cx="100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PRIVATE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-Right Arrow 8"/>
          <p:cNvSpPr/>
          <p:nvPr/>
        </p:nvSpPr>
        <p:spPr>
          <a:xfrm rot="1769211">
            <a:off x="2002298" y="3150460"/>
            <a:ext cx="4845237" cy="306308"/>
          </a:xfrm>
          <a:prstGeom prst="leftRightArrow">
            <a:avLst/>
          </a:prstGeom>
          <a:gradFill flip="none" rotWithShape="1">
            <a:gsLst>
              <a:gs pos="38000">
                <a:srgbClr val="0070C0"/>
              </a:gs>
              <a:gs pos="5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6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699" name="Rectangle 3"/>
          <p:cNvSpPr>
            <a:spLocks noChangeArrowheads="1"/>
          </p:cNvSpPr>
          <p:nvPr/>
        </p:nvSpPr>
        <p:spPr bwMode="auto">
          <a:xfrm>
            <a:off x="152400" y="304800"/>
            <a:ext cx="899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What are the practical challenges for technology transfer and commercialization?</a:t>
            </a: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or…</a:t>
            </a:r>
          </a:p>
          <a:p>
            <a:pPr algn="ctr" eaLnBrk="0" hangingPunct="0">
              <a:tabLst>
                <a:tab pos="268288" algn="l"/>
                <a:tab pos="981075" algn="l"/>
                <a:tab pos="1438275" algn="l"/>
              </a:tabLst>
            </a:pP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  <a:p>
            <a:pPr eaLnBrk="0" hangingPunct="0"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How to: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identify important variety performance characteristics for farmers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breed varieties with those characteristics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  <a:tabLst>
                <a:tab pos="268288" algn="l"/>
                <a:tab pos="981075" algn="l"/>
                <a:tab pos="1438275" algn="l"/>
              </a:tabLst>
            </a:pPr>
            <a:r>
              <a:rPr lang="en-US" sz="3200" dirty="0" smtClean="0">
                <a:solidFill>
                  <a:srgbClr val="2B621D"/>
                </a:solidFill>
                <a:latin typeface="Tahoma" pitchFamily="34" charset="0"/>
              </a:rPr>
              <a:t>deliver good quality seed/propagating material in a timely way </a:t>
            </a:r>
            <a:endParaRPr lang="en-US" sz="3200" dirty="0">
              <a:solidFill>
                <a:srgbClr val="2B621D"/>
              </a:solidFill>
              <a:latin typeface="Tahoma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61547DD-4251-4D83-9D95-C8743BC1F97D}" type="slidenum">
              <a:rPr lang="en-US" smtClean="0"/>
              <a:pPr eaLnBrk="1" hangingPunct="1"/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47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0.4|15.5|13.8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4A13C39DAEB54895144E73DF2A7D19" ma:contentTypeVersion="0" ma:contentTypeDescription="Create a new document." ma:contentTypeScope="" ma:versionID="0b78d625e316c363bc46a7dbfb9b58c2">
  <xsd:schema xmlns:xsd="http://www.w3.org/2001/XMLSchema" xmlns:xs="http://www.w3.org/2001/XMLSchema" xmlns:p="http://schemas.microsoft.com/office/2006/metadata/properties" xmlns:ns2="924b36f6-7b8f-40db-a33a-be787f722efa" targetNamespace="http://schemas.microsoft.com/office/2006/metadata/properties" ma:root="true" ma:fieldsID="d59b930969f21362c6118d3b791fd8a6" ns2:_="">
    <xsd:import namespace="924b36f6-7b8f-40db-a33a-be787f722e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b36f6-7b8f-40db-a33a-be787f722ef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24b36f6-7b8f-40db-a33a-be787f722efa">ZNWVMWCZEEMF-820407618-152</_dlc_DocId>
    <_dlc_DocIdUrl xmlns="924b36f6-7b8f-40db-a33a-be787f722efa">
      <Url>http://cpvosp2013/uas/LU/_layouts/15/DocIdRedir.aspx?ID=ZNWVMWCZEEMF-820407618-152</Url>
      <Description>ZNWVMWCZEEMF-820407618-152</Description>
    </_dlc_DocIdUrl>
  </documentManagement>
</p:properties>
</file>

<file path=customXml/itemProps1.xml><?xml version="1.0" encoding="utf-8"?>
<ds:datastoreItem xmlns:ds="http://schemas.openxmlformats.org/officeDocument/2006/customXml" ds:itemID="{F4E9A6CF-E3F4-4B46-BC08-8CCD19B5DC51}"/>
</file>

<file path=customXml/itemProps2.xml><?xml version="1.0" encoding="utf-8"?>
<ds:datastoreItem xmlns:ds="http://schemas.openxmlformats.org/officeDocument/2006/customXml" ds:itemID="{7BD3E1CA-D34C-4225-9D39-16FE8FA9E543}"/>
</file>

<file path=customXml/itemProps3.xml><?xml version="1.0" encoding="utf-8"?>
<ds:datastoreItem xmlns:ds="http://schemas.openxmlformats.org/officeDocument/2006/customXml" ds:itemID="{551B4F64-F56F-46BB-B09C-29C3E7CDEB9F}"/>
</file>

<file path=customXml/itemProps4.xml><?xml version="1.0" encoding="utf-8"?>
<ds:datastoreItem xmlns:ds="http://schemas.openxmlformats.org/officeDocument/2006/customXml" ds:itemID="{4ABC2A4A-AB48-4321-B927-B8B4B53F0DB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1086</Words>
  <Application>Microsoft Office PowerPoint</Application>
  <PresentationFormat>On-screen Show (4:3)</PresentationFormat>
  <Paragraphs>272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ＭＳ Ｐゴシック</vt:lpstr>
      <vt:lpstr>ＭＳ Ｐゴシック</vt:lpstr>
      <vt:lpstr>Arial</vt:lpstr>
      <vt:lpstr>Batang</vt:lpstr>
      <vt:lpstr>Calibri</vt:lpstr>
      <vt:lpstr>Segoe UI</vt:lpstr>
      <vt:lpstr>Tahoma</vt:lpstr>
      <vt:lpstr>Times New Roman</vt:lpstr>
      <vt:lpstr>Wingdings</vt:lpstr>
      <vt:lpstr>Office Theme</vt:lpstr>
      <vt:lpstr>2_Default Design</vt:lpstr>
      <vt:lpstr>Default Design</vt:lpstr>
      <vt:lpstr>Balance</vt:lpstr>
      <vt:lpstr>11_Office Theme</vt:lpstr>
      <vt:lpstr>5_Office Theme</vt:lpstr>
      <vt:lpstr>6_Office Theme</vt:lpstr>
      <vt:lpstr>PowerPoint Presentation</vt:lpstr>
      <vt:lpstr>Preview</vt:lpstr>
      <vt:lpstr>PowerPoint Presentation</vt:lpstr>
      <vt:lpstr>MISSION STATEMENT</vt:lpstr>
      <vt:lpstr>UPOV MISSION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Preview</vt:lpstr>
      <vt:lpstr>PowerPoint Presentation</vt:lpstr>
      <vt:lpstr>PowerPoint Presentation</vt:lpstr>
      <vt:lpstr>Seed distribution system of new varieties</vt:lpstr>
      <vt:lpstr>PowerPoint Presentation</vt:lpstr>
      <vt:lpstr>PowerPoint Presentation</vt:lpstr>
      <vt:lpstr>Preview</vt:lpstr>
      <vt:lpstr>PowerPoint Presentation</vt:lpstr>
      <vt:lpstr>Plant variety licensing at UC Davis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 Breeding as a share of total (US) agricultural R&amp;D expenditures</vt:lpstr>
      <vt:lpstr>PowerPoint Presentation</vt:lpstr>
      <vt:lpstr>PowerPoint Presentation</vt:lpstr>
      <vt:lpstr>PowerPoint Presentation</vt:lpstr>
      <vt:lpstr>Experience Moving to UPOV’91?</vt:lpstr>
      <vt:lpstr>Increased Investment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2017-03-20T10:12:45Z</dcterms:created>
  <dcterms:modified xsi:type="dcterms:W3CDTF">2018-09-13T20:45:37Z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0x010100764A13C39DAEB54895144E73DF2A7D19</vt:lpwstr>
  </property>
  <property fmtid="{D5CDD505-2E9C-101B-9397-08002B2CF9AE}" pid="3" name="_dlc_DocIdItemGuid">
    <vt:lpwstr>2032f605-5c61-4401-a376-f5ba53de56bb</vt:lpwstr>
  </property>
</Properties>
</file>