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handoutMasters/handoutMaster1.xml" ContentType="application/vnd.openxmlformats-officedocument.presentationml.handoutMaster+xml"/>
  <Override PartName="/ppt/charts/colors5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hart8.xml" ContentType="application/vnd.openxmlformats-officedocument.drawingml.chart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handoutMasterIdLst>
    <p:handoutMasterId r:id="rId30"/>
  </p:handoutMasterIdLst>
  <p:sldIdLst>
    <p:sldId id="257" r:id="rId2"/>
    <p:sldId id="260" r:id="rId3"/>
    <p:sldId id="261" r:id="rId4"/>
    <p:sldId id="264" r:id="rId5"/>
    <p:sldId id="265" r:id="rId6"/>
    <p:sldId id="262" r:id="rId7"/>
    <p:sldId id="263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6" r:id="rId21"/>
    <p:sldId id="279" r:id="rId22"/>
    <p:sldId id="287" r:id="rId23"/>
    <p:sldId id="288" r:id="rId24"/>
    <p:sldId id="266" r:id="rId25"/>
    <p:sldId id="285" r:id="rId26"/>
    <p:sldId id="282" r:id="rId27"/>
    <p:sldId id="284" r:id="rId28"/>
    <p:sldId id="283" r:id="rId29"/>
  </p:sldIdLst>
  <p:sldSz cx="12192000" cy="6858000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EA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Брой земеделски стопанства в България </a:t>
            </a:r>
          </a:p>
          <a:p>
            <a:pPr>
              <a:defRPr/>
            </a:pPr>
            <a:r>
              <a:rPr lang="bg-BG" dirty="0" smtClean="0"/>
              <a:t>2010 г. -  2016 г.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10155253444881888"/>
          <c:y val="0.23022414922341602"/>
          <c:w val="0.89844746555118116"/>
          <c:h val="0.7142131081315755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111020624"/>
        <c:axId val="-2111020080"/>
      </c:barChart>
      <c:catAx>
        <c:axId val="-211102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111020080"/>
        <c:crosses val="autoZero"/>
        <c:auto val="1"/>
        <c:lblAlgn val="ctr"/>
        <c:lblOffset val="100"/>
        <c:noMultiLvlLbl val="0"/>
      </c:catAx>
      <c:valAx>
        <c:axId val="-211102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211102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4271260964173"/>
          <c:y val="2.2122448979591841E-2"/>
          <c:w val="0.8670732825063534"/>
          <c:h val="0.88941496598639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Площ на земеделските стопанства в ha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PowerPoint]Sheet1'!$A$2:$A$4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</c:numCache>
            </c:numRef>
          </c:cat>
          <c:val>
            <c:numRef>
              <c:f>'[Chart in Microsoft PowerPoint]Sheet1'!$B$2:$B$4</c:f>
              <c:numCache>
                <c:formatCode>#,##0</c:formatCode>
                <c:ptCount val="3"/>
                <c:pt idx="0">
                  <c:v>3616964</c:v>
                </c:pt>
                <c:pt idx="1">
                  <c:v>3794910</c:v>
                </c:pt>
                <c:pt idx="2">
                  <c:v>3795543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999045840"/>
        <c:axId val="-1999044752"/>
      </c:barChart>
      <c:catAx>
        <c:axId val="-199904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44752"/>
        <c:crosses val="autoZero"/>
        <c:auto val="1"/>
        <c:lblAlgn val="ctr"/>
        <c:lblOffset val="100"/>
        <c:noMultiLvlLbl val="0"/>
      </c:catAx>
      <c:valAx>
        <c:axId val="-19990447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4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Брой </a:t>
            </a:r>
            <a:r>
              <a:rPr lang="bg-BG" dirty="0" smtClean="0"/>
              <a:t>на земеделските стопанства</a:t>
            </a:r>
            <a:r>
              <a:rPr lang="bg-BG" baseline="0" dirty="0" smtClean="0"/>
              <a:t> и вложен труд ГРЕ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16437007874015"/>
          <c:y val="0.17596264911647089"/>
          <c:w val="0.88802312992125987"/>
          <c:h val="0.768935791773142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Брой стопанства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3749999999999719E-3"/>
                  <c:y val="-5.624999653973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125000000000001E-2"/>
                  <c:y val="-0.1195312426469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125E-3"/>
                  <c:y val="-8.437499480960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370222</c:v>
                </c:pt>
                <c:pt idx="1">
                  <c:v>254142</c:v>
                </c:pt>
                <c:pt idx="2">
                  <c:v>201014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Вложен труд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375000000000006E-2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5"/>
                  <c:y val="-2.8124998269869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499999999999883E-2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406519</c:v>
                </c:pt>
                <c:pt idx="1">
                  <c:v>320231</c:v>
                </c:pt>
                <c:pt idx="2">
                  <c:v>253946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999050192"/>
        <c:axId val="-1999049104"/>
        <c:axId val="0"/>
      </c:bar3DChart>
      <c:catAx>
        <c:axId val="-199905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49104"/>
        <c:crosses val="autoZero"/>
        <c:auto val="1"/>
        <c:lblAlgn val="ctr"/>
        <c:lblOffset val="100"/>
        <c:noMultiLvlLbl val="0"/>
      </c:catAx>
      <c:valAx>
        <c:axId val="-199904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5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Обща </a:t>
            </a:r>
            <a:r>
              <a:rPr lang="bg-BG" dirty="0" smtClean="0"/>
              <a:t>продукция в хил. евро</a:t>
            </a:r>
            <a:endParaRPr lang="bg-BG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Обща продукция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437499999999941E-2"/>
                  <c:y val="-0.28593748241034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937499999999997E-2"/>
                  <c:y val="-0.3585937279408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62499999999886E-2"/>
                  <c:y val="-0.38437497635488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2458263</c:v>
                </c:pt>
                <c:pt idx="1">
                  <c:v>3260817</c:v>
                </c:pt>
                <c:pt idx="2">
                  <c:v>3776469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99049648"/>
        <c:axId val="-1999055088"/>
        <c:axId val="0"/>
      </c:bar3DChart>
      <c:catAx>
        <c:axId val="-199904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dirty="0" smtClean="0"/>
                  <a:t>година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55088"/>
        <c:crosses val="autoZero"/>
        <c:auto val="1"/>
        <c:lblAlgn val="ctr"/>
        <c:lblOffset val="100"/>
        <c:noMultiLvlLbl val="0"/>
      </c:catAx>
      <c:valAx>
        <c:axId val="-199905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dirty="0" smtClean="0"/>
                  <a:t>Хиляди евро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2982283464566864E-4"/>
              <c:y val="0.422406470078342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4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Процент от общата обработваема площ по групи </a:t>
            </a:r>
            <a:r>
              <a:rPr lang="bg-BG" dirty="0"/>
              <a:t>култури </a:t>
            </a:r>
            <a:endParaRPr lang="en-US" dirty="0"/>
          </a:p>
        </c:rich>
      </c:tx>
      <c:layout>
        <c:manualLayout>
          <c:xMode val="edge"/>
          <c:yMode val="edge"/>
          <c:x val="0.160945250984251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21134202755905515"/>
          <c:y val="0.15118884404596183"/>
          <c:w val="0.50544094488188973"/>
          <c:h val="0.758161370683970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rgbClr val="E8EEAC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bg2">
                    <a:lumMod val="75000"/>
                  </a:schemeClr>
                </a:solidFill>
              </a:ln>
              <a:effectLst/>
            </c:spPr>
          </c:dPt>
          <c:dPt>
            <c:idx val="13"/>
            <c:bubble3D val="0"/>
            <c:spPr>
              <a:solidFill>
                <a:srgbClr val="E8EEAC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6562500000000006E-2"/>
                  <c:y val="-0.166406239763395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093750000000001"/>
                  <c:y val="-0.208593737168200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468749999999989"/>
                  <c:y val="-3.5156247837337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749999999999998"/>
                  <c:y val="-2.59523236987989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85814468503936"/>
                      <c:h val="7.656071133361765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8.7460875984251965E-2"/>
                  <c:y val="2.5781248414047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8437499999999997E-2"/>
                  <c:y val="-5.15624968280945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5168442421259842"/>
                  <c:y val="-0.175781239186685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5312499999999994E-2"/>
                  <c:y val="-0.24843748471718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9218750000000001"/>
                  <c:y val="7.2656245530496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Sheet1!$A$2:$A$15</c:f>
              <c:strCache>
                <c:ptCount val="14"/>
                <c:pt idx="0">
                  <c:v>Пшеница</c:v>
                </c:pt>
                <c:pt idx="1">
                  <c:v>Твърда пшеница </c:v>
                </c:pt>
                <c:pt idx="3">
                  <c:v>Ечемик </c:v>
                </c:pt>
                <c:pt idx="4">
                  <c:v>Овес</c:v>
                </c:pt>
                <c:pt idx="5">
                  <c:v>Царевица</c:v>
                </c:pt>
                <c:pt idx="7">
                  <c:v>Зърнено-бобови</c:v>
                </c:pt>
                <c:pt idx="8">
                  <c:v>Зеленчуци</c:v>
                </c:pt>
                <c:pt idx="9">
                  <c:v>Други </c:v>
                </c:pt>
                <c:pt idx="11">
                  <c:v>Рапица </c:v>
                </c:pt>
                <c:pt idx="12">
                  <c:v>Слънчоглед</c:v>
                </c:pt>
                <c:pt idx="13">
                  <c:v>Фуражни култури 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1180000</c:v>
                </c:pt>
                <c:pt idx="1">
                  <c:v>15400</c:v>
                </c:pt>
                <c:pt idx="3">
                  <c:v>161000</c:v>
                </c:pt>
                <c:pt idx="4">
                  <c:v>15500</c:v>
                </c:pt>
                <c:pt idx="5">
                  <c:v>404326</c:v>
                </c:pt>
                <c:pt idx="7">
                  <c:v>33900</c:v>
                </c:pt>
                <c:pt idx="8">
                  <c:v>37000</c:v>
                </c:pt>
                <c:pt idx="9">
                  <c:v>70000</c:v>
                </c:pt>
                <c:pt idx="11">
                  <c:v>167000</c:v>
                </c:pt>
                <c:pt idx="12">
                  <c:v>820000</c:v>
                </c:pt>
                <c:pt idx="13">
                  <c:v>128000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Брой заявки за сортоизпитване</a:t>
            </a:r>
            <a:r>
              <a:rPr lang="bg-BG" baseline="0" dirty="0" smtClean="0"/>
              <a:t> за различимост, хомогенност и стабилност за  2015 - 2018 г.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Брой заявки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9374999999999997E-2"/>
                  <c:y val="-5.859374639556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124999999999943E-2"/>
                  <c:y val="-8.437499480960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250000000000001E-2"/>
                  <c:y val="-0.10546874351201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687499999999994E-2"/>
                  <c:y val="-5.859374639556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264</c:v>
                </c:pt>
                <c:pt idx="1">
                  <c:v>277</c:v>
                </c:pt>
                <c:pt idx="2">
                  <c:v>282</c:v>
                </c:pt>
                <c:pt idx="3">
                  <c:v>317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1999054544"/>
        <c:axId val="-1999044208"/>
        <c:axId val="-1998952608"/>
      </c:bar3DChart>
      <c:catAx>
        <c:axId val="-199905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44208"/>
        <c:crosses val="autoZero"/>
        <c:auto val="1"/>
        <c:lblAlgn val="ctr"/>
        <c:lblOffset val="100"/>
        <c:noMultiLvlLbl val="0"/>
      </c:catAx>
      <c:valAx>
        <c:axId val="-199904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54544"/>
        <c:crosses val="autoZero"/>
        <c:crossBetween val="between"/>
      </c:valAx>
      <c:serAx>
        <c:axId val="-1998952608"/>
        <c:scaling>
          <c:orientation val="minMax"/>
        </c:scaling>
        <c:delete val="1"/>
        <c:axPos val="b"/>
        <c:majorTickMark val="out"/>
        <c:minorTickMark val="none"/>
        <c:tickLblPos val="nextTo"/>
        <c:crossAx val="-1999044208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77656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2556881151574803"/>
          <c:y val="0.18710155099030812"/>
          <c:w val="0.54174889271653548"/>
          <c:h val="0.812623289085673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Изпитване за различимост, хомогенност и стабилност по групи култури за 2018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-0.10312500000000002"/>
                  <c:y val="3.30484688323446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59375E-2"/>
                  <c:y val="8.81292502195858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пшеница</c:v>
                </c:pt>
                <c:pt idx="1">
                  <c:v>слънчоглед</c:v>
                </c:pt>
                <c:pt idx="2">
                  <c:v>царевица </c:v>
                </c:pt>
                <c:pt idx="3">
                  <c:v>други </c:v>
                </c:pt>
                <c:pt idx="4">
                  <c:v>домати</c:v>
                </c:pt>
                <c:pt idx="5">
                  <c:v>пипер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</c:v>
                </c:pt>
                <c:pt idx="1">
                  <c:v>102</c:v>
                </c:pt>
                <c:pt idx="2">
                  <c:v>62</c:v>
                </c:pt>
                <c:pt idx="3">
                  <c:v>57</c:v>
                </c:pt>
                <c:pt idx="4">
                  <c:v>17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Общ брой сортове в сортовата листа </a:t>
            </a:r>
            <a:r>
              <a:rPr lang="bg-BG" baseline="0" dirty="0" smtClean="0"/>
              <a:t> и сортове с правна закрила от български заявители  2017 г.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 сортова та листа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ечемик </c:v>
                </c:pt>
                <c:pt idx="1">
                  <c:v>пшеница</c:v>
                </c:pt>
                <c:pt idx="2">
                  <c:v>тритикале</c:v>
                </c:pt>
                <c:pt idx="3">
                  <c:v>твърда пшеница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106</c:v>
                </c:pt>
                <c:pt idx="2">
                  <c:v>12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От тях с  правна закрила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ечемик </c:v>
                </c:pt>
                <c:pt idx="1">
                  <c:v>пшеница</c:v>
                </c:pt>
                <c:pt idx="2">
                  <c:v>тритикале</c:v>
                </c:pt>
                <c:pt idx="3">
                  <c:v>твърда пшеница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75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9045296"/>
        <c:axId val="-1999043664"/>
      </c:barChart>
      <c:catAx>
        <c:axId val="-199904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43664"/>
        <c:crosses val="autoZero"/>
        <c:auto val="1"/>
        <c:lblAlgn val="ctr"/>
        <c:lblOffset val="100"/>
        <c:noMultiLvlLbl val="0"/>
      </c:catAx>
      <c:valAx>
        <c:axId val="-199904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99904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0.23861</cdr:x>
      <cdr:y>0.04141</cdr:y>
    </cdr:from>
    <cdr:to>
      <cdr:x>0.84601</cdr:x>
      <cdr:y>0.13301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861422" y="209549"/>
          <a:ext cx="4738312" cy="4635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bg-BG" sz="1800" dirty="0" smtClean="0"/>
            <a:t>Използвана земеделска площ в </a:t>
          </a:r>
          <a:r>
            <a:rPr lang="en-US" sz="1800" dirty="0" smtClean="0"/>
            <a:t>ha</a:t>
          </a:r>
          <a:endParaRPr lang="bg-BG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385CFB5-24A6-47F9-A6DC-FE4044EAD6D9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10E1BBF-C482-44B0-884F-DE98EA30CC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183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754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940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76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51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46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408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290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222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94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745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564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008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016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9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470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506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5871-2F24-477E-938C-A6BA1B531B80}" type="datetimeFigureOut">
              <a:rPr lang="bg-BG" smtClean="0"/>
              <a:t>14.9.2018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98CAAC-F9F9-44E9-A2B3-17DDAC72C2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9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pvo.europa.eu/en/applications-and-examinations/technical-examinations/submission-of-plant-material-s2-publication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24" y="128059"/>
            <a:ext cx="5197303" cy="300566"/>
          </a:xfrm>
        </p:spPr>
        <p:txBody>
          <a:bodyPr>
            <a:normAutofit fontScale="90000"/>
          </a:bodyPr>
          <a:lstStyle/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8117" y="250778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СЕМИНАР ЗА ПОЛЗИТЕ ОТ </a:t>
            </a:r>
            <a:r>
              <a:rPr lang="ru-RU" sz="4400" b="1" dirty="0" smtClean="0"/>
              <a:t>ПРАВНА  </a:t>
            </a:r>
            <a:r>
              <a:rPr lang="ru-RU" sz="4400" b="1" dirty="0"/>
              <a:t>ЗАКРИЛА </a:t>
            </a:r>
            <a:r>
              <a:rPr lang="ru-RU" sz="4400" b="1" dirty="0" smtClean="0"/>
              <a:t> НА </a:t>
            </a:r>
            <a:r>
              <a:rPr lang="ru-RU" sz="4400" b="1" dirty="0"/>
              <a:t>СОРТОВЕ </a:t>
            </a:r>
            <a:r>
              <a:rPr lang="ru-RU" sz="4400" b="1" dirty="0" smtClean="0"/>
              <a:t>РАСТЕНИЯ</a:t>
            </a:r>
            <a:r>
              <a:rPr lang="ru-RU" sz="4400" dirty="0"/>
              <a:t> </a:t>
            </a:r>
            <a:endParaRPr lang="bg-BG" sz="44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4247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0" y="950478"/>
            <a:ext cx="8915399" cy="3117040"/>
          </a:xfrm>
        </p:spPr>
        <p:txBody>
          <a:bodyPr>
            <a:normAutofit/>
          </a:bodyPr>
          <a:lstStyle/>
          <a:p>
            <a:pPr fontAlgn="ctr"/>
            <a:r>
              <a:rPr lang="ru-RU" sz="2800" dirty="0" smtClean="0"/>
              <a:t>Република България се присъединява към </a:t>
            </a:r>
            <a:r>
              <a:rPr lang="bg-BG" sz="2800" dirty="0"/>
              <a:t>Международната конвенция за закрила на </a:t>
            </a:r>
            <a:r>
              <a:rPr lang="bg-BG" sz="2800" dirty="0" smtClean="0"/>
              <a:t>новите сортове растения през март 1998 г. </a:t>
            </a:r>
            <a:endParaRPr lang="bg-BG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3486" y="3289586"/>
            <a:ext cx="8915399" cy="1555864"/>
          </a:xfrm>
        </p:spPr>
        <p:txBody>
          <a:bodyPr/>
          <a:lstStyle/>
          <a:p>
            <a:r>
              <a:rPr lang="en-US" dirty="0"/>
              <a:t> </a:t>
            </a:r>
            <a:r>
              <a:rPr lang="bg-BG" sz="2800" dirty="0" smtClean="0"/>
              <a:t>Конвенцията влиза в сила от 24 април </a:t>
            </a:r>
            <a:r>
              <a:rPr lang="en-US" sz="2800" dirty="0"/>
              <a:t> </a:t>
            </a:r>
            <a:r>
              <a:rPr lang="en-US" sz="2800" dirty="0" smtClean="0"/>
              <a:t>1998</a:t>
            </a:r>
            <a:r>
              <a:rPr lang="bg-BG" sz="2800" dirty="0" smtClean="0"/>
              <a:t> г.</a:t>
            </a:r>
            <a:endParaRPr lang="bg-BG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744009" y="243417"/>
            <a:ext cx="501861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/>
              <a:t>3</a:t>
            </a:r>
            <a:r>
              <a:rPr lang="bg-BG" sz="2000" dirty="0" smtClean="0"/>
              <a:t>. Законодателство – правна закрила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06790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835" y="1886090"/>
            <a:ext cx="10165975" cy="3117040"/>
          </a:xfrm>
        </p:spPr>
        <p:txBody>
          <a:bodyPr>
            <a:normAutofit/>
          </a:bodyPr>
          <a:lstStyle/>
          <a:p>
            <a:pPr fontAlgn="ctr"/>
            <a:r>
              <a:rPr lang="ru-RU" sz="2800" dirty="0" smtClean="0"/>
              <a:t>От  1 януари 2007 г.  </a:t>
            </a:r>
            <a:r>
              <a:rPr lang="ru-RU" sz="2800" dirty="0"/>
              <a:t>с</a:t>
            </a:r>
            <a:r>
              <a:rPr lang="ru-RU" sz="2800" dirty="0" smtClean="0"/>
              <a:t>е прилага: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Регламент </a:t>
            </a:r>
            <a:r>
              <a:rPr lang="en-US" sz="2800" dirty="0" smtClean="0"/>
              <a:t>(</a:t>
            </a:r>
            <a:r>
              <a:rPr lang="bg-BG" sz="2800" dirty="0" smtClean="0"/>
              <a:t>ЕО</a:t>
            </a:r>
            <a:r>
              <a:rPr lang="en-US" sz="2800" dirty="0" smtClean="0"/>
              <a:t>)</a:t>
            </a:r>
            <a:r>
              <a:rPr lang="bg-BG" sz="2800" dirty="0" smtClean="0"/>
              <a:t> № 2100/94 на Съвета от 27 юни 1994 г. относно правната закрила на Общността на сортовете растения </a:t>
            </a:r>
            <a:r>
              <a:rPr lang="en-US" sz="2800" dirty="0" smtClean="0"/>
              <a:t>(</a:t>
            </a:r>
            <a:r>
              <a:rPr lang="bg-BG" sz="2800" dirty="0" smtClean="0"/>
              <a:t>Базов Регламент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bg-BG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/>
              <a:t>3</a:t>
            </a:r>
            <a:r>
              <a:rPr lang="bg-BG" sz="2000" dirty="0" smtClean="0"/>
              <a:t>. Законодателство – правна закрила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88141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835" y="1331612"/>
            <a:ext cx="10165975" cy="4744739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800" dirty="0" smtClean="0"/>
              <a:t>От  1 януари 2007 г.  </a:t>
            </a:r>
            <a:r>
              <a:rPr lang="ru-RU" sz="2800" dirty="0"/>
              <a:t>с</a:t>
            </a:r>
            <a:r>
              <a:rPr lang="ru-RU" sz="2800" dirty="0" smtClean="0"/>
              <a:t>е прилага</a:t>
            </a:r>
            <a:r>
              <a:rPr lang="bg-BG" sz="2800" dirty="0"/>
              <a:t>т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solidFill>
                  <a:srgbClr val="444444"/>
                </a:solidFill>
              </a:rPr>
              <a:t>Регламент </a:t>
            </a:r>
            <a:r>
              <a:rPr lang="ru-RU" sz="2700" dirty="0">
                <a:solidFill>
                  <a:srgbClr val="444444"/>
                </a:solidFill>
              </a:rPr>
              <a:t>(ЕО) № 1238/95 на Комисията от 31 май 1995 година относно установяване на правила за прилагане на Регламент (ЕО) № 2100/94 на Съвета относно таксите, които се плащат на Службата на Общността за сортовете </a:t>
            </a:r>
            <a:r>
              <a:rPr lang="ru-RU" sz="2700" dirty="0" smtClean="0">
                <a:solidFill>
                  <a:srgbClr val="444444"/>
                </a:solidFill>
              </a:rPr>
              <a:t>растения;</a:t>
            </a:r>
            <a:br>
              <a:rPr lang="ru-RU" sz="2700" dirty="0" smtClean="0">
                <a:solidFill>
                  <a:srgbClr val="444444"/>
                </a:solidFill>
              </a:rPr>
            </a:br>
            <a:r>
              <a:rPr lang="ru-RU" sz="2700" dirty="0" smtClean="0">
                <a:solidFill>
                  <a:srgbClr val="444444"/>
                </a:solidFill>
              </a:rPr>
              <a:t/>
            </a:r>
            <a:br>
              <a:rPr lang="ru-RU" sz="2700" dirty="0" smtClean="0">
                <a:solidFill>
                  <a:srgbClr val="444444"/>
                </a:solidFill>
              </a:rPr>
            </a:br>
            <a:r>
              <a:rPr lang="ru-RU" sz="2700" dirty="0" smtClean="0">
                <a:solidFill>
                  <a:srgbClr val="444444"/>
                </a:solidFill>
                <a:ea typeface="+mn-ea"/>
                <a:cs typeface="+mn-cs"/>
              </a:rPr>
              <a:t>Регламент </a:t>
            </a:r>
            <a:r>
              <a:rPr lang="ru-RU" sz="2700" dirty="0">
                <a:solidFill>
                  <a:srgbClr val="444444"/>
                </a:solidFill>
                <a:ea typeface="+mn-ea"/>
                <a:cs typeface="+mn-cs"/>
              </a:rPr>
              <a:t>(ЕО) № 874/2009 на Комисията от 17 септември 2009 година относно установяване на правила за прилагане на Регламент (ЕО) № 2100/94 на Съвета относно производството пред Службата на Общността за сортовете растения</a:t>
            </a:r>
            <a:r>
              <a:rPr lang="bg-BG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bg-BG" sz="2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800" dirty="0" smtClean="0">
                <a:solidFill>
                  <a:srgbClr val="444444"/>
                </a:solidFill>
                <a:latin typeface="Roboto"/>
              </a:rPr>
              <a:t/>
            </a:r>
            <a:br>
              <a:rPr lang="en-US" sz="2800" dirty="0" smtClean="0">
                <a:solidFill>
                  <a:srgbClr val="444444"/>
                </a:solidFill>
                <a:latin typeface="Roboto"/>
              </a:rPr>
            </a:br>
            <a:endParaRPr lang="bg-BG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744009" y="243417"/>
            <a:ext cx="515196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/>
              <a:t>3</a:t>
            </a:r>
            <a:r>
              <a:rPr lang="bg-BG" sz="2000" dirty="0" smtClean="0"/>
              <a:t>. Законодателство – правна закрила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93993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160" y="862093"/>
            <a:ext cx="10165975" cy="4744739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800" dirty="0" smtClean="0"/>
              <a:t>От  1 януари 2007 г.  </a:t>
            </a:r>
            <a:r>
              <a:rPr lang="ru-RU" sz="2800" dirty="0"/>
              <a:t>с</a:t>
            </a:r>
            <a:r>
              <a:rPr lang="ru-RU" sz="2800" dirty="0" smtClean="0"/>
              <a:t>е прилага</a:t>
            </a:r>
            <a:r>
              <a:rPr lang="bg-BG" sz="2800" dirty="0"/>
              <a:t>т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rgbClr val="444444"/>
                </a:solidFill>
                <a:latin typeface="Century Gothic" panose="020B0502020202020204" pitchFamily="34" charset="0"/>
              </a:rPr>
              <a:t>Регламент (ЕО) № 1768/95 на Комисията от 24 юли 1995 година за установяване на реда и условията за прилагане на дерогацията, предвидена в член 14, параграф 3 от Регламент (ЕО) № 2100/94 на Съвета относно правната закрила на Общността на сортовете растения</a:t>
            </a:r>
            <a:endParaRPr lang="bg-BG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/>
              <a:t>3</a:t>
            </a:r>
            <a:r>
              <a:rPr lang="bg-BG" sz="2000" dirty="0" smtClean="0"/>
              <a:t>. Законодателство – правна закрила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3589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10" y="3510044"/>
            <a:ext cx="10165975" cy="1985882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Заявка за правна закрила в България се подава в </a:t>
            </a:r>
            <a:br>
              <a:rPr lang="ru-RU" sz="2800" dirty="0" smtClean="0"/>
            </a:br>
            <a:r>
              <a:rPr lang="ru-RU" sz="2800" dirty="0" smtClean="0"/>
              <a:t>Патентно ведомство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Заявителите са автори на сорта или техни представители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Експертизата по същество за различимост, хомогенност и стабилност се провежда от ИАСАС по протоколи на </a:t>
            </a:r>
            <a:r>
              <a:rPr lang="en-US" sz="2800" dirty="0" smtClean="0"/>
              <a:t>CPVO</a:t>
            </a:r>
            <a:r>
              <a:rPr lang="bg-BG" sz="2800" dirty="0" smtClean="0"/>
              <a:t>,</a:t>
            </a:r>
            <a:r>
              <a:rPr lang="en-US" sz="2800" dirty="0" smtClean="0"/>
              <a:t> UPOV</a:t>
            </a:r>
            <a:r>
              <a:rPr lang="bg-BG" sz="2800" dirty="0" smtClean="0"/>
              <a:t>  или когато липсват такива -  по национални</a:t>
            </a:r>
            <a:br>
              <a:rPr lang="bg-BG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bg-BG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4. Статистика – правна закрила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90512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260" y="1537268"/>
            <a:ext cx="10165975" cy="4272982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bg-BG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4. Статистика – правна закрила </a:t>
            </a:r>
            <a:endParaRPr lang="bg-BG" sz="20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08943" y="895713"/>
            <a:ext cx="8915399" cy="50977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Една и съща  експертиза по същество</a:t>
            </a:r>
            <a:r>
              <a:rPr lang="en-US" sz="2000" dirty="0" smtClean="0"/>
              <a:t> (</a:t>
            </a:r>
            <a:r>
              <a:rPr lang="bg-BG" sz="2000" dirty="0" smtClean="0"/>
              <a:t>различимост, хомогенност и стабилност</a:t>
            </a:r>
            <a:r>
              <a:rPr lang="en-US" sz="2000" dirty="0" smtClean="0"/>
              <a:t>)</a:t>
            </a:r>
            <a:r>
              <a:rPr lang="bg-BG" sz="2000" dirty="0" smtClean="0"/>
              <a:t> може да бъде</a:t>
            </a:r>
            <a:r>
              <a:rPr lang="ru-RU" sz="2000" dirty="0" smtClean="0"/>
              <a:t>  </a:t>
            </a:r>
            <a:r>
              <a:rPr lang="ru-RU" sz="2000" dirty="0"/>
              <a:t>направена </a:t>
            </a:r>
            <a:r>
              <a:rPr lang="ru-RU" sz="2000" dirty="0" smtClean="0"/>
              <a:t>на сорт от който и да е ботанически вид и </a:t>
            </a:r>
            <a:r>
              <a:rPr lang="bg-BG" sz="2000" dirty="0" smtClean="0"/>
              <a:t>използвана </a:t>
            </a:r>
            <a:r>
              <a:rPr lang="ru-RU" sz="2000" dirty="0" smtClean="0"/>
              <a:t> за: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правна  закрила на сорта;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вписване в официалната </a:t>
            </a:r>
            <a:r>
              <a:rPr lang="ru-RU" sz="2000" dirty="0" smtClean="0"/>
              <a:t>сортова на България  или друга държава за  сортове  от видовете за които се изисква вписване;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2365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789997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225053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62494518"/>
              </p:ext>
            </p:extLst>
          </p:nvPr>
        </p:nvGraphicFramePr>
        <p:xfrm>
          <a:off x="2079501" y="719666"/>
          <a:ext cx="8128000" cy="576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10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4. Статистика – правна закрила </a:t>
            </a:r>
            <a:endParaRPr lang="bg-BG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07650" y="2444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11390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865669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4. Статистика – правна закрила </a:t>
            </a:r>
            <a:endParaRPr lang="bg-BG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10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643573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30" y="2450275"/>
            <a:ext cx="8915399" cy="4081154"/>
          </a:xfrm>
        </p:spPr>
        <p:txBody>
          <a:bodyPr>
            <a:normAutofit fontScale="90000"/>
          </a:bodyPr>
          <a:lstStyle/>
          <a:p>
            <a:r>
              <a:rPr lang="bg-BG" sz="3100" dirty="0" smtClean="0"/>
              <a:t>Списък на браншовите организации</a:t>
            </a:r>
            <a:br>
              <a:rPr lang="bg-BG" sz="3100" dirty="0" smtClean="0"/>
            </a:br>
            <a:r>
              <a:rPr lang="bg-BG" sz="3100" dirty="0" smtClean="0"/>
              <a:t>				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</a:rPr>
              <a:t>източник сайт на МЗХГ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bg-BG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1800" dirty="0"/>
              <a:t>Асоциация „Български пипер”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Асоциация на производителите на декоративни растения в България</a:t>
            </a:r>
            <a:r>
              <a:rPr lang="bg-BG" sz="1800" dirty="0"/>
              <a:t/>
            </a:r>
            <a:br>
              <a:rPr lang="bg-BG" sz="1800" dirty="0"/>
            </a:br>
            <a:r>
              <a:rPr lang="ru-RU" sz="1800" dirty="0"/>
              <a:t>Национална конфедерация на тютюнопроизводителите в България</a:t>
            </a:r>
            <a:r>
              <a:rPr lang="bg-BG" sz="1800" dirty="0"/>
              <a:t/>
            </a:r>
            <a:br>
              <a:rPr lang="bg-BG" sz="1800" dirty="0"/>
            </a:br>
            <a:r>
              <a:rPr lang="bg-BG" sz="1800" dirty="0"/>
              <a:t>Съюз на Дунавските овощари</a:t>
            </a:r>
            <a:br>
              <a:rPr lang="bg-BG" sz="1800" dirty="0"/>
            </a:br>
            <a:r>
              <a:rPr lang="bg-BG" sz="1800" dirty="0"/>
              <a:t>Българска Асоциация на Малинопроизводителите</a:t>
            </a:r>
            <a:br>
              <a:rPr lang="bg-BG" sz="1800" dirty="0"/>
            </a:br>
            <a:r>
              <a:rPr lang="bg-BG" sz="1800" dirty="0"/>
              <a:t>Сдружение на производителите на плодове и зеленчуци- Югозапад 2013</a:t>
            </a:r>
            <a:br>
              <a:rPr lang="bg-BG" sz="1800" dirty="0"/>
            </a:br>
            <a:r>
              <a:rPr lang="bg-BG" sz="1800" dirty="0"/>
              <a:t>Сдружение на производителите на овощен посадъчен материал</a:t>
            </a:r>
            <a:br>
              <a:rPr lang="bg-BG" sz="1800" dirty="0"/>
            </a:br>
            <a:r>
              <a:rPr lang="bg-BG" sz="1800" dirty="0"/>
              <a:t>Съюз на овощарите в Хасковска област</a:t>
            </a:r>
            <a:br>
              <a:rPr lang="bg-BG" sz="1800" dirty="0"/>
            </a:br>
            <a:r>
              <a:rPr lang="bg-BG" sz="1800" dirty="0"/>
              <a:t>Съюз на овощарите в България</a:t>
            </a:r>
            <a:br>
              <a:rPr lang="bg-BG" sz="1800" dirty="0"/>
            </a:br>
            <a:r>
              <a:rPr lang="bg-BG" sz="1800" dirty="0"/>
              <a:t>Добруджански овощарски съюз</a:t>
            </a:r>
            <a:br>
              <a:rPr lang="bg-BG" sz="1800" dirty="0"/>
            </a:br>
            <a:r>
              <a:rPr lang="bg-BG" sz="1800" dirty="0"/>
              <a:t>Регионален съюз на производителите на плодове и зеленчуци</a:t>
            </a:r>
            <a:br>
              <a:rPr lang="bg-BG" sz="1800" dirty="0"/>
            </a:br>
            <a:r>
              <a:rPr lang="bg-BG" sz="1800" dirty="0"/>
              <a:t>Българска асоциация на производителите на оранжерийна продукция</a:t>
            </a:r>
            <a:br>
              <a:rPr lang="bg-BG" sz="1800" dirty="0"/>
            </a:br>
            <a:r>
              <a:rPr lang="bg-BG" sz="1800" dirty="0" smtClean="0"/>
              <a:t>Асоциация </a:t>
            </a:r>
            <a:r>
              <a:rPr lang="bg-BG" sz="1800" dirty="0"/>
              <a:t>на производителите и преработвателите на памук от хасковски регион</a:t>
            </a:r>
            <a:br>
              <a:rPr lang="bg-BG" sz="1800" dirty="0"/>
            </a:br>
            <a:r>
              <a:rPr lang="bg-BG" sz="1800" dirty="0"/>
              <a:t>Национална асоциация на тютюнопроизводителите 2010 г.</a:t>
            </a:r>
            <a:br>
              <a:rPr lang="bg-BG" sz="1800" dirty="0"/>
            </a:br>
            <a:r>
              <a:rPr lang="bg-BG" sz="1800" dirty="0"/>
              <a:t>Национално сдружение на цветарите</a:t>
            </a:r>
            <a:br>
              <a:rPr lang="bg-BG" sz="1800" dirty="0"/>
            </a:br>
            <a:r>
              <a:rPr lang="bg-BG" sz="1800" dirty="0"/>
              <a:t>Национална асоциация на картофопроизводителите</a:t>
            </a:r>
            <a:br>
              <a:rPr lang="bg-BG" sz="1800" dirty="0"/>
            </a:br>
            <a:r>
              <a:rPr lang="bg-BG" sz="1800" dirty="0"/>
              <a:t>Съюз на оризопроизводителите в България</a:t>
            </a:r>
            <a:br>
              <a:rPr lang="bg-BG" sz="1800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 smtClean="0"/>
              <a:t>						</a:t>
            </a:r>
            <a:br>
              <a:rPr lang="bg-BG" sz="1800" dirty="0" smtClean="0"/>
            </a:b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/>
              <a:t/>
            </a:r>
            <a:br>
              <a:rPr lang="bg-BG" sz="1800" dirty="0"/>
            </a:br>
            <a:r>
              <a:rPr lang="bg-BG" sz="1400" dirty="0"/>
              <a:t/>
            </a:r>
            <a:br>
              <a:rPr lang="bg-BG" sz="1400" dirty="0"/>
            </a:br>
            <a:r>
              <a:rPr lang="bg-BG" sz="1600" dirty="0"/>
              <a:t/>
            </a:r>
            <a:br>
              <a:rPr lang="bg-BG" sz="1600" dirty="0"/>
            </a:br>
            <a:r>
              <a:rPr lang="bg-BG" sz="1800" dirty="0"/>
              <a:t/>
            </a:r>
            <a:br>
              <a:rPr lang="bg-BG" sz="1800" dirty="0"/>
            </a:br>
            <a:endParaRPr lang="bg-BG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5</a:t>
            </a:r>
            <a:r>
              <a:rPr lang="bg-BG" sz="2000" dirty="0" smtClean="0"/>
              <a:t>. Организации на заинтересовани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10283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439209" y="6286500"/>
            <a:ext cx="3189816" cy="359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908" y="1236664"/>
            <a:ext cx="9581091" cy="4383086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ru-RU" sz="4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Съдържание:</a:t>
            </a:r>
          </a:p>
          <a:p>
            <a:pPr marL="0" lvl="0" indent="0" algn="ctr">
              <a:buClr>
                <a:srgbClr val="90C226"/>
              </a:buClr>
              <a:buNone/>
            </a:pPr>
            <a:endParaRPr lang="ru-RU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1. Общи данни за растениевъдството в България;	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2. Законодателство  - семена и посадъчен материал;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3. </a:t>
            </a: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Законодателство </a:t>
            </a: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 правна закрила на новите сортове;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4. Статистически данни за правната закрила на новите сортове;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5. Организации на </a:t>
            </a: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заинтересовани;</a:t>
            </a:r>
            <a:endParaRPr lang="ru-RU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6. ИАСАС - международно и европейско сътрудничество;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7. </a:t>
            </a: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Правителствени инициативи в сектора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8. </a:t>
            </a: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Заключение </a:t>
            </a:r>
            <a:endParaRPr lang="ru-RU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57949" y="116948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2037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idx="1"/>
          </p:nvPr>
        </p:nvSpPr>
        <p:spPr>
          <a:xfrm>
            <a:off x="5791200" y="1790700"/>
            <a:ext cx="5713411" cy="4119210"/>
          </a:xfrm>
        </p:spPr>
        <p:txBody>
          <a:bodyPr>
            <a:normAutofit fontScale="92500" lnSpcReduction="10000"/>
          </a:bodyPr>
          <a:lstStyle/>
          <a:p>
            <a:r>
              <a:rPr lang="bg-BG" sz="2400" dirty="0" smtClean="0"/>
              <a:t>ИАСАС е оправомощена от Европейския офис за сортовете растения да провежда изпитване за правна закрила за територията на ЕС  чрез: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заявки от </a:t>
            </a:r>
            <a:r>
              <a:rPr lang="bg-BG" sz="2400" dirty="0"/>
              <a:t>офиса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купуване на доклад  - </a:t>
            </a:r>
            <a:r>
              <a:rPr lang="en-US" sz="2400" dirty="0" smtClean="0"/>
              <a:t>takeover report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/>
              <a:t/>
            </a:r>
            <a:br>
              <a:rPr lang="bg-BG" sz="2400" dirty="0"/>
            </a:b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cpvo.europa.eu/en/applications-and-examinations/technical-examinations/submission-of-plant-material-s2-publication</a:t>
            </a:r>
            <a:r>
              <a:rPr lang="en-US" sz="1800" dirty="0" smtClean="0"/>
              <a:t> </a:t>
            </a:r>
            <a:endParaRPr lang="bg-BG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3" y="1476266"/>
            <a:ext cx="3435134" cy="4500748"/>
          </a:xfrm>
          <a:prstGeom prst="rect">
            <a:avLst/>
          </a:prstGeom>
        </p:spPr>
      </p:pic>
      <p:sp>
        <p:nvSpPr>
          <p:cNvPr id="6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6. </a:t>
            </a:r>
            <a:r>
              <a:rPr lang="bg-BG" sz="2000" dirty="0"/>
              <a:t>С</a:t>
            </a:r>
            <a:r>
              <a:rPr lang="bg-BG" sz="2000" dirty="0" smtClean="0"/>
              <a:t>ътрудничество</a:t>
            </a:r>
            <a:endParaRPr lang="bg-BG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29826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6"/>
          <p:cNvSpPr txBox="1">
            <a:spLocks/>
          </p:cNvSpPr>
          <p:nvPr/>
        </p:nvSpPr>
        <p:spPr>
          <a:xfrm>
            <a:off x="458258" y="429948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6. </a:t>
            </a:r>
            <a:r>
              <a:rPr lang="bg-BG" sz="2000" dirty="0"/>
              <a:t>С</a:t>
            </a:r>
            <a:r>
              <a:rPr lang="bg-BG" sz="2000" dirty="0" smtClean="0"/>
              <a:t>ътрудничество</a:t>
            </a:r>
            <a:endParaRPr lang="bg-BG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3375" y="1905000"/>
            <a:ext cx="6513511" cy="3117040"/>
          </a:xfrm>
        </p:spPr>
        <p:txBody>
          <a:bodyPr>
            <a:normAutofit fontScale="90000"/>
          </a:bodyPr>
          <a:lstStyle/>
          <a:p>
            <a:r>
              <a:rPr lang="bg-BG" sz="2400" dirty="0" smtClean="0"/>
              <a:t>ИАСАС е в активно сътрудничество  с  офисите за сортоизпитване на държавите членки на Европейския съюз и</a:t>
            </a:r>
            <a:r>
              <a:rPr lang="en-US" sz="2400" dirty="0" smtClean="0"/>
              <a:t> UPOV </a:t>
            </a:r>
            <a:r>
              <a:rPr lang="bg-BG" sz="2400" dirty="0" smtClean="0"/>
              <a:t> по отношение на сравнителните колекции и доклади за  различимост, хомогенност и стабилност</a:t>
            </a:r>
            <a:br>
              <a:rPr lang="bg-BG" sz="2400" dirty="0" smtClean="0"/>
            </a:br>
            <a:r>
              <a:rPr lang="bg-BG" sz="2400" dirty="0"/>
              <a:t/>
            </a:r>
            <a:br>
              <a:rPr lang="bg-BG" sz="2400" dirty="0"/>
            </a:br>
            <a:r>
              <a:rPr lang="bg-BG" sz="2400" dirty="0" smtClean="0"/>
              <a:t>За поддържане на приемлива цена на  изпитванията  ИАСАС възлага  на оправомощени офиси от ЕС  </a:t>
            </a:r>
            <a:r>
              <a:rPr lang="bg-BG" sz="2400" dirty="0" smtClean="0"/>
              <a:t>отчитането </a:t>
            </a:r>
            <a:r>
              <a:rPr lang="bg-BG" sz="2400" dirty="0" smtClean="0"/>
              <a:t>на някои </a:t>
            </a:r>
            <a:r>
              <a:rPr lang="bg-BG" sz="2400" dirty="0" smtClean="0"/>
              <a:t>признаци</a:t>
            </a:r>
            <a:endParaRPr lang="bg-BG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752">
            <a:off x="1295322" y="1699564"/>
            <a:ext cx="2424841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13" y="3107213"/>
            <a:ext cx="181524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6"/>
          <p:cNvSpPr txBox="1">
            <a:spLocks/>
          </p:cNvSpPr>
          <p:nvPr/>
        </p:nvSpPr>
        <p:spPr>
          <a:xfrm>
            <a:off x="458258" y="429948"/>
            <a:ext cx="5552017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7. Правителствени инициативи в сектора</a:t>
            </a:r>
            <a:endParaRPr lang="bg-BG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8325" y="1790700"/>
            <a:ext cx="8896350" cy="311704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През </a:t>
            </a:r>
            <a:r>
              <a:rPr lang="bg-BG" sz="2400" dirty="0" smtClean="0"/>
              <a:t> месец май  тази година баха направени промени в  закона  за Селскостопанска академия които осигуряват автономен бюджет</a:t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Това ще позволи повече предвидимост и стабилност в една от основните дейности на академията – създаване на нови сортове растения и породи животни</a:t>
            </a:r>
            <a:endParaRPr lang="bg-BG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38145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6"/>
          <p:cNvSpPr txBox="1">
            <a:spLocks/>
          </p:cNvSpPr>
          <p:nvPr/>
        </p:nvSpPr>
        <p:spPr>
          <a:xfrm>
            <a:off x="458258" y="429948"/>
            <a:ext cx="5552017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7. Правителствени инициативи в сектора</a:t>
            </a:r>
            <a:endParaRPr lang="bg-BG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8325" y="1790700"/>
            <a:ext cx="8896350" cy="311704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България  прилага Схема на държавна помощ</a:t>
            </a:r>
            <a:br>
              <a:rPr lang="bg-BG" sz="2400" dirty="0" smtClean="0"/>
            </a:br>
            <a:r>
              <a:rPr lang="bg-BG" sz="2400" dirty="0" smtClean="0"/>
              <a:t>помощ</a:t>
            </a:r>
            <a:r>
              <a:rPr lang="bg-BG" sz="2400" b="1" dirty="0" smtClean="0"/>
              <a:t> </a:t>
            </a:r>
            <a:r>
              <a:rPr lang="bg-BG" sz="2400" dirty="0" smtClean="0"/>
              <a:t>за участие на земеделски стопани в схема за качество за производство на семена и посадъчен материал</a:t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Схемата е нотифицирана към Европейската комисия и е със срок на прилагане до 2020 г.</a:t>
            </a:r>
            <a:endParaRPr lang="bg-BG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273614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439209" y="6286500"/>
            <a:ext cx="3189816" cy="359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83" y="779463"/>
            <a:ext cx="9581091" cy="542131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90C226"/>
              </a:buClr>
              <a:buNone/>
            </a:pPr>
            <a:endParaRPr lang="ru-RU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lnSpc>
                <a:spcPct val="120000"/>
              </a:lnSpc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Българското законодателство  за правна закрила съответства на международно законодателство в </a:t>
            </a:r>
            <a:r>
              <a:rPr lang="ru-RU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сектора</a:t>
            </a:r>
            <a:endParaRPr lang="ru-RU" sz="26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lnSpc>
                <a:spcPct val="120000"/>
              </a:lnSpc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Европейските регламенти за правна закрила на сортовете са директно приложими в българското </a:t>
            </a:r>
            <a:r>
              <a:rPr lang="ru-RU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право</a:t>
            </a:r>
          </a:p>
          <a:p>
            <a:pPr lvl="0">
              <a:lnSpc>
                <a:spcPct val="120000"/>
              </a:lnSpc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Заявителите могат да подават заявки за </a:t>
            </a:r>
            <a:r>
              <a:rPr lang="bg-BG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правна </a:t>
            </a:r>
            <a:r>
              <a:rPr lang="ru-RU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закрила в ИАСАС</a:t>
            </a:r>
            <a:r>
              <a:rPr lang="en-US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</a:t>
            </a:r>
            <a:r>
              <a:rPr lang="ru-RU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друг европейски офис или </a:t>
            </a:r>
            <a:r>
              <a:rPr lang="en-US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CPVO</a:t>
            </a:r>
            <a:endParaRPr lang="en-US" sz="26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lnSpc>
                <a:spcPct val="120000"/>
              </a:lnSpc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lang="ru-RU" sz="2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57949" y="116948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7" name="Title 16"/>
          <p:cNvSpPr txBox="1">
            <a:spLocks/>
          </p:cNvSpPr>
          <p:nvPr/>
        </p:nvSpPr>
        <p:spPr>
          <a:xfrm>
            <a:off x="744008" y="243417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8</a:t>
            </a:r>
            <a:r>
              <a:rPr lang="bg-BG" sz="2000" dirty="0" smtClean="0"/>
              <a:t>. </a:t>
            </a:r>
            <a:r>
              <a:rPr lang="bg-BG" sz="2000" dirty="0" smtClean="0"/>
              <a:t>Заключение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0056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439209" y="6286500"/>
            <a:ext cx="3189816" cy="359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908" y="1236664"/>
            <a:ext cx="9581091" cy="4383086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Clr>
                <a:srgbClr val="90C226"/>
              </a:buClr>
              <a:buNone/>
            </a:pPr>
            <a:endParaRPr lang="ru-RU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Б</a:t>
            </a: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ългарските </a:t>
            </a: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заявители добре познават системата за правна закрила на територията на страната и </a:t>
            </a: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заявяват национална </a:t>
            </a: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закрила Необходима е преценка каква закрила е необходима в условията на Общ европейски пазар </a:t>
            </a:r>
            <a:endParaRPr lang="ru-RU" sz="28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lang="ru-RU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Чуждестранните заявители  заявяват европейска  правна закрила на база на закупени доклади </a:t>
            </a: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(take over reports)</a:t>
            </a:r>
            <a:endParaRPr lang="ru-RU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Необходима е по-добра комуникация със заявителите за да могат да се възползват от  европейска закрила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57949" y="116948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877358" y="288133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/>
              <a:t>8</a:t>
            </a:r>
            <a:r>
              <a:rPr lang="bg-BG" sz="2000" dirty="0" smtClean="0"/>
              <a:t>. </a:t>
            </a:r>
            <a:r>
              <a:rPr lang="bg-BG" sz="2000" dirty="0" smtClean="0"/>
              <a:t>Заключение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1847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439209" y="6286500"/>
            <a:ext cx="3189816" cy="359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908" y="1236664"/>
            <a:ext cx="9581091" cy="4383086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lang="ru-RU" sz="2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Съществуват организации на заинтересовани,  които да работят за популяризиране на правната закрила на </a:t>
            </a:r>
            <a:r>
              <a:rPr lang="ru-RU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сортовете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US" sz="28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Съществена пречка за иновациите в сектора е л</a:t>
            </a:r>
            <a:r>
              <a:rPr lang="bg-BG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ипсата на  </a:t>
            </a:r>
            <a:r>
              <a:rPr lang="bg-BG" sz="2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система/организация  за единна система за събиране на авторско възнаграждение - роялти</a:t>
            </a:r>
            <a:endParaRPr lang="ru-RU" sz="28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57949" y="116948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7" name="Title 16"/>
          <p:cNvSpPr txBox="1">
            <a:spLocks/>
          </p:cNvSpPr>
          <p:nvPr/>
        </p:nvSpPr>
        <p:spPr>
          <a:xfrm>
            <a:off x="877358" y="288133"/>
            <a:ext cx="502814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/>
              <a:t>8</a:t>
            </a:r>
            <a:r>
              <a:rPr lang="bg-BG" sz="2000" dirty="0" smtClean="0"/>
              <a:t>. </a:t>
            </a:r>
            <a:r>
              <a:rPr lang="bg-BG" sz="2000" dirty="0" smtClean="0"/>
              <a:t>Заключение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0661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32" y="1619250"/>
            <a:ext cx="3385312" cy="37782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57949" y="116948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439209" y="6286500"/>
            <a:ext cx="3189816" cy="359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885422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562350"/>
            <a:ext cx="5791200" cy="113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dirty="0" smtClean="0"/>
              <a:t>Благодаря за вниманието !</a:t>
            </a:r>
            <a:endParaRPr lang="bg-BG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57949" y="116948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83" y="417514"/>
            <a:ext cx="424981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276025593"/>
              </p:ext>
            </p:extLst>
          </p:nvPr>
        </p:nvGraphicFramePr>
        <p:xfrm>
          <a:off x="1238250" y="70220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39209" y="6286500"/>
            <a:ext cx="3189816" cy="359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591299" y="118534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902285"/>
              </p:ext>
            </p:extLst>
          </p:nvPr>
        </p:nvGraphicFramePr>
        <p:xfrm>
          <a:off x="1238250" y="702204"/>
          <a:ext cx="7800975" cy="506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6"/>
          <p:cNvSpPr txBox="1">
            <a:spLocks/>
          </p:cNvSpPr>
          <p:nvPr/>
        </p:nvSpPr>
        <p:spPr>
          <a:xfrm>
            <a:off x="4905375" y="5844382"/>
            <a:ext cx="318981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Източник: МЗХГ, отдел „Агростатистика“</a:t>
            </a:r>
            <a:endParaRPr lang="bg-BG" sz="1200" dirty="0"/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744009" y="243417"/>
            <a:ext cx="454236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000" dirty="0" smtClean="0"/>
              <a:t>1. Сектор „Растениевъдство“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517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6613608"/>
              </p:ext>
            </p:extLst>
          </p:nvPr>
        </p:nvGraphicFramePr>
        <p:xfrm>
          <a:off x="1955800" y="92921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591299" y="118534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39209" y="6286500"/>
            <a:ext cx="3189816" cy="359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8410575" y="5677882"/>
            <a:ext cx="318981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Източник: МЗХГ, отдел „Агростатистика“</a:t>
            </a:r>
            <a:endParaRPr lang="bg-BG" sz="1200" dirty="0"/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744009" y="243417"/>
            <a:ext cx="454236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000" dirty="0" smtClean="0"/>
              <a:t>1. Сектор „Растениевъдство“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75826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544452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591299" y="118534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8410575" y="5677882"/>
            <a:ext cx="318981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Източник: МЗХГ, отдел „Агростатистика“</a:t>
            </a:r>
            <a:endParaRPr lang="bg-BG" sz="1200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39209" y="6286500"/>
            <a:ext cx="3189816" cy="359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10" name="Title 16"/>
          <p:cNvSpPr txBox="1">
            <a:spLocks/>
          </p:cNvSpPr>
          <p:nvPr/>
        </p:nvSpPr>
        <p:spPr>
          <a:xfrm>
            <a:off x="744009" y="243417"/>
            <a:ext cx="454236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000" dirty="0" smtClean="0"/>
              <a:t>1. Сектор „Растениевъдство“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80497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3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041" y="699828"/>
            <a:ext cx="8596668" cy="1304925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 smtClean="0"/>
              <a:t>Разпределение на земеделските стопанства по </a:t>
            </a:r>
            <a:br>
              <a:rPr lang="bg-BG" sz="2800" dirty="0" smtClean="0"/>
            </a:br>
            <a:r>
              <a:rPr lang="bg-BG" sz="2800" dirty="0" smtClean="0"/>
              <a:t> статистически райони за 2016 г.</a:t>
            </a:r>
            <a:endParaRPr lang="bg-BG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11" y="1419225"/>
            <a:ext cx="8098532" cy="492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593941" y="2684349"/>
            <a:ext cx="1259342" cy="83764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22 205</a:t>
            </a:r>
          </a:p>
          <a:p>
            <a:pPr algn="ctr"/>
            <a:r>
              <a:rPr lang="bg-BG" dirty="0" smtClean="0"/>
              <a:t>44</a:t>
            </a:r>
            <a:r>
              <a:rPr lang="en-US" dirty="0" smtClean="0"/>
              <a:t> ha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153418" y="2590282"/>
            <a:ext cx="1328595" cy="7771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22 855</a:t>
            </a:r>
            <a:endParaRPr lang="en-US" dirty="0" smtClean="0"/>
          </a:p>
          <a:p>
            <a:pPr algn="ctr"/>
            <a:r>
              <a:rPr lang="en-US" dirty="0" smtClean="0"/>
              <a:t>35 ha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6655250" y="2876365"/>
            <a:ext cx="1350723" cy="6622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22 421</a:t>
            </a:r>
            <a:endParaRPr lang="en-US" dirty="0" smtClean="0"/>
          </a:p>
          <a:p>
            <a:pPr algn="ctr"/>
            <a:r>
              <a:rPr lang="en-US" dirty="0" smtClean="0"/>
              <a:t>40 ha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6655250" y="4208577"/>
            <a:ext cx="1214336" cy="7494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27 86</a:t>
            </a:r>
            <a:r>
              <a:rPr lang="en-US" dirty="0" smtClean="0"/>
              <a:t>0</a:t>
            </a:r>
          </a:p>
          <a:p>
            <a:pPr algn="ctr"/>
            <a:r>
              <a:rPr lang="en-US" dirty="0" smtClean="0"/>
              <a:t>30 ha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5160029" y="5338297"/>
            <a:ext cx="914400" cy="662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63 539</a:t>
            </a:r>
            <a:endParaRPr lang="en-US" dirty="0" smtClean="0"/>
          </a:p>
          <a:p>
            <a:pPr algn="ctr"/>
            <a:r>
              <a:rPr lang="en-US" dirty="0" smtClean="0"/>
              <a:t>7.4 ha</a:t>
            </a:r>
            <a:endParaRPr lang="bg-BG" dirty="0"/>
          </a:p>
        </p:txBody>
      </p:sp>
      <p:sp>
        <p:nvSpPr>
          <p:cNvPr id="10" name="Rectangle 9"/>
          <p:cNvSpPr/>
          <p:nvPr/>
        </p:nvSpPr>
        <p:spPr>
          <a:xfrm>
            <a:off x="2459770" y="5002417"/>
            <a:ext cx="1066176" cy="6669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42 134</a:t>
            </a:r>
            <a:endParaRPr lang="en-US" dirty="0" smtClean="0"/>
          </a:p>
          <a:p>
            <a:pPr algn="ctr"/>
            <a:r>
              <a:rPr lang="en-US" dirty="0" smtClean="0"/>
              <a:t>8 ha</a:t>
            </a:r>
            <a:endParaRPr lang="bg-BG" dirty="0"/>
          </a:p>
        </p:txBody>
      </p:sp>
      <p:sp>
        <p:nvSpPr>
          <p:cNvPr id="11" name="Title 16"/>
          <p:cNvSpPr txBox="1">
            <a:spLocks/>
          </p:cNvSpPr>
          <p:nvPr/>
        </p:nvSpPr>
        <p:spPr>
          <a:xfrm>
            <a:off x="7421645" y="5820757"/>
            <a:ext cx="318981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Източник: МЗХГ, отдел „Агростатистика“</a:t>
            </a:r>
            <a:endParaRPr lang="bg-BG" sz="1200" dirty="0"/>
          </a:p>
        </p:txBody>
      </p:sp>
      <p:sp>
        <p:nvSpPr>
          <p:cNvPr id="12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14" name="Title 16"/>
          <p:cNvSpPr txBox="1">
            <a:spLocks/>
          </p:cNvSpPr>
          <p:nvPr/>
        </p:nvSpPr>
        <p:spPr>
          <a:xfrm>
            <a:off x="744009" y="243417"/>
            <a:ext cx="454236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000" dirty="0" smtClean="0"/>
              <a:t>1. Сектор „Растениевъдство“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1341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3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25168785"/>
              </p:ext>
            </p:extLst>
          </p:nvPr>
        </p:nvGraphicFramePr>
        <p:xfrm>
          <a:off x="2259377" y="63020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783" y="6103604"/>
            <a:ext cx="3188484" cy="365792"/>
          </a:xfrm>
          <a:prstGeom prst="rect">
            <a:avLst/>
          </a:prstGeom>
        </p:spPr>
      </p:pic>
      <p:sp>
        <p:nvSpPr>
          <p:cNvPr id="6" name="Title 16"/>
          <p:cNvSpPr txBox="1">
            <a:spLocks/>
          </p:cNvSpPr>
          <p:nvPr/>
        </p:nvSpPr>
        <p:spPr>
          <a:xfrm>
            <a:off x="744009" y="243417"/>
            <a:ext cx="454236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2000" dirty="0" smtClean="0"/>
              <a:t>1. Сектор „Растениевъдство“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8068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944221"/>
            <a:ext cx="9780586" cy="1152525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bg-BG" sz="3200" dirty="0" smtClean="0">
                <a:solidFill>
                  <a:prstClr val="black"/>
                </a:solidFill>
                <a:ea typeface="+mn-ea"/>
                <a:cs typeface="+mn-cs"/>
              </a:rPr>
              <a:t>Закон за посевния и посадъчния материал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800" i="1" dirty="0">
                <a:solidFill>
                  <a:srgbClr val="06669B"/>
                </a:solidFill>
              </a:rPr>
              <a:t>Обн. ДВ. бр.</a:t>
            </a:r>
            <a:r>
              <a:rPr lang="ru-RU" sz="1800" dirty="0">
                <a:solidFill>
                  <a:srgbClr val="06669B"/>
                </a:solidFill>
              </a:rPr>
              <a:t>20</a:t>
            </a:r>
            <a:r>
              <a:rPr lang="ru-RU" sz="1800" i="1" dirty="0">
                <a:solidFill>
                  <a:srgbClr val="06669B"/>
                </a:solidFill>
              </a:rPr>
              <a:t> от 4 март 2003г</a:t>
            </a:r>
            <a:r>
              <a:rPr lang="ru-RU" sz="1800" i="1" dirty="0" smtClean="0">
                <a:solidFill>
                  <a:srgbClr val="06669B"/>
                </a:solidFill>
              </a:rPr>
              <a:t>.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ru-RU" sz="1800" i="1" dirty="0" smtClean="0">
                <a:latin typeface="Times New Roman" panose="02020603050405020304" pitchFamily="18" charset="0"/>
              </a:rPr>
              <a:t/>
            </a:r>
            <a:br>
              <a:rPr lang="ru-RU" sz="1800" i="1" dirty="0" smtClean="0">
                <a:latin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</a:rPr>
              <a:t/>
            </a:r>
            <a:br>
              <a:rPr lang="ru-RU" sz="1800" i="1" dirty="0" smtClean="0">
                <a:latin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</a:rPr>
              <a:t/>
            </a:r>
            <a:br>
              <a:rPr lang="ru-RU" sz="1800" i="1" dirty="0">
                <a:latin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</a:rPr>
              <a:t/>
            </a:r>
            <a:br>
              <a:rPr lang="ru-RU" sz="1800" i="1" dirty="0" smtClean="0">
                <a:latin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</a:rPr>
              <a:t/>
            </a:r>
            <a:br>
              <a:rPr lang="ru-RU" sz="1800" i="1" dirty="0">
                <a:latin typeface="Times New Roman" panose="02020603050405020304" pitchFamily="18" charset="0"/>
              </a:rPr>
            </a:br>
            <a:endParaRPr lang="bg-BG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9943" y="2318813"/>
            <a:ext cx="8915399" cy="428201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сортоизпитването </a:t>
            </a:r>
            <a:r>
              <a:rPr lang="ru-RU" dirty="0" smtClean="0"/>
              <a:t>за вписване в официалната </a:t>
            </a:r>
            <a:r>
              <a:rPr lang="ru-RU" dirty="0"/>
              <a:t>сортова </a:t>
            </a:r>
            <a:r>
              <a:rPr lang="ru-RU" dirty="0" smtClean="0"/>
              <a:t>листа;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сортоподдържането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производството  и търговията  на посевен и посадъчен материал;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съхраняването</a:t>
            </a:r>
            <a:r>
              <a:rPr lang="ru-RU" dirty="0"/>
              <a:t>, опаковането, </a:t>
            </a:r>
            <a:r>
              <a:rPr lang="ru-RU" dirty="0" smtClean="0"/>
              <a:t>етикетирането на посевния и посадъчен материал;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носа и  износа;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контрола </a:t>
            </a:r>
            <a:r>
              <a:rPr lang="ru-RU" dirty="0"/>
              <a:t>на посевния и посадъчния </a:t>
            </a:r>
            <a:r>
              <a:rPr lang="ru-RU" dirty="0" smtClean="0"/>
              <a:t>материал</a:t>
            </a:r>
            <a:endParaRPr lang="bg-BG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744009" y="243417"/>
            <a:ext cx="4542366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2. Законодателство </a:t>
            </a:r>
            <a:endParaRPr lang="bg-BG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54435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0" y="478299"/>
            <a:ext cx="8915399" cy="3117040"/>
          </a:xfrm>
        </p:spPr>
        <p:txBody>
          <a:bodyPr>
            <a:normAutofit/>
          </a:bodyPr>
          <a:lstStyle/>
          <a:p>
            <a:pPr fontAlgn="ctr"/>
            <a:r>
              <a:rPr lang="ru-RU" sz="3600" dirty="0"/>
              <a:t>З</a:t>
            </a:r>
            <a:r>
              <a:rPr lang="ru-RU" sz="3600" dirty="0" smtClean="0"/>
              <a:t>акон за закрила на новите сортове растения и породи животни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16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В сила от 5.01.1997 г.</a:t>
            </a:r>
            <a:br>
              <a:rPr lang="ru-RU" sz="1600" i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bg-BG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3486" y="2857501"/>
            <a:ext cx="8915399" cy="3343274"/>
          </a:xfrm>
        </p:spPr>
        <p:txBody>
          <a:bodyPr>
            <a:normAutofit/>
          </a:bodyPr>
          <a:lstStyle/>
          <a:p>
            <a:r>
              <a:rPr lang="bg-BG" dirty="0" smtClean="0"/>
              <a:t>Законът е в съответствие с Международната конвенция за закрила на новите сортове растения от 1991 г.</a:t>
            </a:r>
          </a:p>
          <a:p>
            <a:endParaRPr lang="bg-BG" dirty="0" smtClean="0"/>
          </a:p>
          <a:p>
            <a:r>
              <a:rPr lang="bg-BG" dirty="0" smtClean="0"/>
              <a:t>Сетификатът за правна закрила се издава от Патентентно ведомство на Република България</a:t>
            </a:r>
          </a:p>
          <a:p>
            <a:r>
              <a:rPr lang="bg-BG" dirty="0" smtClean="0"/>
              <a:t>Експертизата по същество се извършва от ИАСАС</a:t>
            </a:r>
            <a:endParaRPr lang="bg-B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5250" y="92007"/>
            <a:ext cx="5197303" cy="300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200" dirty="0" smtClean="0"/>
              <a:t>Изпълнителна агенция по сортоизпитване, апробация и семеконтрол</a:t>
            </a:r>
            <a:endParaRPr lang="bg-BG" sz="1200" dirty="0"/>
          </a:p>
        </p:txBody>
      </p:sp>
      <p:sp>
        <p:nvSpPr>
          <p:cNvPr id="5" name="Title 16"/>
          <p:cNvSpPr txBox="1">
            <a:spLocks/>
          </p:cNvSpPr>
          <p:nvPr/>
        </p:nvSpPr>
        <p:spPr>
          <a:xfrm>
            <a:off x="439209" y="6286500"/>
            <a:ext cx="3189816" cy="35930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1200" dirty="0" smtClean="0"/>
              <a:t>София, 19 септември 2018 г.</a:t>
            </a:r>
            <a:br>
              <a:rPr lang="bg-BG" sz="1200" dirty="0" smtClean="0"/>
            </a:br>
            <a:r>
              <a:rPr lang="bg-BG" sz="1200" dirty="0" smtClean="0"/>
              <a:t>Бистра Павловска</a:t>
            </a:r>
            <a:endParaRPr lang="bg-BG" sz="1200" dirty="0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744008" y="243417"/>
            <a:ext cx="5313891" cy="359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000" dirty="0" smtClean="0"/>
              <a:t>2. Законодателство</a:t>
            </a:r>
            <a:r>
              <a:rPr lang="en-US" sz="2000" dirty="0" smtClean="0"/>
              <a:t> – </a:t>
            </a:r>
            <a:r>
              <a:rPr lang="bg-BG" sz="2000" dirty="0" smtClean="0"/>
              <a:t>сектор семена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4686204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3C39DAEB54895144E73DF2A7D19" ma:contentTypeVersion="0" ma:contentTypeDescription="Create a new document." ma:contentTypeScope="" ma:versionID="0b78d625e316c363bc46a7dbfb9b58c2">
  <xsd:schema xmlns:xsd="http://www.w3.org/2001/XMLSchema" xmlns:xs="http://www.w3.org/2001/XMLSchema" xmlns:p="http://schemas.microsoft.com/office/2006/metadata/properties" xmlns:ns2="924b36f6-7b8f-40db-a33a-be787f722efa" targetNamespace="http://schemas.microsoft.com/office/2006/metadata/properties" ma:root="true" ma:fieldsID="d59b930969f21362c6118d3b791fd8a6" ns2:_="">
    <xsd:import namespace="924b36f6-7b8f-40db-a33a-be787f722e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36f6-7b8f-40db-a33a-be787f722e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24b36f6-7b8f-40db-a33a-be787f722efa">ZNWVMWCZEEMF-820407618-150</_dlc_DocId>
    <_dlc_DocIdUrl xmlns="924b36f6-7b8f-40db-a33a-be787f722efa">
      <Url>http://cpvosp2013/uas/LU/_layouts/15/DocIdRedir.aspx?ID=ZNWVMWCZEEMF-820407618-150</Url>
      <Description>ZNWVMWCZEEMF-820407618-150</Description>
    </_dlc_DocIdUrl>
  </documentManagement>
</p:properties>
</file>

<file path=customXml/itemProps1.xml><?xml version="1.0" encoding="utf-8"?>
<ds:datastoreItem xmlns:ds="http://schemas.openxmlformats.org/officeDocument/2006/customXml" ds:itemID="{26A30597-9A63-468D-B8C4-EA9009FD9F97}"/>
</file>

<file path=customXml/itemProps2.xml><?xml version="1.0" encoding="utf-8"?>
<ds:datastoreItem xmlns:ds="http://schemas.openxmlformats.org/officeDocument/2006/customXml" ds:itemID="{8A59B3F6-5D40-49DE-9634-1721316CD77A}"/>
</file>

<file path=customXml/itemProps3.xml><?xml version="1.0" encoding="utf-8"?>
<ds:datastoreItem xmlns:ds="http://schemas.openxmlformats.org/officeDocument/2006/customXml" ds:itemID="{A2F36844-EBBE-48AE-AFA4-D2BD48706D41}"/>
</file>

<file path=customXml/itemProps4.xml><?xml version="1.0" encoding="utf-8"?>
<ds:datastoreItem xmlns:ds="http://schemas.openxmlformats.org/officeDocument/2006/customXml" ds:itemID="{83E91ECE-0476-43DE-AE6E-465628A1BC66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747</TotalTime>
  <Words>1155</Words>
  <Application>Microsoft Office PowerPoint</Application>
  <PresentationFormat>Widescreen</PresentationFormat>
  <Paragraphs>187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Roboto</vt:lpstr>
      <vt:lpstr>Times New Roman</vt:lpstr>
      <vt:lpstr>Wingdings</vt:lpstr>
      <vt:lpstr>Wingdings 3</vt:lpstr>
      <vt:lpstr>Wisp</vt:lpstr>
      <vt:lpstr>Изпълнителна агенция по сортоизпитване, апробация и семеконтрол</vt:lpstr>
      <vt:lpstr>София, 19 септември 2018 г. Бистра Павловска</vt:lpstr>
      <vt:lpstr>София, 19 септември 2018 г. Бистра Павловска</vt:lpstr>
      <vt:lpstr>София, 19 септември 2018 г. Бистра Павловска</vt:lpstr>
      <vt:lpstr>София, 19 септември 2018 г. Бистра Павловска</vt:lpstr>
      <vt:lpstr>Разпределение на земеделските стопанства по   статистически райони за 2016 г.</vt:lpstr>
      <vt:lpstr>PowerPoint Presentation</vt:lpstr>
      <vt:lpstr>Закон за посевния и посадъчния материал Обн. ДВ. бр.20 от 4 март 2003г.,      </vt:lpstr>
      <vt:lpstr>Закон за закрила на новите сортове растения и породи животни В сила от 5.01.1997 г. </vt:lpstr>
      <vt:lpstr>Република България се присъединява към Международната конвенция за закрила на новите сортове растения през март 1998 г. </vt:lpstr>
      <vt:lpstr>От  1 януари 2007 г.  се прилага:   Регламент (ЕО) № 2100/94 на Съвета от 27 юни 1994 г. относно правната закрила на Общността на сортовете растения (Базов Регламент) </vt:lpstr>
      <vt:lpstr>От  1 януари 2007 г.  се прилагат:   Регламент (ЕО) № 1238/95 на Комисията от 31 май 1995 година относно установяване на правила за прилагане на Регламент (ЕО) № 2100/94 на Съвета относно таксите, които се плащат на Службата на Общността за сортовете растения;  Регламент (ЕО) № 874/2009 на Комисията от 17 септември 2009 година относно установяване на правила за прилагане на Регламент (ЕО) № 2100/94 на Съвета относно производството пред Службата на Общността за сортовете растения  </vt:lpstr>
      <vt:lpstr>От  1 януари 2007 г.  се прилагат:   Регламент (ЕО) № 1768/95 на Комисията от 24 юли 1995 година за установяване на реда и условията за прилагане на дерогацията, предвидена в член 14, параграф 3 от Регламент (ЕО) № 2100/94 на Съвета относно правната закрила на Общността на сортовете растения</vt:lpstr>
      <vt:lpstr> Заявка за правна закрила в България се подава в  Патентно ведомство   Заявителите са автори на сорта или техни представители  Експертизата по същество за различимост, хомогенност и стабилност се провежда от ИАСАС по протоколи на CPVO, UPOV  или когато липсват такива -  по национални         </vt:lpstr>
      <vt:lpstr>     </vt:lpstr>
      <vt:lpstr>PowerPoint Presentation</vt:lpstr>
      <vt:lpstr>PowerPoint Presentation</vt:lpstr>
      <vt:lpstr>PowerPoint Presentation</vt:lpstr>
      <vt:lpstr>Списък на браншовите организации      (източник сайт на МЗХГ)   Асоциация „Български пипер” Асоциация на производителите на декоративни растения в България Национална конфедерация на тютюнопроизводителите в България Съюз на Дунавските овощари Българска Асоциация на Малинопроизводителите Сдружение на производителите на плодове и зеленчуци- Югозапад 2013 Сдружение на производителите на овощен посадъчен материал Съюз на овощарите в Хасковска област Съюз на овощарите в България Добруджански овощарски съюз Регионален съюз на производителите на плодове и зеленчуци Българска асоциация на производителите на оранжерийна продукция Асоциация на производителите и преработвателите на памук от хасковски регион Национална асоциация на тютюнопроизводителите 2010 г. Национално сдружение на цветарите Национална асоциация на картофопроизводителите Съюз на оризопроизводителите в България              </vt:lpstr>
      <vt:lpstr>PowerPoint Presentation</vt:lpstr>
      <vt:lpstr>ИАСАС е в активно сътрудничество  с  офисите за сортоизпитване на държавите членки на Европейския съюз и UPOV  по отношение на сравнителните колекции и доклади за  различимост, хомогенност и стабилност  За поддържане на приемлива цена на  изпитванията  ИАСАС възлага  на оправомощени офиси от ЕС  отчитането на някои признаци</vt:lpstr>
      <vt:lpstr>През  месец май  тази година баха направени промени в  закона  за Селскостопанска академия които осигуряват автономен бюджет  Това ще позволи повече предвидимост и стабилност в една от основните дейности на академията – създаване на нови сортове растения и породи животни</vt:lpstr>
      <vt:lpstr>България  прилага Схема на държавна помощ помощ за участие на земеделски стопани в схема за качество за производство на семена и посадъчен материал  Схемата е нотифицирана към Европейската комисия и е със срок на прилагане до 2020 г.</vt:lpstr>
      <vt:lpstr>София, 19 септември 2018 г. Бистра Павловска</vt:lpstr>
      <vt:lpstr>София, 19 септември 2018 г. Бистра Павловска</vt:lpstr>
      <vt:lpstr>София, 19 септември 2018 г. Бистра Павловска</vt:lpstr>
      <vt:lpstr>София, 19 септември 2018 г. Бистра Павловска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Bistra Pavlovska</dc:creator>
  <cp:lastModifiedBy>Bistra Pavlovska</cp:lastModifiedBy>
  <cp:revision>76</cp:revision>
  <cp:lastPrinted>2018-09-14T07:46:11Z</cp:lastPrinted>
  <dcterms:created xsi:type="dcterms:W3CDTF">2018-09-11T11:54:16Z</dcterms:created>
  <dcterms:modified xsi:type="dcterms:W3CDTF">2018-09-14T08:09:57Z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0x010100764A13C39DAEB54895144E73DF2A7D19</vt:lpwstr>
  </property>
  <property fmtid="{D5CDD505-2E9C-101B-9397-08002B2CF9AE}" pid="3" name="_dlc_DocIdItemGuid">
    <vt:lpwstr>28594735-cfc2-48aa-a532-b30971f7fb96</vt:lpwstr>
  </property>
</Properties>
</file>