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8" r:id="rId3"/>
  </p:sldMasterIdLst>
  <p:notesMasterIdLst>
    <p:notesMasterId r:id="rId31"/>
  </p:notesMasterIdLst>
  <p:handoutMasterIdLst>
    <p:handoutMasterId r:id="rId32"/>
  </p:handoutMasterIdLst>
  <p:sldIdLst>
    <p:sldId id="513" r:id="rId4"/>
    <p:sldId id="714" r:id="rId5"/>
    <p:sldId id="719" r:id="rId6"/>
    <p:sldId id="346" r:id="rId7"/>
    <p:sldId id="735" r:id="rId8"/>
    <p:sldId id="345" r:id="rId9"/>
    <p:sldId id="376" r:id="rId10"/>
    <p:sldId id="713" r:id="rId11"/>
    <p:sldId id="383" r:id="rId12"/>
    <p:sldId id="381" r:id="rId13"/>
    <p:sldId id="364" r:id="rId14"/>
    <p:sldId id="734" r:id="rId15"/>
    <p:sldId id="717" r:id="rId16"/>
    <p:sldId id="385" r:id="rId17"/>
    <p:sldId id="732" r:id="rId18"/>
    <p:sldId id="733" r:id="rId19"/>
    <p:sldId id="702" r:id="rId20"/>
    <p:sldId id="704" r:id="rId21"/>
    <p:sldId id="706" r:id="rId22"/>
    <p:sldId id="350" r:id="rId23"/>
    <p:sldId id="711" r:id="rId24"/>
    <p:sldId id="707" r:id="rId25"/>
    <p:sldId id="720" r:id="rId26"/>
    <p:sldId id="709" r:id="rId27"/>
    <p:sldId id="721" r:id="rId28"/>
    <p:sldId id="286" r:id="rId29"/>
    <p:sldId id="259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26998-B3DE-C746-8284-9CB506EA143E}" v="543" dt="2018-09-13T21:41:30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2" autoAdjust="0"/>
    <p:restoredTop sz="91272" autoAdjust="0"/>
  </p:normalViewPr>
  <p:slideViewPr>
    <p:cSldViewPr>
      <p:cViewPr varScale="1">
        <p:scale>
          <a:sx n="128" d="100"/>
          <a:sy n="128" d="100"/>
        </p:scale>
        <p:origin x="19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Inspections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280</c:v>
                </c:pt>
                <c:pt idx="1">
                  <c:v>450</c:v>
                </c:pt>
                <c:pt idx="2">
                  <c:v>500</c:v>
                </c:pt>
                <c:pt idx="3">
                  <c:v>600</c:v>
                </c:pt>
                <c:pt idx="4">
                  <c:v>800</c:v>
                </c:pt>
                <c:pt idx="5">
                  <c:v>800</c:v>
                </c:pt>
                <c:pt idx="6">
                  <c:v>900</c:v>
                </c:pt>
                <c:pt idx="7" formatCode="#,##0">
                  <c:v>1000</c:v>
                </c:pt>
                <c:pt idx="8" formatCode="#,##0">
                  <c:v>1100</c:v>
                </c:pt>
                <c:pt idx="9" formatCode="#,##0">
                  <c:v>1150</c:v>
                </c:pt>
                <c:pt idx="10" formatCode="#,##0">
                  <c:v>1180</c:v>
                </c:pt>
                <c:pt idx="11" formatCode="#,##0">
                  <c:v>1197</c:v>
                </c:pt>
                <c:pt idx="12" formatCode="#,##0">
                  <c:v>1203</c:v>
                </c:pt>
                <c:pt idx="13" formatCode="#,##0">
                  <c:v>1251</c:v>
                </c:pt>
                <c:pt idx="14" formatCode="#,##0">
                  <c:v>1253</c:v>
                </c:pt>
                <c:pt idx="15" formatCode="#,##0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5-4145-BA4F-F05C3B62DB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4179488"/>
        <c:axId val="-154588304"/>
      </c:barChart>
      <c:catAx>
        <c:axId val="-1541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54588304"/>
        <c:crosses val="autoZero"/>
        <c:auto val="1"/>
        <c:lblAlgn val="ctr"/>
        <c:lblOffset val="100"/>
        <c:noMultiLvlLbl val="0"/>
      </c:catAx>
      <c:valAx>
        <c:axId val="-1545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541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0E7EF-2A76-4A88-B84E-9F4FA07DCC3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BDCA325-DA12-4A1B-985F-55E93167EC69}">
      <dgm:prSet phldrT="[Texto]" custT="1"/>
      <dgm:spPr/>
      <dgm:t>
        <a:bodyPr/>
        <a:lstStyle/>
        <a:p>
          <a:r>
            <a:rPr lang="en-GB" sz="3600" b="0" i="0" noProof="0" dirty="0">
              <a:solidFill>
                <a:schemeClr val="bg1"/>
              </a:solidFill>
              <a:latin typeface="Lucida Sans" panose="020B0602030504020204" pitchFamily="34" charset="77"/>
            </a:rPr>
            <a:t>anove</a:t>
          </a:r>
        </a:p>
      </dgm:t>
    </dgm:pt>
    <dgm:pt modelId="{927E68EE-357B-4DCF-A5B8-F42EF3DF0E35}" type="parTrans" cxnId="{1D7460C1-FBB0-46C6-B537-094716FD2553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590AC414-802D-4B14-8253-26CFBC85A684}" type="sibTrans" cxnId="{1D7460C1-FBB0-46C6-B537-094716FD2553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3C9E0304-AC58-4C27-A15A-BB5DA30A5DD7}">
      <dgm:prSet phldrT="[Texto]" custT="1"/>
      <dgm:spPr/>
      <dgm:t>
        <a:bodyPr/>
        <a:lstStyle/>
        <a:p>
          <a:r>
            <a:rPr lang="en-GB" sz="2000" b="0" i="0" noProof="0" dirty="0">
              <a:solidFill>
                <a:srgbClr val="A2BD30"/>
              </a:solidFill>
              <a:latin typeface="Lucida Sans" panose="020B0602030504020204" pitchFamily="34" charset="77"/>
              <a:cs typeface="Arial" pitchFamily="34" charset="0"/>
            </a:rPr>
            <a:t>Spanish Plant Breeders Association</a:t>
          </a:r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  <a:cs typeface="Arial" pitchFamily="34" charset="0"/>
          </a:endParaRPr>
        </a:p>
      </dgm:t>
    </dgm:pt>
    <dgm:pt modelId="{E755A484-9CEF-4F62-AF30-120C1FCA16D4}" type="parTrans" cxnId="{E143A93B-348C-4CBA-BFD1-3B052789111F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D90C4F5B-AFD3-482A-B0BF-1AD899617746}" type="sibTrans" cxnId="{E143A93B-348C-4CBA-BFD1-3B052789111F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6632C79C-6AE5-42EA-B504-286801F7C35B}">
      <dgm:prSet phldrT="[Texto]" custT="1"/>
      <dgm:spPr/>
      <dgm:t>
        <a:bodyPr/>
        <a:lstStyle/>
        <a:p>
          <a:r>
            <a:rPr lang="en-GB" sz="1800" b="0" i="0" noProof="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Representation, promotion and defence of common interests of plant breeders in Spain towards politics, authorities, economic agents, etc.</a:t>
          </a:r>
        </a:p>
      </dgm:t>
    </dgm:pt>
    <dgm:pt modelId="{9742569C-0D6C-474D-9234-D5D88156AC88}" type="parTrans" cxnId="{FCD626C0-47F8-46BA-A4D6-587D65C1F75F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6216D9FA-0839-4CD1-BAB1-D935F53EAE8D}" type="sibTrans" cxnId="{FCD626C0-47F8-46BA-A4D6-587D65C1F75F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F55724CF-9D66-4B9D-8881-9EA6CCB3A209}">
      <dgm:prSet phldrT="[Texto]" custT="1"/>
      <dgm:spPr>
        <a:solidFill>
          <a:srgbClr val="376118"/>
        </a:solidFill>
      </dgm:spPr>
      <dgm:t>
        <a:bodyPr/>
        <a:lstStyle/>
        <a:p>
          <a:r>
            <a:rPr lang="en-GB" sz="2400" b="1" i="1" spc="150" baseline="0" noProof="0" dirty="0">
              <a:solidFill>
                <a:schemeClr val="bg1"/>
              </a:solidFill>
              <a:latin typeface="Lucida Sans" panose="020B0602030504020204" pitchFamily="34" charset="77"/>
              <a:ea typeface="Arial" charset="0"/>
              <a:cs typeface="Arial" charset="0"/>
            </a:rPr>
            <a:t>GESLIVE</a:t>
          </a:r>
        </a:p>
      </dgm:t>
    </dgm:pt>
    <dgm:pt modelId="{14467B9E-30CA-4195-BE9C-E2CE8981EC6C}" type="parTrans" cxnId="{FF26B92E-2E23-4605-8E37-F155FF940E9A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098457EA-A8A9-46F0-8E29-7ED67950CAC5}" type="sibTrans" cxnId="{FF26B92E-2E23-4605-8E37-F155FF940E9A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2C205B7E-2DB4-4D93-818E-9C511E18B185}">
      <dgm:prSet phldrT="[Texto]" custT="1"/>
      <dgm:spPr/>
      <dgm:t>
        <a:bodyPr/>
        <a:lstStyle/>
        <a:p>
          <a:r>
            <a:rPr lang="en-GB" sz="2000" b="0" i="0" noProof="0" dirty="0">
              <a:solidFill>
                <a:schemeClr val="accent3">
                  <a:lumMod val="50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Plant License Management</a:t>
          </a:r>
          <a:endParaRPr lang="en-GB" sz="2000" b="0" i="0" noProof="0" dirty="0">
            <a:solidFill>
              <a:schemeClr val="accent3">
                <a:lumMod val="50000"/>
              </a:schemeClr>
            </a:solidFill>
            <a:latin typeface="Lucida Sans" panose="020B0602030504020204" pitchFamily="34" charset="77"/>
          </a:endParaRPr>
        </a:p>
      </dgm:t>
    </dgm:pt>
    <dgm:pt modelId="{B45B7F46-35A1-4B56-A757-2637190D618B}" type="parTrans" cxnId="{1B722B2E-82C9-4C86-BFF3-FA27EFA53EB6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2DAF2662-0BB6-4A61-BD91-8407B6BAB667}" type="sibTrans" cxnId="{1B722B2E-82C9-4C86-BFF3-FA27EFA53EB6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E80BA611-90FA-4D4E-A04F-6DA91DDBE75C}">
      <dgm:prSet custT="1"/>
      <dgm:spPr/>
      <dgm:t>
        <a:bodyPr/>
        <a:lstStyle/>
        <a:p>
          <a:r>
            <a:rPr lang="en-GB" sz="1800" b="0" i="0" noProof="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Management, protection and defence of intellectual property rights to plant varieties and materials</a:t>
          </a:r>
        </a:p>
      </dgm:t>
    </dgm:pt>
    <dgm:pt modelId="{67376E65-09EB-4EC5-9522-E41CF6D20E9C}" type="parTrans" cxnId="{DC449622-D775-4DC5-ACE4-4AC57916F3C6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F754659A-6791-4689-AD38-2742AD4E109E}" type="sibTrans" cxnId="{DC449622-D775-4DC5-ACE4-4AC57916F3C6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F88A3EDA-63D5-4B26-A9BA-D2A0877181AD}">
      <dgm:prSet custT="1"/>
      <dgm:spPr/>
      <dgm:t>
        <a:bodyPr/>
        <a:lstStyle/>
        <a:p>
          <a:endParaRPr lang="en-GB" sz="18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B136F80F-D412-4D47-85ED-331DF7B2000F}" type="parTrans" cxnId="{6C386689-6017-4395-8E7C-3839F8B85A9A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3E32572A-5A82-4FA3-836B-E287FC563C0C}" type="sibTrans" cxnId="{6C386689-6017-4395-8E7C-3839F8B85A9A}">
      <dgm:prSet/>
      <dgm:spPr/>
      <dgm:t>
        <a:bodyPr/>
        <a:lstStyle/>
        <a:p>
          <a:endParaRPr lang="en-GB" sz="2000" b="0" i="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gm:t>
    </dgm:pt>
    <dgm:pt modelId="{EC5C9499-55F0-4D95-8301-A02A8B36E03F}" type="pres">
      <dgm:prSet presAssocID="{B030E7EF-2A76-4A88-B84E-9F4FA07DCC3B}" presName="linearFlow" presStyleCnt="0">
        <dgm:presLayoutVars>
          <dgm:dir/>
          <dgm:animLvl val="lvl"/>
          <dgm:resizeHandles val="exact"/>
        </dgm:presLayoutVars>
      </dgm:prSet>
      <dgm:spPr/>
    </dgm:pt>
    <dgm:pt modelId="{E187498B-9B9C-4EE1-9171-C5636D5598E8}" type="pres">
      <dgm:prSet presAssocID="{0BDCA325-DA12-4A1B-985F-55E93167EC69}" presName="composite" presStyleCnt="0"/>
      <dgm:spPr/>
    </dgm:pt>
    <dgm:pt modelId="{24418067-C443-4C5D-B9C5-21F785CCB509}" type="pres">
      <dgm:prSet presAssocID="{0BDCA325-DA12-4A1B-985F-55E93167EC69}" presName="parentText" presStyleLbl="alignNode1" presStyleIdx="0" presStyleCnt="2" custLinFactNeighborX="-1638" custLinFactNeighborY="-7125">
        <dgm:presLayoutVars>
          <dgm:chMax val="1"/>
          <dgm:bulletEnabled val="1"/>
        </dgm:presLayoutVars>
      </dgm:prSet>
      <dgm:spPr/>
    </dgm:pt>
    <dgm:pt modelId="{54D3F3B3-4AED-4414-81B0-482BB9931B9A}" type="pres">
      <dgm:prSet presAssocID="{0BDCA325-DA12-4A1B-985F-55E93167EC69}" presName="descendantText" presStyleLbl="alignAcc1" presStyleIdx="0" presStyleCnt="2">
        <dgm:presLayoutVars>
          <dgm:bulletEnabled val="1"/>
        </dgm:presLayoutVars>
      </dgm:prSet>
      <dgm:spPr/>
    </dgm:pt>
    <dgm:pt modelId="{738DF7B2-2032-450A-BB21-C325B8767D7A}" type="pres">
      <dgm:prSet presAssocID="{590AC414-802D-4B14-8253-26CFBC85A684}" presName="sp" presStyleCnt="0"/>
      <dgm:spPr/>
    </dgm:pt>
    <dgm:pt modelId="{213146B0-6D1E-416F-9F60-355105EA8F72}" type="pres">
      <dgm:prSet presAssocID="{F55724CF-9D66-4B9D-8881-9EA6CCB3A209}" presName="composite" presStyleCnt="0"/>
      <dgm:spPr/>
    </dgm:pt>
    <dgm:pt modelId="{70F831F4-71C9-4987-B1FD-5B3BDB94384F}" type="pres">
      <dgm:prSet presAssocID="{F55724CF-9D66-4B9D-8881-9EA6CCB3A20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2F8716E-BB46-4831-A164-A4AF948D1315}" type="pres">
      <dgm:prSet presAssocID="{F55724CF-9D66-4B9D-8881-9EA6CCB3A20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3ADF81A-5DCB-264A-8DD5-2F961D1B72E3}" type="presOf" srcId="{3C9E0304-AC58-4C27-A15A-BB5DA30A5DD7}" destId="{54D3F3B3-4AED-4414-81B0-482BB9931B9A}" srcOrd="0" destOrd="0" presId="urn:microsoft.com/office/officeart/2005/8/layout/chevron2"/>
    <dgm:cxn modelId="{DC449622-D775-4DC5-ACE4-4AC57916F3C6}" srcId="{2C205B7E-2DB4-4D93-818E-9C511E18B185}" destId="{E80BA611-90FA-4D4E-A04F-6DA91DDBE75C}" srcOrd="0" destOrd="0" parTransId="{67376E65-09EB-4EC5-9522-E41CF6D20E9C}" sibTransId="{F754659A-6791-4689-AD38-2742AD4E109E}"/>
    <dgm:cxn modelId="{E5F1492B-96B3-0841-835C-02C36476F6DC}" type="presOf" srcId="{F88A3EDA-63D5-4B26-A9BA-D2A0877181AD}" destId="{B2F8716E-BB46-4831-A164-A4AF948D1315}" srcOrd="0" destOrd="2" presId="urn:microsoft.com/office/officeart/2005/8/layout/chevron2"/>
    <dgm:cxn modelId="{1B722B2E-82C9-4C86-BFF3-FA27EFA53EB6}" srcId="{F55724CF-9D66-4B9D-8881-9EA6CCB3A209}" destId="{2C205B7E-2DB4-4D93-818E-9C511E18B185}" srcOrd="0" destOrd="0" parTransId="{B45B7F46-35A1-4B56-A757-2637190D618B}" sibTransId="{2DAF2662-0BB6-4A61-BD91-8407B6BAB667}"/>
    <dgm:cxn modelId="{FF26B92E-2E23-4605-8E37-F155FF940E9A}" srcId="{B030E7EF-2A76-4A88-B84E-9F4FA07DCC3B}" destId="{F55724CF-9D66-4B9D-8881-9EA6CCB3A209}" srcOrd="1" destOrd="0" parTransId="{14467B9E-30CA-4195-BE9C-E2CE8981EC6C}" sibTransId="{098457EA-A8A9-46F0-8E29-7ED67950CAC5}"/>
    <dgm:cxn modelId="{E143A93B-348C-4CBA-BFD1-3B052789111F}" srcId="{0BDCA325-DA12-4A1B-985F-55E93167EC69}" destId="{3C9E0304-AC58-4C27-A15A-BB5DA30A5DD7}" srcOrd="0" destOrd="0" parTransId="{E755A484-9CEF-4F62-AF30-120C1FCA16D4}" sibTransId="{D90C4F5B-AFD3-482A-B0BF-1AD899617746}"/>
    <dgm:cxn modelId="{E48D2979-8A7F-F044-BCF7-255CAC339EF9}" type="presOf" srcId="{2C205B7E-2DB4-4D93-818E-9C511E18B185}" destId="{B2F8716E-BB46-4831-A164-A4AF948D1315}" srcOrd="0" destOrd="0" presId="urn:microsoft.com/office/officeart/2005/8/layout/chevron2"/>
    <dgm:cxn modelId="{EC07B77C-B756-D942-836C-107F5F84396B}" type="presOf" srcId="{F55724CF-9D66-4B9D-8881-9EA6CCB3A209}" destId="{70F831F4-71C9-4987-B1FD-5B3BDB94384F}" srcOrd="0" destOrd="0" presId="urn:microsoft.com/office/officeart/2005/8/layout/chevron2"/>
    <dgm:cxn modelId="{A2AF6488-F798-AD4D-9867-E383F59118F5}" type="presOf" srcId="{E80BA611-90FA-4D4E-A04F-6DA91DDBE75C}" destId="{B2F8716E-BB46-4831-A164-A4AF948D1315}" srcOrd="0" destOrd="1" presId="urn:microsoft.com/office/officeart/2005/8/layout/chevron2"/>
    <dgm:cxn modelId="{6C386689-6017-4395-8E7C-3839F8B85A9A}" srcId="{F55724CF-9D66-4B9D-8881-9EA6CCB3A209}" destId="{F88A3EDA-63D5-4B26-A9BA-D2A0877181AD}" srcOrd="1" destOrd="0" parTransId="{B136F80F-D412-4D47-85ED-331DF7B2000F}" sibTransId="{3E32572A-5A82-4FA3-836B-E287FC563C0C}"/>
    <dgm:cxn modelId="{81883A9C-3393-B345-B821-ED2A6ACA4B66}" type="presOf" srcId="{6632C79C-6AE5-42EA-B504-286801F7C35B}" destId="{54D3F3B3-4AED-4414-81B0-482BB9931B9A}" srcOrd="0" destOrd="1" presId="urn:microsoft.com/office/officeart/2005/8/layout/chevron2"/>
    <dgm:cxn modelId="{C5E0B7A3-C21E-014A-9A85-5DFA26DE593A}" type="presOf" srcId="{B030E7EF-2A76-4A88-B84E-9F4FA07DCC3B}" destId="{EC5C9499-55F0-4D95-8301-A02A8B36E03F}" srcOrd="0" destOrd="0" presId="urn:microsoft.com/office/officeart/2005/8/layout/chevron2"/>
    <dgm:cxn modelId="{FCD626C0-47F8-46BA-A4D6-587D65C1F75F}" srcId="{3C9E0304-AC58-4C27-A15A-BB5DA30A5DD7}" destId="{6632C79C-6AE5-42EA-B504-286801F7C35B}" srcOrd="0" destOrd="0" parTransId="{9742569C-0D6C-474D-9234-D5D88156AC88}" sibTransId="{6216D9FA-0839-4CD1-BAB1-D935F53EAE8D}"/>
    <dgm:cxn modelId="{1D7460C1-FBB0-46C6-B537-094716FD2553}" srcId="{B030E7EF-2A76-4A88-B84E-9F4FA07DCC3B}" destId="{0BDCA325-DA12-4A1B-985F-55E93167EC69}" srcOrd="0" destOrd="0" parTransId="{927E68EE-357B-4DCF-A5B8-F42EF3DF0E35}" sibTransId="{590AC414-802D-4B14-8253-26CFBC85A684}"/>
    <dgm:cxn modelId="{B451AFC9-6000-B04E-BB11-6BCDD89D3006}" type="presOf" srcId="{0BDCA325-DA12-4A1B-985F-55E93167EC69}" destId="{24418067-C443-4C5D-B9C5-21F785CCB509}" srcOrd="0" destOrd="0" presId="urn:microsoft.com/office/officeart/2005/8/layout/chevron2"/>
    <dgm:cxn modelId="{FA4543B3-511E-964A-85EB-51AF7C2AAA33}" type="presParOf" srcId="{EC5C9499-55F0-4D95-8301-A02A8B36E03F}" destId="{E187498B-9B9C-4EE1-9171-C5636D5598E8}" srcOrd="0" destOrd="0" presId="urn:microsoft.com/office/officeart/2005/8/layout/chevron2"/>
    <dgm:cxn modelId="{68427198-CF0B-4F41-BD44-C5F66103E4FF}" type="presParOf" srcId="{E187498B-9B9C-4EE1-9171-C5636D5598E8}" destId="{24418067-C443-4C5D-B9C5-21F785CCB509}" srcOrd="0" destOrd="0" presId="urn:microsoft.com/office/officeart/2005/8/layout/chevron2"/>
    <dgm:cxn modelId="{A9BBECB2-9810-4F4A-8A35-34BA1136DF41}" type="presParOf" srcId="{E187498B-9B9C-4EE1-9171-C5636D5598E8}" destId="{54D3F3B3-4AED-4414-81B0-482BB9931B9A}" srcOrd="1" destOrd="0" presId="urn:microsoft.com/office/officeart/2005/8/layout/chevron2"/>
    <dgm:cxn modelId="{A00336F9-0351-E94D-8B32-06B27952917E}" type="presParOf" srcId="{EC5C9499-55F0-4D95-8301-A02A8B36E03F}" destId="{738DF7B2-2032-450A-BB21-C325B8767D7A}" srcOrd="1" destOrd="0" presId="urn:microsoft.com/office/officeart/2005/8/layout/chevron2"/>
    <dgm:cxn modelId="{97C437D6-701C-BE4B-AADE-B1EA2205B4D7}" type="presParOf" srcId="{EC5C9499-55F0-4D95-8301-A02A8B36E03F}" destId="{213146B0-6D1E-416F-9F60-355105EA8F72}" srcOrd="2" destOrd="0" presId="urn:microsoft.com/office/officeart/2005/8/layout/chevron2"/>
    <dgm:cxn modelId="{4D78DED9-ADF8-1445-B436-F756A6C01EFD}" type="presParOf" srcId="{213146B0-6D1E-416F-9F60-355105EA8F72}" destId="{70F831F4-71C9-4987-B1FD-5B3BDB94384F}" srcOrd="0" destOrd="0" presId="urn:microsoft.com/office/officeart/2005/8/layout/chevron2"/>
    <dgm:cxn modelId="{73E5D77E-B610-C640-9131-A39EA7702CE6}" type="presParOf" srcId="{213146B0-6D1E-416F-9F60-355105EA8F72}" destId="{B2F8716E-BB46-4831-A164-A4AF948D13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8067-C443-4C5D-B9C5-21F785CCB509}">
      <dsp:nvSpPr>
        <dsp:cNvPr id="0" name=""/>
        <dsp:cNvSpPr/>
      </dsp:nvSpPr>
      <dsp:spPr>
        <a:xfrm rot="5400000">
          <a:off x="-377324" y="377324"/>
          <a:ext cx="2515498" cy="17608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 noProof="0" dirty="0">
              <a:solidFill>
                <a:schemeClr val="bg1"/>
              </a:solidFill>
              <a:latin typeface="Lucida Sans" panose="020B0602030504020204" pitchFamily="34" charset="77"/>
            </a:rPr>
            <a:t>anove</a:t>
          </a:r>
        </a:p>
      </dsp:txBody>
      <dsp:txXfrm rot="-5400000">
        <a:off x="1" y="880423"/>
        <a:ext cx="1760848" cy="754650"/>
      </dsp:txXfrm>
    </dsp:sp>
    <dsp:sp modelId="{54D3F3B3-4AED-4414-81B0-482BB9931B9A}">
      <dsp:nvSpPr>
        <dsp:cNvPr id="0" name=""/>
        <dsp:cNvSpPr/>
      </dsp:nvSpPr>
      <dsp:spPr>
        <a:xfrm rot="5400000">
          <a:off x="3723276" y="-1959895"/>
          <a:ext cx="1635073" cy="555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noProof="0" dirty="0">
              <a:solidFill>
                <a:srgbClr val="A2BD30"/>
              </a:solidFill>
              <a:latin typeface="Lucida Sans" panose="020B0602030504020204" pitchFamily="34" charset="77"/>
              <a:cs typeface="Arial" pitchFamily="34" charset="0"/>
            </a:rPr>
            <a:t>Spanish Plant Breeders Association</a:t>
          </a:r>
          <a:endParaRPr lang="en-GB" sz="2000" b="0" i="0" kern="120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Representation, promotion and defence of common interests of plant breeders in Spain towards politics, authorities, economic agents, etc.</a:t>
          </a:r>
        </a:p>
      </dsp:txBody>
      <dsp:txXfrm rot="-5400000">
        <a:off x="1760848" y="82351"/>
        <a:ext cx="5480111" cy="1475437"/>
      </dsp:txXfrm>
    </dsp:sp>
    <dsp:sp modelId="{70F831F4-71C9-4987-B1FD-5B3BDB94384F}">
      <dsp:nvSpPr>
        <dsp:cNvPr id="0" name=""/>
        <dsp:cNvSpPr/>
      </dsp:nvSpPr>
      <dsp:spPr>
        <a:xfrm rot="5400000">
          <a:off x="-377324" y="2611821"/>
          <a:ext cx="2515498" cy="1760848"/>
        </a:xfrm>
        <a:prstGeom prst="chevron">
          <a:avLst/>
        </a:prstGeom>
        <a:solidFill>
          <a:srgbClr val="376118"/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 spc="150" baseline="0" noProof="0" dirty="0">
              <a:solidFill>
                <a:schemeClr val="bg1"/>
              </a:solidFill>
              <a:latin typeface="Lucida Sans" panose="020B0602030504020204" pitchFamily="34" charset="77"/>
              <a:ea typeface="Arial" charset="0"/>
              <a:cs typeface="Arial" charset="0"/>
            </a:rPr>
            <a:t>GESLIVE</a:t>
          </a:r>
        </a:p>
      </dsp:txBody>
      <dsp:txXfrm rot="-5400000">
        <a:off x="1" y="3114920"/>
        <a:ext cx="1760848" cy="754650"/>
      </dsp:txXfrm>
    </dsp:sp>
    <dsp:sp modelId="{B2F8716E-BB46-4831-A164-A4AF948D1315}">
      <dsp:nvSpPr>
        <dsp:cNvPr id="0" name=""/>
        <dsp:cNvSpPr/>
      </dsp:nvSpPr>
      <dsp:spPr>
        <a:xfrm rot="5400000">
          <a:off x="3723276" y="272069"/>
          <a:ext cx="1635073" cy="5559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noProof="0" dirty="0">
              <a:solidFill>
                <a:schemeClr val="accent3">
                  <a:lumMod val="50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Plant License Management</a:t>
          </a:r>
          <a:endParaRPr lang="en-GB" sz="2000" b="0" i="0" kern="1200" noProof="0" dirty="0">
            <a:solidFill>
              <a:schemeClr val="accent3">
                <a:lumMod val="50000"/>
              </a:schemeClr>
            </a:solidFill>
            <a:latin typeface="Lucida Sans" panose="020B0602030504020204" pitchFamily="34" charset="77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  <a:cs typeface="Arial" pitchFamily="34" charset="0"/>
            </a:rPr>
            <a:t>Management, protection and defence of intellectual property rights to plant varieties and materials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b="0" i="0" kern="1200" noProof="0" dirty="0">
            <a:solidFill>
              <a:schemeClr val="tx1">
                <a:lumMod val="50000"/>
                <a:lumOff val="50000"/>
              </a:schemeClr>
            </a:solidFill>
            <a:latin typeface="Lucida Sans" panose="020B0602030504020204" pitchFamily="34" charset="77"/>
          </a:endParaRPr>
        </a:p>
      </dsp:txBody>
      <dsp:txXfrm rot="-5400000">
        <a:off x="1760848" y="2314315"/>
        <a:ext cx="5480111" cy="147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FA187-B982-4149-9C1A-67B4CE47E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6DFB1-8E9B-6E42-92B7-3CDE39809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67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CD798-9968-4C2E-80CA-E7AC20C9F885}" type="datetimeFigureOut">
              <a:rPr lang="es-ES" smtClean="0"/>
              <a:pPr/>
              <a:t>13/9/18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63B-5CCB-4A67-A8F4-07EF92F750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92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4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27CC1-FB23-44FF-BC4F-9EB770B343AB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0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6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5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6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0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rosecution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6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3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6DE0-20BD-4519-8F12-51C354A8C8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0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3131840" y="1844824"/>
            <a:ext cx="561662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TÍTULO </a:t>
            </a:r>
            <a:br>
              <a:rPr lang="es-ES" dirty="0"/>
            </a:br>
            <a:r>
              <a:rPr lang="es-ES" dirty="0"/>
              <a:t>DE LA PONENCIA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idx="1" hasCustomPrompt="1"/>
          </p:nvPr>
        </p:nvSpPr>
        <p:spPr>
          <a:xfrm>
            <a:off x="4355978" y="3933080"/>
            <a:ext cx="4402832" cy="18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Ponente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t>Cargo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</p:spPr>
        <p:txBody>
          <a:bodyPr/>
          <a:lstStyle>
            <a:lvl1pPr>
              <a:defRPr sz="4000">
                <a:solidFill>
                  <a:srgbClr val="A2C037"/>
                </a:solidFill>
                <a:latin typeface="Lucida Sans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600206"/>
            <a:ext cx="7043758" cy="45259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350FB3-DD6E-9A4B-B51E-96B9F39F53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69374" y="6126169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z="1400" smtClean="0"/>
              <a:t>‹Nº›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8264" y="243893"/>
            <a:ext cx="1944216" cy="247181"/>
          </a:xfrm>
          <a:prstGeom prst="rect">
            <a:avLst/>
          </a:prstGeom>
        </p:spPr>
        <p:txBody>
          <a:bodyPr rIns="0" anchor="t" anchorCtr="0">
            <a:normAutofit/>
          </a:bodyPr>
          <a:lstStyle>
            <a:lvl1pPr algn="r">
              <a:defRPr sz="1000" b="1">
                <a:solidFill>
                  <a:srgbClr val="4C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948264" y="491075"/>
            <a:ext cx="1944216" cy="25922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00">
                <a:solidFill>
                  <a:srgbClr val="4C4D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15616" y="929534"/>
            <a:ext cx="6408712" cy="432762"/>
          </a:xfrm>
          <a:prstGeom prst="rect">
            <a:avLst/>
          </a:prstGeom>
          <a:noFill/>
          <a:ln w="0">
            <a:noFill/>
          </a:ln>
        </p:spPr>
        <p:txBody>
          <a:bodyPr lIns="0" bIns="0" anchor="b" anchorCtr="0">
            <a:normAutofit/>
          </a:bodyPr>
          <a:lstStyle>
            <a:lvl1pPr marL="0" indent="0">
              <a:buNone/>
              <a:defRPr sz="1800" b="1">
                <a:solidFill>
                  <a:srgbClr val="ABC54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116014" y="1787218"/>
            <a:ext cx="6408737" cy="3975408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4C4D4F"/>
                </a:solidFill>
              </a:defRPr>
            </a:lvl1pPr>
            <a:lvl2pPr>
              <a:buClr>
                <a:srgbClr val="ABC543"/>
              </a:buClr>
              <a:buFontTx/>
              <a:buBlip>
                <a:blip r:embed="rId2"/>
              </a:buBlip>
              <a:defRPr sz="1400">
                <a:solidFill>
                  <a:srgbClr val="4C4D4F"/>
                </a:solidFill>
              </a:defRPr>
            </a:lvl2pPr>
            <a:lvl3pPr>
              <a:defRPr sz="1400">
                <a:solidFill>
                  <a:srgbClr val="2D2A2B"/>
                </a:solidFill>
              </a:defRPr>
            </a:lvl3pPr>
            <a:lvl4pPr>
              <a:defRPr sz="1400">
                <a:solidFill>
                  <a:srgbClr val="2D2A2B"/>
                </a:solidFill>
              </a:defRPr>
            </a:lvl4pPr>
            <a:lvl5pPr>
              <a:defRPr sz="1400">
                <a:solidFill>
                  <a:srgbClr val="2D2A2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7B7680A-CFE0-5B47-B11D-9322BC9D7B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286544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z="1400" smtClean="0"/>
              <a:t>‹Nº›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6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131840" y="1916832"/>
            <a:ext cx="561662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TÍTULO </a:t>
            </a:r>
            <a:br>
              <a:rPr lang="es-ES" dirty="0"/>
            </a:br>
            <a:r>
              <a:rPr lang="es-ES" dirty="0"/>
              <a:t>DE LA PONENCIA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55978" y="3933080"/>
            <a:ext cx="4402832" cy="18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Al</a:t>
            </a:r>
          </a:p>
          <a:p>
            <a:pPr lvl="0"/>
            <a:r>
              <a:rPr lang="es-ES" dirty="0"/>
              <a:t>Cargo</a:t>
            </a:r>
          </a:p>
        </p:txBody>
      </p:sp>
      <p:pic>
        <p:nvPicPr>
          <p:cNvPr id="1026" name="Picture 2" descr="C:\Users\berta.otero\Desktop\BERTA\ANOVE\MANUAL DEFINITIVO\MATERIAL\ppt\PPT_portad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7782"/>
            <a:ext cx="2562312" cy="64824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92D050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>
              <a:lumMod val="65000"/>
              <a:lumOff val="35000"/>
            </a:schemeClr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Y EXPLICATIVO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47664" y="980728"/>
            <a:ext cx="7139136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pic>
        <p:nvPicPr>
          <p:cNvPr id="2050" name="Picture 2" descr="C:\Users\berta.otero\Desktop\BERTA\ANOVE\MANUAL DEFINITIVO\MATERIAL\ppt\PPT_interio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174063" cy="575480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1547664" y="836713"/>
            <a:ext cx="712879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1547664" y="810423"/>
            <a:ext cx="71287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BFC38-7D95-4141-8367-CA1F876B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16416" y="636814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rgbClr val="92D050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47870" y="3140968"/>
            <a:ext cx="2664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ES" dirty="0"/>
          </a:p>
        </p:txBody>
      </p:sp>
      <p:pic>
        <p:nvPicPr>
          <p:cNvPr id="3074" name="Picture 2" descr="C:\Users\berta.otero\Desktop\BERTA\ANOVE\MANUAL DEFINITIVO\MATERIAL\ppt\PPT_cierr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4765"/>
            <a:ext cx="10687050" cy="20732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8" y="923556"/>
            <a:ext cx="2552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 userDrawn="1"/>
        </p:nvSpPr>
        <p:spPr>
          <a:xfrm>
            <a:off x="899592" y="2924984"/>
            <a:ext cx="712879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 userDrawn="1"/>
        </p:nvCxnSpPr>
        <p:spPr>
          <a:xfrm>
            <a:off x="899592" y="2898655"/>
            <a:ext cx="71287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(null)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43215" y="980728"/>
            <a:ext cx="5782796" cy="266429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A2B830"/>
                </a:solidFill>
              </a:rPr>
              <a:t>Challenges in enforcing plant variety rights </a:t>
            </a:r>
            <a:endParaRPr lang="es-ES" sz="3200" b="1" dirty="0">
              <a:solidFill>
                <a:srgbClr val="A2B83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3143240" y="4293096"/>
            <a:ext cx="5286412" cy="1345704"/>
          </a:xfrm>
        </p:spPr>
        <p:txBody>
          <a:bodyPr>
            <a:normAutofit fontScale="85000" lnSpcReduction="20000"/>
          </a:bodyPr>
          <a:lstStyle/>
          <a:p>
            <a:r>
              <a:rPr lang="en-GB" sz="1800"/>
              <a:t>Antonio Villarroel</a:t>
            </a:r>
          </a:p>
          <a:p>
            <a:r>
              <a:rPr lang="en-GB"/>
              <a:t>Secretary General - ANOVE</a:t>
            </a:r>
          </a:p>
          <a:p>
            <a:endParaRPr lang="en-GB" sz="1800"/>
          </a:p>
          <a:p>
            <a:pPr algn="ctr"/>
            <a:r>
              <a:rPr lang="en-GB"/>
              <a:t>CPVO SEMINAR ON THE BENEFITS OF </a:t>
            </a:r>
          </a:p>
          <a:p>
            <a:pPr algn="ctr"/>
            <a:r>
              <a:rPr lang="en-GB"/>
              <a:t>PLANT VARIETY PROTECTION</a:t>
            </a:r>
          </a:p>
          <a:p>
            <a:pPr algn="ctr"/>
            <a:r>
              <a:rPr lang="en-GB" sz="1400"/>
              <a:t>Sofia, 20 September 2018</a:t>
            </a:r>
          </a:p>
          <a:p>
            <a:endParaRPr lang="en-GB" sz="1800"/>
          </a:p>
        </p:txBody>
      </p:sp>
      <p:sp>
        <p:nvSpPr>
          <p:cNvPr id="4" name="3 Rectángulo"/>
          <p:cNvSpPr/>
          <p:nvPr/>
        </p:nvSpPr>
        <p:spPr>
          <a:xfrm>
            <a:off x="5817515" y="6021304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360635"/>
          </a:xfrm>
          <a:noFill/>
          <a:ln w="0">
            <a:noFill/>
          </a:ln>
        </p:spPr>
        <p:txBody>
          <a:bodyPr vert="horz" lIns="0" tIns="45720" rIns="91440" bIns="0" rtlCol="0" anchor="b" anchorCtr="0"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Regulatory offences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672" y="1484784"/>
            <a:ext cx="6840760" cy="4392488"/>
          </a:xfrm>
          <a:prstGeom prst="rect">
            <a:avLst/>
          </a:prstGeo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Seed market strongly regulated in EU (certification scheme)</a:t>
            </a: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Counterfeited seeds imply regulatory offences against EU seed production and market regulations.</a:t>
            </a: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Nevertheless</a:t>
            </a:r>
            <a:r>
              <a:rPr lang="is-I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0" indent="0">
              <a:lnSpc>
                <a:spcPct val="80000"/>
              </a:lnSpc>
              <a:buClr>
                <a:srgbClr val="ABC543"/>
              </a:buClr>
            </a:pPr>
            <a:endParaRPr lang="is-I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Opacity of administrative proceedings in some countries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(i.e., right holder not acknowledged as party in the proceedings – no intervention)</a:t>
            </a: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commitment by competent authorities in the prosecution of counterfeited seeds and plants</a:t>
            </a: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dissuasive fines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(to deterring further infringements – TRIP’S):</a:t>
            </a:r>
          </a:p>
          <a:p>
            <a:pPr lvl="2">
              <a:lnSpc>
                <a:spcPct val="80000"/>
              </a:lnSpc>
              <a:buClr>
                <a:srgbClr val="ABC543"/>
              </a:buClr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€ 600 on average in Spain!!</a:t>
            </a:r>
          </a:p>
          <a:p>
            <a:pPr>
              <a:lnSpc>
                <a:spcPct val="80000"/>
              </a:lnSpc>
              <a:buClr>
                <a:srgbClr val="ABC543"/>
              </a:buClr>
              <a:buFont typeface="Wingdings" charset="2"/>
              <a:buChar char="v"/>
            </a:pP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1680" y="1628800"/>
            <a:ext cx="5982203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Sufficient information and access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proceedings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Courts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compensation of costs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border measures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Deterrent sanctions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8D8362-A2AA-4121-B58B-0E6DE369ECFF}"/>
              </a:ext>
            </a:extLst>
          </p:cNvPr>
          <p:cNvSpPr txBox="1">
            <a:spLocks/>
          </p:cNvSpPr>
          <p:nvPr/>
        </p:nvSpPr>
        <p:spPr>
          <a:xfrm>
            <a:off x="2195736" y="332656"/>
            <a:ext cx="6408712" cy="360635"/>
          </a:xfrm>
          <a:prstGeom prst="rect">
            <a:avLst/>
          </a:prstGeom>
          <a:noFill/>
          <a:ln w="0">
            <a:noFill/>
          </a:ln>
        </p:spPr>
        <p:txBody>
          <a:bodyPr lIns="0" bIns="0" anchor="b" anchorCtr="0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ABC54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Lucida Sans" pitchFamily="34" charset="0"/>
              </a:rPr>
              <a:t>Effective enforcement tools </a:t>
            </a:r>
          </a:p>
        </p:txBody>
      </p:sp>
    </p:spTree>
    <p:extLst>
      <p:ext uri="{BB962C8B-B14F-4D97-AF65-F5344CB8AC3E}">
        <p14:creationId xmlns:p14="http://schemas.microsoft.com/office/powerpoint/2010/main" val="354790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8D8362-A2AA-4121-B58B-0E6DE369ECFF}"/>
              </a:ext>
            </a:extLst>
          </p:cNvPr>
          <p:cNvSpPr txBox="1">
            <a:spLocks/>
          </p:cNvSpPr>
          <p:nvPr/>
        </p:nvSpPr>
        <p:spPr>
          <a:xfrm>
            <a:off x="2195736" y="332656"/>
            <a:ext cx="6408712" cy="360635"/>
          </a:xfrm>
          <a:prstGeom prst="rect">
            <a:avLst/>
          </a:prstGeom>
          <a:noFill/>
          <a:ln w="0">
            <a:noFill/>
          </a:ln>
        </p:spPr>
        <p:txBody>
          <a:bodyPr lIns="0" bIns="0" anchor="b" anchorCtr="0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ABC54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/>
              <a:t>Stakeholders to improve Enforcement</a:t>
            </a:r>
            <a:endParaRPr lang="en-US" sz="2800" dirty="0">
              <a:latin typeface="Lucida Sans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208774-9705-9544-875D-268F7C253D40}"/>
              </a:ext>
            </a:extLst>
          </p:cNvPr>
          <p:cNvSpPr txBox="1">
            <a:spLocks/>
          </p:cNvSpPr>
          <p:nvPr/>
        </p:nvSpPr>
        <p:spPr>
          <a:xfrm>
            <a:off x="1907704" y="1556792"/>
            <a:ext cx="6120680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>
              <a:lnSpc>
                <a:spcPct val="150000"/>
              </a:lnSpc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ministries, agencies and institutions (</a:t>
            </a:r>
          </a:p>
          <a:p>
            <a:pPr marL="509303" lvl="1" indent="-285739">
              <a:lnSpc>
                <a:spcPct val="150000"/>
              </a:lnSpc>
              <a:buClr>
                <a:srgbClr val="A2B830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/ national / federal</a:t>
            </a:r>
          </a:p>
          <a:p>
            <a:pPr marL="285739" indent="-285739">
              <a:lnSpc>
                <a:spcPct val="150000"/>
              </a:lnSpc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Provincial / state</a:t>
            </a:r>
          </a:p>
          <a:p>
            <a:pPr marL="285739" indent="-285739">
              <a:lnSpc>
                <a:spcPct val="150000"/>
              </a:lnSpc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Judicial system</a:t>
            </a:r>
          </a:p>
          <a:p>
            <a:pPr marL="285739" indent="-285739">
              <a:lnSpc>
                <a:spcPct val="150000"/>
              </a:lnSpc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PBR holders</a:t>
            </a:r>
          </a:p>
          <a:p>
            <a:pPr marL="285739" indent="-285739">
              <a:lnSpc>
                <a:spcPct val="150000"/>
              </a:lnSpc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 Breeders / Seed Industry Organizations</a:t>
            </a:r>
          </a:p>
          <a:p>
            <a:pPr>
              <a:lnSpc>
                <a:spcPct val="150000"/>
              </a:lnSpc>
              <a:buClr>
                <a:srgbClr val="A2B830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1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16" y="166686"/>
            <a:ext cx="7186634" cy="796908"/>
          </a:xfrm>
        </p:spPr>
        <p:txBody>
          <a:bodyPr>
            <a:normAutofit/>
          </a:bodyPr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US" sz="2836" b="1" dirty="0"/>
              <a:t>PVRs infringements in Spain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6505184" cy="4536504"/>
          </a:xfrm>
        </p:spPr>
        <p:txBody>
          <a:bodyPr>
            <a:normAutofit/>
          </a:bodyPr>
          <a:lstStyle/>
          <a:p>
            <a:pPr marL="257193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v"/>
            </a:pPr>
            <a:r>
              <a:rPr lang="en-GB" altLang="en-US" sz="1702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Infringements of plant breeders’ rights are widespread in Spain in some crops</a:t>
            </a:r>
          </a:p>
          <a:p>
            <a:pPr marL="257193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v"/>
            </a:pPr>
            <a:r>
              <a:rPr lang="en-GB" altLang="en-US" sz="1702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Some examples:</a:t>
            </a:r>
          </a:p>
          <a:p>
            <a:pPr marL="600116" lvl="1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Ø"/>
            </a:pPr>
            <a:r>
              <a:rPr lang="en-GB" altLang="en-US" sz="1702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Cereals: </a:t>
            </a: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33 % certified seed </a:t>
            </a:r>
          </a:p>
          <a:p>
            <a:pPr marL="900174" lvl="2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The other 66 % comes from two sources:</a:t>
            </a:r>
          </a:p>
          <a:p>
            <a:pPr marL="1243097" lvl="3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Genuine farm saved seed (estimated 33%)</a:t>
            </a:r>
          </a:p>
          <a:p>
            <a:pPr marL="1243097" lvl="3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Brown bags – “fake FSS” (estimated 33%)</a:t>
            </a:r>
          </a:p>
          <a:p>
            <a:pPr marL="600116" lvl="1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Ø"/>
            </a:pPr>
            <a:r>
              <a:rPr lang="en-GB" altLang="en-US" sz="1702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Vegetables: </a:t>
            </a: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20% of tomato plants are illegally produce through vegetative reproduction (”stubs”)</a:t>
            </a:r>
          </a:p>
          <a:p>
            <a:pPr marL="600116" lvl="1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Ø"/>
            </a:pPr>
            <a:r>
              <a:rPr lang="en-GB" altLang="en-US" sz="1702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Fruits: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More than 50</a:t>
            </a:r>
            <a:r>
              <a:rPr lang="en-GB" altLang="en-US" sz="1418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% of fruits trees and berry plants come from non controlled sources in some areas</a:t>
            </a:r>
          </a:p>
          <a:p>
            <a:pPr>
              <a:buClr>
                <a:srgbClr val="A2B830"/>
              </a:buClr>
            </a:pPr>
            <a:endParaRPr lang="en-GB" sz="1702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286544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2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2411760" y="404664"/>
            <a:ext cx="6408712" cy="36063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buClr>
                <a:srgbClr val="ABC543"/>
              </a:buClr>
            </a:pPr>
            <a:r>
              <a:rPr lang="en-US" sz="2000" dirty="0">
                <a:latin typeface="Lucida Sans" panose="020B0602030504020204" pitchFamily="34" charset="77"/>
              </a:rPr>
              <a:t>Differentiation between “Illegal Seed” and “harvested material” in Spain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691774" y="1392738"/>
            <a:ext cx="6408737" cy="330984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BC543"/>
              </a:buClr>
              <a:buFont typeface="Courier New" charset="0"/>
              <a:buChar char="o"/>
            </a:pPr>
            <a:r>
              <a:rPr lang="en-US" sz="1600" dirty="0"/>
              <a:t>Main defense arguments pleaded in case law: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/>
              <a:t>“Authentic” farm saved seed (farmers exception)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dirty="0"/>
              <a:t>Harvested material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BC543"/>
              </a:buClr>
              <a:buFont typeface="Courier New" charset="0"/>
              <a:buChar char="o"/>
            </a:pPr>
            <a:r>
              <a:rPr lang="en-US" sz="1600" dirty="0"/>
              <a:t>No specific diligence obligations to the seller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BC543"/>
              </a:buClr>
              <a:buFont typeface="Courier New" charset="0"/>
              <a:buChar char="o"/>
            </a:pPr>
            <a:r>
              <a:rPr lang="en-US" sz="1600" dirty="0"/>
              <a:t>Relevant indications or evidence of infringement (harvested material used as propagating material) in Spain’ case law: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Division and identification of the material by varieties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Presence of seed processing machinery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Processing, cleaning and/or treating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Purity and germination degrees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Price (higher than commodity grains – lower than certified seed)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1200" dirty="0"/>
              <a:t>Dates (coincidence with sowing season)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BC543"/>
              </a:buClr>
              <a:buFont typeface="Courier New" charset="0"/>
              <a:buChar char="o"/>
            </a:pPr>
            <a:r>
              <a:rPr lang="en-US" sz="1600" dirty="0"/>
              <a:t>Plenty of sentences condemning seed sellers (most of them between 6 months to 1 year imprisonment)</a:t>
            </a:r>
          </a:p>
        </p:txBody>
      </p:sp>
      <p:pic>
        <p:nvPicPr>
          <p:cNvPr id="6" name="Picture 2" descr="C:\Documents and Settings\Administrador\Escritorio\9283618-auger-de-grano-de-combinar-soja-verter-en-el-remolque-de-tractor.jpg">
            <a:extLst>
              <a:ext uri="{FF2B5EF4-FFF2-40B4-BE49-F238E27FC236}">
                <a16:creationId xmlns:a16="http://schemas.microsoft.com/office/drawing/2014/main" id="{413437BF-D5DF-1948-BAC6-DC74178F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818" y="4929198"/>
            <a:ext cx="1076325" cy="1600200"/>
          </a:xfrm>
          <a:prstGeom prst="rect">
            <a:avLst/>
          </a:prstGeom>
          <a:noFill/>
        </p:spPr>
      </p:pic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7801C74D-047F-6541-A7C1-E68D13E87E73}"/>
              </a:ext>
            </a:extLst>
          </p:cNvPr>
          <p:cNvCxnSpPr/>
          <p:nvPr/>
        </p:nvCxnSpPr>
        <p:spPr>
          <a:xfrm flipV="1">
            <a:off x="4462754" y="4857760"/>
            <a:ext cx="2786082" cy="1265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8 Conector recto de flecha">
            <a:extLst>
              <a:ext uri="{FF2B5EF4-FFF2-40B4-BE49-F238E27FC236}">
                <a16:creationId xmlns:a16="http://schemas.microsoft.com/office/drawing/2014/main" id="{90DD999C-833C-9243-A875-981C4FE3BA9A}"/>
              </a:ext>
            </a:extLst>
          </p:cNvPr>
          <p:cNvCxnSpPr/>
          <p:nvPr/>
        </p:nvCxnSpPr>
        <p:spPr>
          <a:xfrm flipV="1">
            <a:off x="4462754" y="6143644"/>
            <a:ext cx="2786082" cy="107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Documents and Settings\Administrador\Escritorio\sembradora.jpg">
            <a:extLst>
              <a:ext uri="{FF2B5EF4-FFF2-40B4-BE49-F238E27FC236}">
                <a16:creationId xmlns:a16="http://schemas.microsoft.com/office/drawing/2014/main" id="{58EA6163-3B04-1243-B245-4CE70659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836" y="5429264"/>
            <a:ext cx="1608614" cy="1204908"/>
          </a:xfrm>
          <a:prstGeom prst="rect">
            <a:avLst/>
          </a:prstGeom>
          <a:noFill/>
        </p:spPr>
      </p:pic>
      <p:pic>
        <p:nvPicPr>
          <p:cNvPr id="10" name="Picture 4" descr="C:\Documents and Settings\Administrador\Escritorio\pienso animales.jpg">
            <a:extLst>
              <a:ext uri="{FF2B5EF4-FFF2-40B4-BE49-F238E27FC236}">
                <a16:creationId xmlns:a16="http://schemas.microsoft.com/office/drawing/2014/main" id="{962D8F0E-B426-0C4D-B674-F940FCF0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836" y="4286256"/>
            <a:ext cx="1571636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99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95548" y="339607"/>
            <a:ext cx="6408712" cy="432762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Examples of common infringements in the fruit sector</a:t>
            </a:r>
            <a:endParaRPr lang="en-US" sz="2400" dirty="0"/>
          </a:p>
        </p:txBody>
      </p:sp>
      <p:grpSp>
        <p:nvGrpSpPr>
          <p:cNvPr id="5" name="10 Grupo">
            <a:extLst>
              <a:ext uri="{FF2B5EF4-FFF2-40B4-BE49-F238E27FC236}">
                <a16:creationId xmlns:a16="http://schemas.microsoft.com/office/drawing/2014/main" id="{A312FD6D-DB14-D040-B222-DEF7DF646A56}"/>
              </a:ext>
            </a:extLst>
          </p:cNvPr>
          <p:cNvGrpSpPr/>
          <p:nvPr/>
        </p:nvGrpSpPr>
        <p:grpSpPr>
          <a:xfrm>
            <a:off x="1779362" y="4567870"/>
            <a:ext cx="5860802" cy="1478487"/>
            <a:chOff x="2843808" y="4941168"/>
            <a:chExt cx="4320480" cy="1008112"/>
          </a:xfrm>
        </p:grpSpPr>
        <p:pic>
          <p:nvPicPr>
            <p:cNvPr id="6" name="7 Imagen" descr="C:\Documents and Settings\Pedro Rodríguez\Mis documentos\INFORMES TECNICOS\VIVEROS\2004\V. Levante\Imgp0932 (Nazario).jpg">
              <a:extLst>
                <a:ext uri="{FF2B5EF4-FFF2-40B4-BE49-F238E27FC236}">
                  <a16:creationId xmlns:a16="http://schemas.microsoft.com/office/drawing/2014/main" id="{599C35E7-C088-734B-8253-2D6631A1CF40}"/>
                </a:ext>
              </a:extLst>
            </p:cNvPr>
            <p:cNvPicPr/>
            <p:nvPr/>
          </p:nvPicPr>
          <p:blipFill>
            <a:blip r:embed="rId3" cstate="print"/>
            <a:srcRect l="13428" t="16345" r="6005" b="45515"/>
            <a:stretch>
              <a:fillRect/>
            </a:stretch>
          </p:blipFill>
          <p:spPr bwMode="auto">
            <a:xfrm>
              <a:off x="2843808" y="4941168"/>
              <a:ext cx="4320480" cy="10081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9 Elipse">
              <a:extLst>
                <a:ext uri="{FF2B5EF4-FFF2-40B4-BE49-F238E27FC236}">
                  <a16:creationId xmlns:a16="http://schemas.microsoft.com/office/drawing/2014/main" id="{BE598A2E-CB1C-2F4B-82A5-CA88E3A30C8B}"/>
                </a:ext>
              </a:extLst>
            </p:cNvPr>
            <p:cNvSpPr/>
            <p:nvPr/>
          </p:nvSpPr>
          <p:spPr>
            <a:xfrm>
              <a:off x="4572000" y="5301208"/>
              <a:ext cx="1800200" cy="43204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A2C037"/>
                </a:solidFill>
              </a:endParaRPr>
            </a:p>
          </p:txBody>
        </p:sp>
      </p:grpSp>
      <p:grpSp>
        <p:nvGrpSpPr>
          <p:cNvPr id="9" name="14 Grupo">
            <a:extLst>
              <a:ext uri="{FF2B5EF4-FFF2-40B4-BE49-F238E27FC236}">
                <a16:creationId xmlns:a16="http://schemas.microsoft.com/office/drawing/2014/main" id="{E793F703-8068-AF4B-B1B0-F18B81DE5CA4}"/>
              </a:ext>
            </a:extLst>
          </p:cNvPr>
          <p:cNvGrpSpPr/>
          <p:nvPr/>
        </p:nvGrpSpPr>
        <p:grpSpPr>
          <a:xfrm>
            <a:off x="4242684" y="2348880"/>
            <a:ext cx="3497668" cy="2120966"/>
            <a:chOff x="4932040" y="2060848"/>
            <a:chExt cx="3651296" cy="2216858"/>
          </a:xfrm>
        </p:grpSpPr>
        <p:pic>
          <p:nvPicPr>
            <p:cNvPr id="10" name="5 Imagen" descr="C:\Documents and Settings\Pedro Rodríguez\Mis documentos\VIVEROS\AUDITORIAS\2007\M. Soria\CIMG1812- reducida.JPG">
              <a:extLst>
                <a:ext uri="{FF2B5EF4-FFF2-40B4-BE49-F238E27FC236}">
                  <a16:creationId xmlns:a16="http://schemas.microsoft.com/office/drawing/2014/main" id="{FAE93DDA-0BCB-FD49-9288-8A383F77CD79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2060848"/>
              <a:ext cx="3651296" cy="221685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12 Elipse">
              <a:extLst>
                <a:ext uri="{FF2B5EF4-FFF2-40B4-BE49-F238E27FC236}">
                  <a16:creationId xmlns:a16="http://schemas.microsoft.com/office/drawing/2014/main" id="{BCA68845-7F04-DB40-9008-78D03866D1B6}"/>
                </a:ext>
              </a:extLst>
            </p:cNvPr>
            <p:cNvSpPr/>
            <p:nvPr/>
          </p:nvSpPr>
          <p:spPr>
            <a:xfrm>
              <a:off x="6156176" y="3356992"/>
              <a:ext cx="1872208" cy="5760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15 Grupo">
            <a:extLst>
              <a:ext uri="{FF2B5EF4-FFF2-40B4-BE49-F238E27FC236}">
                <a16:creationId xmlns:a16="http://schemas.microsoft.com/office/drawing/2014/main" id="{6DC94FD4-7283-A14C-8677-2AB03252D7AB}"/>
              </a:ext>
            </a:extLst>
          </p:cNvPr>
          <p:cNvGrpSpPr/>
          <p:nvPr/>
        </p:nvGrpSpPr>
        <p:grpSpPr>
          <a:xfrm>
            <a:off x="1763688" y="2348881"/>
            <a:ext cx="2598289" cy="2120966"/>
            <a:chOff x="1835696" y="2132856"/>
            <a:chExt cx="2736304" cy="2065984"/>
          </a:xfrm>
        </p:grpSpPr>
        <p:pic>
          <p:nvPicPr>
            <p:cNvPr id="13" name="11 Imagen" descr="C:\Documents and Settings\Pedro Rodríguez\Mis documentos\VIVEROS\AUDITORIAS\2010\M. SORIA\CIMG3667.JPG">
              <a:extLst>
                <a:ext uri="{FF2B5EF4-FFF2-40B4-BE49-F238E27FC236}">
                  <a16:creationId xmlns:a16="http://schemas.microsoft.com/office/drawing/2014/main" id="{9BFCB908-2170-C446-907B-6095ECEEBE9B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2132856"/>
              <a:ext cx="2736304" cy="206598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13 Elipse">
              <a:extLst>
                <a:ext uri="{FF2B5EF4-FFF2-40B4-BE49-F238E27FC236}">
                  <a16:creationId xmlns:a16="http://schemas.microsoft.com/office/drawing/2014/main" id="{24C57A06-DF57-FD4F-83C8-BF27F8FC02C8}"/>
                </a:ext>
              </a:extLst>
            </p:cNvPr>
            <p:cNvSpPr/>
            <p:nvPr/>
          </p:nvSpPr>
          <p:spPr>
            <a:xfrm>
              <a:off x="1979712" y="2420888"/>
              <a:ext cx="2448272" cy="50405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79255D-0838-D54C-8FCC-5DB29343A561}"/>
              </a:ext>
            </a:extLst>
          </p:cNvPr>
          <p:cNvSpPr txBox="1"/>
          <p:nvPr/>
        </p:nvSpPr>
        <p:spPr>
          <a:xfrm>
            <a:off x="1779362" y="1422706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Illegal multiplication of protected varieties by plant nurseries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 (often disguising the true variety denomination):</a:t>
            </a:r>
          </a:p>
        </p:txBody>
      </p:sp>
    </p:spTree>
    <p:extLst>
      <p:ext uri="{BB962C8B-B14F-4D97-AF65-F5344CB8AC3E}">
        <p14:creationId xmlns:p14="http://schemas.microsoft.com/office/powerpoint/2010/main" val="426047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30018" y="332656"/>
            <a:ext cx="6408712" cy="432762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Examples of common infringements in the fruit sector</a:t>
            </a:r>
            <a:endParaRPr lang="en-US" sz="2400" dirty="0"/>
          </a:p>
        </p:txBody>
      </p:sp>
      <p:grpSp>
        <p:nvGrpSpPr>
          <p:cNvPr id="15" name="9 Grupo">
            <a:extLst>
              <a:ext uri="{FF2B5EF4-FFF2-40B4-BE49-F238E27FC236}">
                <a16:creationId xmlns:a16="http://schemas.microsoft.com/office/drawing/2014/main" id="{7C03B1C0-9942-E446-A8AD-9200F96ADFBF}"/>
              </a:ext>
            </a:extLst>
          </p:cNvPr>
          <p:cNvGrpSpPr/>
          <p:nvPr/>
        </p:nvGrpSpPr>
        <p:grpSpPr>
          <a:xfrm>
            <a:off x="1198144" y="3284984"/>
            <a:ext cx="4021927" cy="2364263"/>
            <a:chOff x="2339752" y="2780928"/>
            <a:chExt cx="5616624" cy="2952328"/>
          </a:xfrm>
        </p:grpSpPr>
        <p:pic>
          <p:nvPicPr>
            <p:cNvPr id="16" name="5 Imagen" descr="C:\Documents and Settings\Pedro Rodríguez\Configuración local\Archivos temporales de Internet\Content.Word\CIMG2139.jpg">
              <a:extLst>
                <a:ext uri="{FF2B5EF4-FFF2-40B4-BE49-F238E27FC236}">
                  <a16:creationId xmlns:a16="http://schemas.microsoft.com/office/drawing/2014/main" id="{77772B48-DE2E-504A-8294-DBC3DF6A9929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780928"/>
              <a:ext cx="5096038" cy="295232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6 Elipse">
              <a:extLst>
                <a:ext uri="{FF2B5EF4-FFF2-40B4-BE49-F238E27FC236}">
                  <a16:creationId xmlns:a16="http://schemas.microsoft.com/office/drawing/2014/main" id="{073268E3-EC16-3B43-991B-D3616A87D5EB}"/>
                </a:ext>
              </a:extLst>
            </p:cNvPr>
            <p:cNvSpPr/>
            <p:nvPr/>
          </p:nvSpPr>
          <p:spPr>
            <a:xfrm>
              <a:off x="4283968" y="3501008"/>
              <a:ext cx="3672408" cy="57606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9 Imagen" descr="09240056">
            <a:extLst>
              <a:ext uri="{FF2B5EF4-FFF2-40B4-BE49-F238E27FC236}">
                <a16:creationId xmlns:a16="http://schemas.microsoft.com/office/drawing/2014/main" id="{B0A7194D-535A-0240-95B0-7BF85D1DCF8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683270" cy="235373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1BB4A-17D4-3D44-BD85-9B206887850A}"/>
              </a:ext>
            </a:extLst>
          </p:cNvPr>
          <p:cNvSpPr txBox="1"/>
          <p:nvPr/>
        </p:nvSpPr>
        <p:spPr>
          <a:xfrm>
            <a:off x="1255302" y="1701679"/>
            <a:ext cx="7483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4C4D4F"/>
                </a:solidFill>
                <a:latin typeface="Lucida Sans" panose="020B0602030504020204" pitchFamily="34" charset="77"/>
              </a:rPr>
              <a:t>Marketing by retailers of PVP’ fruit produced from illegally reproduced plants (often disguising the true variety denomination with fantasy names, or using protected variety denominations for other varieties):</a:t>
            </a:r>
          </a:p>
        </p:txBody>
      </p:sp>
    </p:spTree>
    <p:extLst>
      <p:ext uri="{BB962C8B-B14F-4D97-AF65-F5344CB8AC3E}">
        <p14:creationId xmlns:p14="http://schemas.microsoft.com/office/powerpoint/2010/main" val="402728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820610" cy="432072"/>
          </a:xfrm>
        </p:spPr>
        <p:txBody>
          <a:bodyPr>
            <a:noAutofit/>
          </a:bodyPr>
          <a:lstStyle/>
          <a:p>
            <a:r>
              <a:rPr lang="en-GB" sz="2400" b="1" dirty="0"/>
              <a:t>Spain’ regulation on PVR’s infringements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940152" y="6330699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17</a:t>
            </a:fld>
            <a:endParaRPr lang="en-US" altLang="en-US" sz="1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AF761D-1839-0642-8985-6F17B6963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648" y="1556791"/>
            <a:ext cx="7300782" cy="3974759"/>
          </a:xfrm>
        </p:spPr>
        <p:txBody>
          <a:bodyPr>
            <a:noAutofit/>
          </a:bodyPr>
          <a:lstStyle/>
          <a:p>
            <a:pPr>
              <a:buClr>
                <a:srgbClr val="1D491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Civil liability :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Termination of acts.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Compensation for damages.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Collection and destruction of all illegitimate material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Attribution to the breeder of material ownership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Publication of the judgment at the expense of the offender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Measures necessary to prevent a new infringement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 lvl="1">
              <a:buClr>
                <a:srgbClr val="1D4910"/>
              </a:buClr>
              <a:buFont typeface="Wingdings" pitchFamily="2" charset="2"/>
              <a:buChar char="ü"/>
              <a:defRPr/>
            </a:pP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ea typeface="Lucida Sans" charset="0"/>
              <a:cs typeface="Lucida Sans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1D491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Administrative infraction: fine</a:t>
            </a:r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1D491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Criminal offense: prison sentence and fine</a:t>
            </a:r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  <a:endParaRPr lang="es-ES_tradnl" sz="1600" b="1" i="1" dirty="0">
              <a:solidFill>
                <a:schemeClr val="tx1">
                  <a:lumMod val="65000"/>
                  <a:lumOff val="35000"/>
                </a:schemeClr>
              </a:solidFill>
              <a:ea typeface="Lucida Sans" charset="0"/>
              <a:cs typeface="Lucida Sans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1D491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Extension to the product of the harvest (fruit) and derived products</a:t>
            </a:r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1D491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Extension of responsibility to the different operators in the commercialization chain</a:t>
            </a:r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Lucida Sans" charset="0"/>
                <a:cs typeface="Lucida Sans" charset="0"/>
              </a:rPr>
              <a:t>.</a:t>
            </a:r>
          </a:p>
          <a:p>
            <a:pPr lvl="1" eaLnBrk="1" hangingPunct="1">
              <a:defRPr/>
            </a:pP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04586" cy="432072"/>
          </a:xfrm>
        </p:spPr>
        <p:txBody>
          <a:bodyPr>
            <a:noAutofit/>
          </a:bodyPr>
          <a:lstStyle/>
          <a:p>
            <a:r>
              <a:rPr lang="en-GB" sz="2400" b="1" dirty="0"/>
              <a:t>Spain’ regulation on PVR’s infringements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303691"/>
            <a:ext cx="375320" cy="1369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739A5C-2357-7E4B-9876-59EA8AA92028}" type="slidenum">
              <a:rPr lang="en-US" altLang="en-US" sz="1400" smtClean="0"/>
              <a:pPr>
                <a:defRPr/>
              </a:pPr>
              <a:t>18</a:t>
            </a:fld>
            <a:endParaRPr lang="en-US" altLang="en-US" sz="14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D879BA-10BE-514D-84DA-EC451778B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3416" y="1464861"/>
            <a:ext cx="7402890" cy="4066689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Article 274.4 Spanish Criminal Code</a:t>
            </a:r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eaLnBrk="1" hangingPunct="1">
              <a:buFont typeface="Arial" charset="0"/>
              <a:buNone/>
              <a:defRPr/>
            </a:pPr>
            <a:endParaRPr lang="es-E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  <a:defRPr/>
            </a:pPr>
            <a:r>
              <a:rPr lang="es-ES" sz="8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shall be punishable by penalties of </a:t>
            </a:r>
            <a:r>
              <a:rPr lang="en-US" sz="1600" u="sng" dirty="0">
                <a:solidFill>
                  <a:srgbClr val="FF0000"/>
                </a:solidFill>
              </a:rPr>
              <a:t>1 to 3 years' imprisonment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whom, for agricultural or commercial purposes, without the consent of the holder of a plant variety certificate and with knowledge of its registration, produce or reproduce, condition with a view to production or reproduction, offers for sale, sells or markets in any other form, export or import, or possesses for any of the aforementioned purposes, plant propagating materials of a protected plant variety according to national or European Union legislation on the protection of plant varieties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person who performs any of the acts described in the preceding paragraph by using, under the name of a protected plant variety, propagating materials of that does not belong to such variety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shall be punished with the same penalty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24666" cy="432072"/>
          </a:xfrm>
        </p:spPr>
        <p:txBody>
          <a:bodyPr>
            <a:noAutofit/>
          </a:bodyPr>
          <a:lstStyle/>
          <a:p>
            <a:r>
              <a:rPr lang="en-GB" sz="2100" b="1" dirty="0"/>
              <a:t>Examples of what is done by Plant Breeders Associations: Police training by Geslive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904722" y="6237312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19</a:t>
            </a:fld>
            <a:endParaRPr lang="en-US" altLang="en-US" sz="1400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EDA43C56-6C63-2547-B5C1-4246FAF7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19" y="1340768"/>
            <a:ext cx="7064428" cy="39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6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16" y="104943"/>
            <a:ext cx="7186634" cy="796908"/>
          </a:xfrm>
        </p:spPr>
        <p:txBody>
          <a:bodyPr>
            <a:normAutofit/>
          </a:bodyPr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US" sz="2552" b="1" dirty="0"/>
              <a:t>Organization of the Plant Breeding industry in 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286544"/>
            <a:ext cx="245418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DF225129-D635-6645-8625-9D80176AC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56240"/>
              </p:ext>
            </p:extLst>
          </p:nvPr>
        </p:nvGraphicFramePr>
        <p:xfrm>
          <a:off x="1139654" y="1268760"/>
          <a:ext cx="732077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45023"/>
              </p:ext>
            </p:extLst>
          </p:nvPr>
        </p:nvGraphicFramePr>
        <p:xfrm>
          <a:off x="1509286" y="1368338"/>
          <a:ext cx="6303072" cy="4724967"/>
        </p:xfrm>
        <a:graphic>
          <a:graphicData uri="http://schemas.openxmlformats.org/drawingml/2006/table">
            <a:tbl>
              <a:tblPr/>
              <a:tblGrid>
                <a:gridCol w="157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759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ZONE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DATES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PLACES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COMANDANCES INVOLVED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C.G.s TRAINED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00"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ARAGÓN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HUESCA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HUESCA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ZARAGOZA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TERUEL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TERUEL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694">
                <a:tc row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CATALUÑA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BARCELONA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BARCELONA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GERONA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LÉRIDA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TARRAGONA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694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MURCIA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MURCIA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MURCIA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694">
                <a:tc rowSpan="9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CASTILLA Y LEÓN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PALENCIA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BURGOS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LEÓN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PALENCIA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SEGOVIA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ÁVILA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SEGOVIA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SORIA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 oct.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SALAMANCA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SALAMANCA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VALLADOLID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ZAMORA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694">
                <a:tc rowSpan="8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ANDALUCÍA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CORDOBA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CÓRDOBA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JAÉN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SEVILLA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ALGECIRAS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CÁDIZ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HUELVA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SEVILLA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MALAGA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MÁLAGA 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GRANADA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694">
                <a:tc rowSpan="5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CASTILLA-LA MANCHA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CIUDAD REAL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CIUDAD REAL 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TOLEDO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 sep.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CUENCA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ALBACETE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CUENCA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GUADALAJARA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694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 RIOJA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 oct.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 RIOJA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 RIOJA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694"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EXTREMADURA</a:t>
                      </a:r>
                    </a:p>
                  </a:txBody>
                  <a:tcPr marL="3029" marR="3029" marT="3029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 oct.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MÉRIDA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BADAJOZ 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CÁCERES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3029" marR="3029" marT="30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9608" name="19 CuadroTexto"/>
          <p:cNvSpPr txBox="1">
            <a:spLocks noChangeArrowheads="1"/>
          </p:cNvSpPr>
          <p:nvPr/>
        </p:nvSpPr>
        <p:spPr bwMode="auto">
          <a:xfrm rot="5400000">
            <a:off x="6099579" y="3269571"/>
            <a:ext cx="4133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TOTAL: 366 Civil Guards from 33 Comandances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AD1EC1-2315-B748-AC87-CBD2D2BFB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432762"/>
          </a:xfrm>
        </p:spPr>
        <p:txBody>
          <a:bodyPr>
            <a:noAutofit/>
          </a:bodyPr>
          <a:lstStyle/>
          <a:p>
            <a:pPr algn="r"/>
            <a:r>
              <a:rPr lang="en-GB" sz="2400" b="1" dirty="0"/>
              <a:t>Examples of what is done by Plant Breeders Associations: Police training by Geslive</a:t>
            </a:r>
          </a:p>
        </p:txBody>
      </p:sp>
    </p:spTree>
    <p:extLst>
      <p:ext uri="{BB962C8B-B14F-4D97-AF65-F5344CB8AC3E}">
        <p14:creationId xmlns:p14="http://schemas.microsoft.com/office/powerpoint/2010/main" val="12945853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360635"/>
          </a:xfr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91440" bIns="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>
                <a:latin typeface="Lucida Sans" pitchFamily="34" charset="0"/>
              </a:rPr>
              <a:t>Examples: Legal proceedings in Spain</a:t>
            </a: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E6A805DF-96C8-0F4C-BA06-FD9C55DB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819711"/>
              </p:ext>
            </p:extLst>
          </p:nvPr>
        </p:nvGraphicFramePr>
        <p:xfrm>
          <a:off x="1368425" y="1556792"/>
          <a:ext cx="7155543" cy="22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6 Tabla">
            <a:extLst>
              <a:ext uri="{FF2B5EF4-FFF2-40B4-BE49-F238E27FC236}">
                <a16:creationId xmlns:a16="http://schemas.microsoft.com/office/drawing/2014/main" id="{A9780FF4-1F54-7A4D-9815-9F525CAFE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82962"/>
              </p:ext>
            </p:extLst>
          </p:nvPr>
        </p:nvGraphicFramePr>
        <p:xfrm>
          <a:off x="1129137" y="4293096"/>
          <a:ext cx="7547313" cy="1652734"/>
        </p:xfrm>
        <a:graphic>
          <a:graphicData uri="http://schemas.openxmlformats.org/drawingml/2006/table">
            <a:tbl>
              <a:tblPr/>
              <a:tblGrid>
                <a:gridCol w="74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5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3817143118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3445041635"/>
                    </a:ext>
                  </a:extLst>
                </a:gridCol>
                <a:gridCol w="346288">
                  <a:extLst>
                    <a:ext uri="{9D8B030D-6E8A-4147-A177-3AD203B41FA5}">
                      <a16:colId xmlns:a16="http://schemas.microsoft.com/office/drawing/2014/main" val="416441697"/>
                    </a:ext>
                  </a:extLst>
                </a:gridCol>
                <a:gridCol w="46171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76989"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LEGAL PROCEEDINGS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Regulatory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Offences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Proceedings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at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Court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2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20610" cy="432072"/>
          </a:xfrm>
        </p:spPr>
        <p:txBody>
          <a:bodyPr>
            <a:noAutofit/>
          </a:bodyPr>
          <a:lstStyle/>
          <a:p>
            <a:r>
              <a:rPr lang="en-GB" sz="2100" b="1" dirty="0"/>
              <a:t>Examples of what is done by Plant Breeders Associations: Enforcement by Geslive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54361" y="6398667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22</a:t>
            </a:fld>
            <a:endParaRPr lang="en-US" altLang="en-US" sz="1400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3105138-539B-F143-93D6-ED60BEA7C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22904"/>
              </p:ext>
            </p:extLst>
          </p:nvPr>
        </p:nvGraphicFramePr>
        <p:xfrm>
          <a:off x="1304517" y="1581082"/>
          <a:ext cx="2883211" cy="408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63105138-539B-F143-93D6-ED60BEA7C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517" y="1581082"/>
                        <a:ext cx="2883211" cy="4080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C:\Users\Usuario\Documents\A GESLIVE\ASUNTOS\2013-2014\Cereales\op makila_3.jpg">
            <a:extLst>
              <a:ext uri="{FF2B5EF4-FFF2-40B4-BE49-F238E27FC236}">
                <a16:creationId xmlns:a16="http://schemas.microsoft.com/office/drawing/2014/main" id="{A1321326-29A4-4548-A35C-1C41BE2D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974" y="1432910"/>
            <a:ext cx="3947789" cy="2401572"/>
          </a:xfrm>
          <a:prstGeom prst="rect">
            <a:avLst/>
          </a:prstGeom>
          <a:noFill/>
        </p:spPr>
      </p:pic>
      <p:pic>
        <p:nvPicPr>
          <p:cNvPr id="9" name="Picture 4" descr="C:\Users\Usuario\Documents\A GESLIVE\ASUNTOS\2013-2014\Cereales\op makila.jpg">
            <a:extLst>
              <a:ext uri="{FF2B5EF4-FFF2-40B4-BE49-F238E27FC236}">
                <a16:creationId xmlns:a16="http://schemas.microsoft.com/office/drawing/2014/main" id="{E8F18755-7161-684D-9F69-8E1EB78E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440" y="4058193"/>
            <a:ext cx="3909842" cy="2340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45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02602"/>
            <a:ext cx="6892618" cy="432072"/>
          </a:xfrm>
        </p:spPr>
        <p:txBody>
          <a:bodyPr>
            <a:noAutofit/>
          </a:bodyPr>
          <a:lstStyle/>
          <a:p>
            <a:r>
              <a:rPr lang="en-GB" sz="2100" b="1" dirty="0"/>
              <a:t>Examples of what is done by Plant Breeders Associations: Enforcement by Geslive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84168" y="6454510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23</a:t>
            </a:fld>
            <a:endParaRPr lang="en-US" altLang="en-US" sz="1400" dirty="0"/>
          </a:p>
        </p:txBody>
      </p:sp>
      <p:pic>
        <p:nvPicPr>
          <p:cNvPr id="3074" name="Picture 2" descr="Resultado de imagen de guardia civil seprona intervención arándanos">
            <a:extLst>
              <a:ext uri="{FF2B5EF4-FFF2-40B4-BE49-F238E27FC236}">
                <a16:creationId xmlns:a16="http://schemas.microsoft.com/office/drawing/2014/main" id="{6AAA0C04-541B-4340-8351-D2DF8AB4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14" y="3875376"/>
            <a:ext cx="2191341" cy="25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guardia civil seprona intervención arándanos">
            <a:extLst>
              <a:ext uri="{FF2B5EF4-FFF2-40B4-BE49-F238E27FC236}">
                <a16:creationId xmlns:a16="http://schemas.microsoft.com/office/drawing/2014/main" id="{E374E199-34B8-3849-BADA-C5C36490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51" y="1470774"/>
            <a:ext cx="3185317" cy="23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58DA3-E024-B14D-863A-9954677CF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49" y="1470774"/>
            <a:ext cx="2895886" cy="40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216" y="188640"/>
            <a:ext cx="6795801" cy="432072"/>
          </a:xfrm>
        </p:spPr>
        <p:txBody>
          <a:bodyPr>
            <a:noAutofit/>
          </a:bodyPr>
          <a:lstStyle/>
          <a:p>
            <a:r>
              <a:rPr lang="en-GB" sz="2100" b="1" dirty="0"/>
              <a:t>Examples of what is done by Plant Breeders Associations: Enforcement by Geslive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961432" y="6354098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24</a:t>
            </a:fld>
            <a:endParaRPr lang="en-US" altLang="en-US" sz="1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DDACB44-F913-4649-9C2B-E42D3F84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151" y="2492896"/>
            <a:ext cx="5177881" cy="29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2A71E0C1-DB5F-A547-98E6-202D819A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48813"/>
            <a:ext cx="2520280" cy="34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76594" cy="432072"/>
          </a:xfrm>
        </p:spPr>
        <p:txBody>
          <a:bodyPr>
            <a:noAutofit/>
          </a:bodyPr>
          <a:lstStyle/>
          <a:p>
            <a:r>
              <a:rPr lang="en-GB" sz="2100" b="1" dirty="0"/>
              <a:t>Examples of what is done by Plant Breeders Associations: Next steps…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84168" y="6393557"/>
            <a:ext cx="2895600" cy="27385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D739A5C-2357-7E4B-9876-59EA8AA92028}" type="slidenum">
              <a:rPr lang="en-US" altLang="en-US" sz="1400" smtClean="0"/>
              <a:pPr algn="r">
                <a:defRPr/>
              </a:pPr>
              <a:t>25</a:t>
            </a:fld>
            <a:endParaRPr lang="en-US" alt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20B172-7A67-424D-B000-7D5F4C109EAF}"/>
              </a:ext>
            </a:extLst>
          </p:cNvPr>
          <p:cNvSpPr/>
          <p:nvPr/>
        </p:nvSpPr>
        <p:spPr>
          <a:xfrm>
            <a:off x="1547664" y="1482719"/>
            <a:ext cx="69944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93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v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First workshop to Judges in collaboration with EU IP Office and the University of Alicante:</a:t>
            </a:r>
          </a:p>
          <a:p>
            <a:pPr marL="627147" lvl="1" indent="-257193">
              <a:spcAft>
                <a:spcPts val="9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Great success:  more than 50 judges registered…</a:t>
            </a:r>
          </a:p>
          <a:p>
            <a:pPr marL="627147" lvl="1" indent="-257193">
              <a:spcAft>
                <a:spcPts val="9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Next workshops will follow yearly</a:t>
            </a:r>
          </a:p>
          <a:p>
            <a:pPr marL="257193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v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Building alliances with stakeholders:</a:t>
            </a:r>
          </a:p>
          <a:p>
            <a:pPr marL="627147" lvl="1" indent="-257193">
              <a:spcAft>
                <a:spcPts val="9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New FSS scheme agreed with farmers unions and cooperatives</a:t>
            </a:r>
          </a:p>
          <a:p>
            <a:pPr marL="627147" lvl="1" indent="-257193">
              <a:spcAft>
                <a:spcPts val="9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Collaboration agreements with farmers unions, growers and exporters associations, nurseries, main universities</a:t>
            </a:r>
          </a:p>
          <a:p>
            <a:pPr marL="257193" indent="-257193">
              <a:spcAft>
                <a:spcPts val="900"/>
              </a:spcAft>
              <a:buClr>
                <a:srgbClr val="A2B830"/>
              </a:buClr>
              <a:buFont typeface="Wingdings" charset="2"/>
              <a:buChar char="v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Communication, communication, communication…</a:t>
            </a:r>
          </a:p>
          <a:p>
            <a:pPr marL="503186" lvl="1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Systematic open field days to politicians, authorities, media, etc.</a:t>
            </a:r>
          </a:p>
          <a:p>
            <a:pPr marL="503186" lvl="1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Tour with main media journalists to Fruit </a:t>
            </a:r>
            <a:r>
              <a:rPr lang="en-GB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Logistica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35948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8" y="10127"/>
            <a:ext cx="7186634" cy="796908"/>
          </a:xfrm>
        </p:spPr>
        <p:txBody>
          <a:bodyPr>
            <a:normAutofit/>
          </a:bodyPr>
          <a:lstStyle/>
          <a:p>
            <a:r>
              <a:rPr lang="en-GB" sz="32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862" y="1484784"/>
            <a:ext cx="7043758" cy="4525963"/>
          </a:xfrm>
        </p:spPr>
        <p:txBody>
          <a:bodyPr>
            <a:normAutofit fontScale="92500" lnSpcReduction="10000"/>
          </a:bodyPr>
          <a:lstStyle/>
          <a:p>
            <a:pPr marL="243116" indent="-243116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Illegal seed practices and PVRs infringements are widespread in many countries, and constitute a very serious threat to the seed industry</a:t>
            </a: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It is not a simple issue, but a complex problem involving historical, cultural, social and economic factors</a:t>
            </a: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Simplification of the problem (i.e., nurseries or farmers = criminals in some “hot” areas, 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or “PVRs” = “multinationals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against poor farmers”) will not help to understand and solve it </a:t>
            </a: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Seed sector, farmers and officials should fight together</a:t>
            </a: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Associations should play a major role in enhancing the plant breeders environment and activities</a:t>
            </a: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Communication and education are essential tools to improve social perception and appreciation of plant breeders work and, thus, wide respect of PBRs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Wingdings" charset="2"/>
              <a:buChar char="v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  <a:ea typeface="Arial" charset="0"/>
              <a:cs typeface="Arial" charset="0"/>
            </a:endParaRPr>
          </a:p>
          <a:p>
            <a:pPr marL="257193" indent="-257193">
              <a:spcBef>
                <a:spcPts val="0"/>
              </a:spcBef>
              <a:spcAft>
                <a:spcPts val="1200"/>
              </a:spcAft>
              <a:buClr>
                <a:srgbClr val="A2B83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6286544"/>
            <a:ext cx="2133600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99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4" y="3140968"/>
            <a:ext cx="4000528" cy="1143000"/>
          </a:xfrm>
        </p:spPr>
        <p:txBody>
          <a:bodyPr>
            <a:normAutofit/>
          </a:bodyPr>
          <a:lstStyle/>
          <a:p>
            <a:r>
              <a:rPr lang="en-GB" sz="2400" b="1"/>
              <a:t>Thank you for your attention!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16" y="103528"/>
            <a:ext cx="7186634" cy="796908"/>
          </a:xfrm>
        </p:spPr>
        <p:txBody>
          <a:bodyPr>
            <a:normAutofit/>
          </a:bodyPr>
          <a:lstStyle/>
          <a:p>
            <a:r>
              <a:rPr lang="en-GB" sz="2836" b="1" dirty="0"/>
              <a:t>GESLIVE’ activities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215" y="1412776"/>
            <a:ext cx="6575539" cy="4248472"/>
          </a:xfrm>
        </p:spPr>
        <p:txBody>
          <a:bodyPr>
            <a:noAutofit/>
          </a:bodyPr>
          <a:lstStyle/>
          <a:p>
            <a:pPr marL="214327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GESLIVE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was incorporated in 1996 as an independent organization by the main plant breeders operating in Spain.</a:t>
            </a:r>
          </a:p>
          <a:p>
            <a:pPr marL="214327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2014,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GESLIVE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subsidiary of ANOVE, which holds 100% of the capital stock</a:t>
            </a:r>
          </a:p>
          <a:p>
            <a:pPr marL="214327" indent="-214327">
              <a:spcAft>
                <a:spcPts val="900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GESLIVE’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role is management, protection and defence of PVRs:</a:t>
            </a:r>
          </a:p>
          <a:p>
            <a:pPr marL="557251" lvl="1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assistance</a:t>
            </a:r>
          </a:p>
          <a:p>
            <a:pPr marL="557251" lvl="1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Licenses management</a:t>
            </a:r>
          </a:p>
          <a:p>
            <a:pPr marL="900174" lvl="2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3,400 licenses on 1,350 varieties in 2017</a:t>
            </a:r>
          </a:p>
          <a:p>
            <a:pPr marL="557251" lvl="1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Inspection activities</a:t>
            </a:r>
          </a:p>
          <a:p>
            <a:pPr marL="900174" lvl="2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1,300 inspections in 2017</a:t>
            </a:r>
          </a:p>
          <a:p>
            <a:pPr marL="557251" lvl="1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Enforcement</a:t>
            </a:r>
          </a:p>
          <a:p>
            <a:pPr marL="900174" lvl="2" indent="-214327">
              <a:spcBef>
                <a:spcPts val="0"/>
              </a:spcBef>
              <a:spcAft>
                <a:spcPts val="425"/>
              </a:spcAft>
              <a:buClr>
                <a:srgbClr val="A2B830"/>
              </a:buClr>
              <a:buFont typeface="Arial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 lawsuits in 2017 (</a:t>
            </a:r>
            <a:r>
              <a:rPr lang="en-GB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almost 600 since 1997!!)</a:t>
            </a:r>
          </a:p>
          <a:p>
            <a:pPr>
              <a:buClr>
                <a:srgbClr val="A2B830"/>
              </a:buClr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286544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6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79712" y="332656"/>
            <a:ext cx="6408712" cy="432762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Most common infringements of IP in the seeds and plants sector</a:t>
            </a:r>
            <a:endParaRPr lang="en-US" sz="2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1662801" y="1412776"/>
            <a:ext cx="6722475" cy="4536504"/>
          </a:xfrm>
          <a:prstGeom prst="rect">
            <a:avLst/>
          </a:prstGeom>
          <a:noFill/>
          <a:ln/>
        </p:spPr>
        <p:txBody>
          <a:bodyPr vert="horz" lIns="57150" tIns="28575" rIns="57150" bIns="28575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Open pollinated varieties (cereals, forage crops) – “brown bags” and “fake” farm saved seeds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Hybrid vegetable seeds –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theft of parental lines,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vegetative propagation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Hybrid field crops seeds (Maize, Sunflower) –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theft of parental lines,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counterfeit seeds 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Fruit and ornamental plants – vegetative propagation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Misuse of Trademarks and variety denomination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  <a:buClr>
                <a:srgbClr val="ABC543"/>
              </a:buCl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Offenders: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Competitors 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Farmers &amp; growers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Nurseries &amp; Plant-raisers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Ø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Organized crime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In many cases, infringers = customers (key feature of infringements to PVRs!) 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Fighting infringements is very hard to individual breeders 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1157B9-739C-484F-9F1C-579B46E4E8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286544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56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79712" y="332656"/>
            <a:ext cx="6408712" cy="432762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Consequences of infringements of IP and illegal seeds and plants practices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1660067" y="1412776"/>
            <a:ext cx="6722475" cy="4536504"/>
          </a:xfrm>
          <a:prstGeom prst="rect">
            <a:avLst/>
          </a:prstGeom>
          <a:noFill/>
          <a:ln/>
        </p:spPr>
        <p:txBody>
          <a:bodyPr vert="horz" lIns="57150" tIns="28575" rIns="57150" bIns="28575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Compromise seeds and plants quality: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grain harvested from hybrids is mis-represented and sold as genuine hybrid seed for sowing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seed and plants are mislabelled with false variety names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 </a:t>
            </a:r>
          </a:p>
          <a:p>
            <a:pPr marL="742950" lvl="1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minimum seed quality standards (purity, germination, etc.) are not met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Phytosanitary risks derived of clandestine activities out of official controls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Farmers’ livelihoods are placed at risk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Unfair competition with professional seed companies and nurseries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Confidence in the seed sector is undermined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Continuing investment by breeders in developing and delivering better varieties is undermined</a:t>
            </a: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Reputation and economic prospects of agricultural regions can be ruined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Overall capacity of sustainable food production decreases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In some cases, it is connected with criminal activities such as tax evasion, fraud, corruption and even labour exploitation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  <a:p>
            <a:pPr marL="285750" indent="-285750">
              <a:spcAft>
                <a:spcPts val="600"/>
              </a:spcAft>
              <a:buClr>
                <a:srgbClr val="ABC543"/>
              </a:buClr>
              <a:buFont typeface="Wingdings" charset="2"/>
              <a:buChar char="v"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1157B9-739C-484F-9F1C-579B46E4E8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286544"/>
            <a:ext cx="317426" cy="365125"/>
          </a:xfrm>
          <a:prstGeom prst="rect">
            <a:avLst/>
          </a:prstGeom>
        </p:spPr>
        <p:txBody>
          <a:bodyPr/>
          <a:lstStyle/>
          <a:p>
            <a:fld id="{BDD33A6C-86AE-4CBB-A4BC-35408E9242CF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156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7744" y="260648"/>
            <a:ext cx="6408712" cy="432762"/>
          </a:xfrm>
          <a:noFill/>
          <a:ln w="0">
            <a:noFill/>
          </a:ln>
        </p:spPr>
        <p:txBody>
          <a:bodyPr vert="horz" lIns="0" tIns="45720" rIns="91440" bIns="0" rtlCol="0" anchor="b" anchorCtr="0"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Why infringements occurred?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1691680" y="1412776"/>
            <a:ext cx="6408712" cy="3595056"/>
          </a:xfrm>
          <a:prstGeom prst="rect">
            <a:avLst/>
          </a:prstGeom>
          <a:noFill/>
          <a:ln/>
        </p:spPr>
        <p:txBody>
          <a:bodyPr vert="horz" lIns="57150" tIns="28575" rIns="57150" bIns="28575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Cultural and social factors (traditional practices, etc.)</a:t>
            </a:r>
          </a:p>
          <a:p>
            <a:pPr marL="342900" indent="-342900">
              <a:spcAft>
                <a:spcPts val="1200"/>
              </a:spcAft>
              <a:buClr>
                <a:srgbClr val="ABC543"/>
              </a:buClr>
              <a:buFont typeface="Wingdings" pitchFamily="2" charset="2"/>
              <a:buChar char="v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Lack of awareness or appreciation to plant breeders work and rights</a:t>
            </a:r>
          </a:p>
          <a:p>
            <a:pPr marL="285750" indent="-285750">
              <a:spcAft>
                <a:spcPts val="12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Recession, low income for farmers</a:t>
            </a:r>
          </a:p>
          <a:p>
            <a:pPr marL="285750" indent="-285750">
              <a:spcAft>
                <a:spcPts val="12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Relatively easy to organize</a:t>
            </a:r>
          </a:p>
          <a:p>
            <a:pPr marL="285750" indent="-285750">
              <a:spcAft>
                <a:spcPts val="12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Low risk: </a:t>
            </a: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not in the main focus of the law enforcement</a:t>
            </a:r>
          </a:p>
          <a:p>
            <a:pPr marL="742950" lvl="1" indent="-285750">
              <a:spcAft>
                <a:spcPts val="1200"/>
              </a:spcAft>
              <a:buClr>
                <a:srgbClr val="ABC543"/>
              </a:buClr>
              <a:buFont typeface="Arial" charset="0"/>
              <a:buChar char="•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Means no harm to the human health (Pharmaceuticals, foods)</a:t>
            </a:r>
          </a:p>
          <a:p>
            <a:pPr marL="742950" lvl="1" indent="-285750">
              <a:spcAft>
                <a:spcPts val="1200"/>
              </a:spcAft>
              <a:buClr>
                <a:srgbClr val="ABC543"/>
              </a:buClr>
              <a:buFont typeface="Arial" charset="0"/>
              <a:buChar char="•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Not so big loss on tax revenue (tobacco, alcoholic beverages)</a:t>
            </a:r>
          </a:p>
          <a:p>
            <a:pPr marL="742950" lvl="1" indent="-285750">
              <a:spcAft>
                <a:spcPts val="1200"/>
              </a:spcAft>
              <a:buClr>
                <a:srgbClr val="ABC543"/>
              </a:buClr>
              <a:buFont typeface="Arial" charset="0"/>
              <a:buChar char="•"/>
            </a:pPr>
            <a:r>
              <a:rPr lang="en-GB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Political  misunderstandings (“poor farmers vs big multinationals”)</a:t>
            </a:r>
          </a:p>
          <a:p>
            <a:pPr marL="285750" indent="-285750">
              <a:spcAft>
                <a:spcPts val="1200"/>
              </a:spcAft>
              <a:buClr>
                <a:srgbClr val="ABC543"/>
              </a:buClr>
              <a:buFont typeface="Wingdings" charset="2"/>
              <a:buChar char="v"/>
            </a:pPr>
            <a:r>
              <a:rPr lang="en-GB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High profit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77"/>
              </a:rPr>
              <a:t>	</a:t>
            </a:r>
          </a:p>
          <a:p>
            <a:pPr marL="285750" indent="-285750">
              <a:spcAft>
                <a:spcPts val="1200"/>
              </a:spcAft>
              <a:buClr>
                <a:srgbClr val="ABC543"/>
              </a:buClr>
              <a:buFont typeface="Wingdings" charset="2"/>
              <a:buChar char="v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773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360635"/>
          </a:xfrm>
          <a:noFill/>
          <a:ln w="0">
            <a:noFill/>
          </a:ln>
        </p:spPr>
        <p:txBody>
          <a:bodyPr vert="horz" lIns="0" tIns="45720" rIns="91440" bIns="0" rtlCol="0" anchor="b" anchorCtr="0"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Enforcement of EU PVRs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763688" y="1556792"/>
            <a:ext cx="6912768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ABC543"/>
              </a:buClr>
              <a:buFont typeface="Wingdings" charset="2"/>
              <a:buChar char="v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Regulation nº 2100/94:</a:t>
            </a:r>
          </a:p>
          <a:p>
            <a:pPr lvl="1">
              <a:spcBef>
                <a:spcPts val="0"/>
              </a:spcBef>
              <a:buClr>
                <a:srgbClr val="ABC543"/>
              </a:buClr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Infringing acts in relation to the variety or to the variety denomination:</a:t>
            </a:r>
          </a:p>
          <a:p>
            <a:pPr lvl="1">
              <a:spcBef>
                <a:spcPts val="0"/>
              </a:spcBef>
              <a:buClr>
                <a:srgbClr val="ABC543"/>
              </a:buClr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Infringers may be sued by the holder to enjoin such infringement or to pay reasonable compensation or both:</a:t>
            </a:r>
          </a:p>
          <a:p>
            <a:pPr marL="1200150" lvl="2" indent="-285750">
              <a:spcBef>
                <a:spcPts val="0"/>
              </a:spcBef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Injunctions</a:t>
            </a:r>
          </a:p>
          <a:p>
            <a:pPr marL="1200150" lvl="2" indent="-285750">
              <a:spcBef>
                <a:spcPts val="0"/>
              </a:spcBef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Damages – even without a culpable infringement.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Penalties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ABC543"/>
              </a:buClr>
              <a:buFont typeface="Wingdings" charset="2"/>
              <a:buChar char="v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 (EU) No 608/2013 of 12 June 2013 concerning customs enforcement of intellectual property rights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Customs authorities may stop and even destroy goods suspected of infringing IP rights, including PVR</a:t>
            </a:r>
          </a:p>
          <a:p>
            <a:pPr>
              <a:spcBef>
                <a:spcPts val="0"/>
              </a:spcBef>
              <a:buClr>
                <a:srgbClr val="ABC543"/>
              </a:buClr>
              <a:buFont typeface="Wingdings" charset="2"/>
              <a:buChar char="v"/>
            </a:pPr>
            <a:r>
              <a:rPr lang="nl-B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Directive 2004/48/EC on the enforcement of intellectual property rights</a:t>
            </a:r>
          </a:p>
          <a:p>
            <a:pPr lvl="1">
              <a:spcBef>
                <a:spcPts val="0"/>
              </a:spcBef>
              <a:buClr>
                <a:srgbClr val="ABC543"/>
              </a:buClr>
              <a:buFont typeface="Wingdings" charset="2"/>
              <a:buChar char="Ø"/>
            </a:pPr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harmonisation of </a:t>
            </a:r>
          </a:p>
          <a:p>
            <a:pPr lvl="2">
              <a:spcBef>
                <a:spcPts val="0"/>
              </a:spcBef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civil law measures, </a:t>
            </a:r>
          </a:p>
          <a:p>
            <a:pPr lvl="2">
              <a:spcBef>
                <a:spcPts val="0"/>
              </a:spcBef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procedures and </a:t>
            </a:r>
          </a:p>
          <a:p>
            <a:pPr lvl="2">
              <a:spcBef>
                <a:spcPts val="0"/>
              </a:spcBef>
              <a:buClr>
                <a:srgbClr val="ABC543"/>
              </a:buClr>
              <a:buFont typeface="Arial" panose="020B0604020202020204" pitchFamily="34" charset="0"/>
              <a:buChar char="•"/>
            </a:pPr>
            <a:r>
              <a:rPr lang="nl-B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remedies</a:t>
            </a:r>
          </a:p>
          <a:p>
            <a:pPr>
              <a:spcBef>
                <a:spcPts val="0"/>
              </a:spcBef>
              <a:buClr>
                <a:srgbClr val="ABC543"/>
              </a:buClr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ABC543"/>
              </a:buClr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360635"/>
          </a:xfrm>
          <a:noFill/>
          <a:ln w="0">
            <a:noFill/>
          </a:ln>
        </p:spPr>
        <p:txBody>
          <a:bodyPr vert="horz" lIns="0" tIns="45720" rIns="91440" bIns="0" rtlCol="0" anchor="b" anchorCtr="0"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Enforcement of EU PVRs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754577" y="1484784"/>
            <a:ext cx="6912768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ABC543"/>
              </a:buClr>
            </a:pP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Enforcement Directive 2004/48/EC: </a:t>
            </a:r>
          </a:p>
          <a:p>
            <a:pPr marL="0" indent="0">
              <a:buClr>
                <a:srgbClr val="ABC543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ABC543"/>
              </a:buClr>
              <a:buFont typeface="Wingdings" pitchFamily="2" charset="2"/>
              <a:buChar char="v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Article 8 (1) (c): Information on the origin and distribution networks of the goods which infringe an intellectual property right shall be provided by the infringer and/or any other person who: (c) was found to be providing on a commercial scale services used in infringing activities </a:t>
            </a:r>
          </a:p>
          <a:p>
            <a:pPr>
              <a:buClr>
                <a:srgbClr val="ABC543"/>
              </a:buClr>
              <a:buFont typeface="Wingdings" pitchFamily="2" charset="2"/>
              <a:buChar char="v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ABC543"/>
              </a:buClr>
              <a:buFont typeface="Wingdings" pitchFamily="2" charset="2"/>
              <a:buChar char="v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Article 11: Member States shall also ensure that right holders are in a position to apply for an injunction against intermediaries whose services are used by a third party to infringe an intellectual property right, </a:t>
            </a:r>
          </a:p>
          <a:p>
            <a:pPr>
              <a:buClr>
                <a:srgbClr val="ABC543"/>
              </a:buClr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9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7744" y="332656"/>
            <a:ext cx="6408712" cy="360635"/>
          </a:xfrm>
          <a:noFill/>
          <a:ln w="0">
            <a:noFill/>
          </a:ln>
        </p:spPr>
        <p:txBody>
          <a:bodyPr vert="horz" lIns="0" tIns="45720" rIns="91440" bIns="0" rtlCol="0" anchor="b" anchorCtr="0">
            <a:noAutofit/>
          </a:bodyPr>
          <a:lstStyle/>
          <a:p>
            <a:pPr algn="r"/>
            <a:r>
              <a:rPr lang="en-US" sz="2400" dirty="0">
                <a:latin typeface="Lucida Sans" pitchFamily="34" charset="0"/>
              </a:rPr>
              <a:t>Enforcement: main obstacles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672" y="1484784"/>
            <a:ext cx="5969794" cy="3960440"/>
          </a:xfrm>
          <a:prstGeom prst="rect">
            <a:avLst/>
          </a:prstGeom>
          <a:ln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Legislative shortcomings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Ignorance of applicable regulations and technical aspects (production and multiplication of plant material, variety identification, etc.) by authorities (Courts, public prosecutors, police, etc.)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collection: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Traceability of legal origin?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Variety identification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Phenotype vs genotype – Admissibility of DNA analysis by Courts?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BC543"/>
              </a:buClr>
              <a:buFont typeface="Wingdings" panose="05000000000000000000" pitchFamily="2" charset="2"/>
              <a:buChar char="v"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“Farmer’s privilege”: transparency on farm saved seed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1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3C39DAEB54895144E73DF2A7D19" ma:contentTypeVersion="0" ma:contentTypeDescription="Create a new document." ma:contentTypeScope="" ma:versionID="0b78d625e316c363bc46a7dbfb9b58c2">
  <xsd:schema xmlns:xsd="http://www.w3.org/2001/XMLSchema" xmlns:xs="http://www.w3.org/2001/XMLSchema" xmlns:p="http://schemas.microsoft.com/office/2006/metadata/properties" xmlns:ns2="924b36f6-7b8f-40db-a33a-be787f722efa" targetNamespace="http://schemas.microsoft.com/office/2006/metadata/properties" ma:root="true" ma:fieldsID="d59b930969f21362c6118d3b791fd8a6" ns2:_="">
    <xsd:import namespace="924b36f6-7b8f-40db-a33a-be787f722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36f6-7b8f-40db-a33a-be787f722e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4b36f6-7b8f-40db-a33a-be787f722efa">ZNWVMWCZEEMF-820407618-159</_dlc_DocId>
    <_dlc_DocIdUrl xmlns="924b36f6-7b8f-40db-a33a-be787f722efa">
      <Url>http://cpvosp2013/uas/LU/_layouts/15/DocIdRedir.aspx?ID=ZNWVMWCZEEMF-820407618-159</Url>
      <Description>ZNWVMWCZEEMF-820407618-159</Description>
    </_dlc_DocIdUrl>
  </documentManagement>
</p:properties>
</file>

<file path=customXml/itemProps1.xml><?xml version="1.0" encoding="utf-8"?>
<ds:datastoreItem xmlns:ds="http://schemas.openxmlformats.org/officeDocument/2006/customXml" ds:itemID="{25929E60-2989-4369-B944-9A2DE2EA655E}"/>
</file>

<file path=customXml/itemProps2.xml><?xml version="1.0" encoding="utf-8"?>
<ds:datastoreItem xmlns:ds="http://schemas.openxmlformats.org/officeDocument/2006/customXml" ds:itemID="{E133EC65-7DC8-4DC2-B57B-1B92C1860D61}"/>
</file>

<file path=customXml/itemProps3.xml><?xml version="1.0" encoding="utf-8"?>
<ds:datastoreItem xmlns:ds="http://schemas.openxmlformats.org/officeDocument/2006/customXml" ds:itemID="{1EB7A808-A3D4-4CAD-8F80-2C5FF8BD1722}"/>
</file>

<file path=customXml/itemProps4.xml><?xml version="1.0" encoding="utf-8"?>
<ds:datastoreItem xmlns:ds="http://schemas.openxmlformats.org/officeDocument/2006/customXml" ds:itemID="{AD2583E7-58BB-4E96-9836-5E6A496D8FF4}"/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1751</Words>
  <Application>Microsoft Macintosh PowerPoint</Application>
  <PresentationFormat>Presentación en pantalla (4:3)</PresentationFormat>
  <Paragraphs>386</Paragraphs>
  <Slides>27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Lucida Sans</vt:lpstr>
      <vt:lpstr>Open Sans</vt:lpstr>
      <vt:lpstr>Wingdings</vt:lpstr>
      <vt:lpstr>Tema de Office</vt:lpstr>
      <vt:lpstr>Diseño personalizado</vt:lpstr>
      <vt:lpstr>1_Diseño personalizado</vt:lpstr>
      <vt:lpstr>Acrobat Document</vt:lpstr>
      <vt:lpstr>Challenges in enforcing plant variety rights </vt:lpstr>
      <vt:lpstr>Organization of the Plant Breeding industry in Spain</vt:lpstr>
      <vt:lpstr>GESLIVE’ activities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PVRs infringements in Spain</vt:lpstr>
      <vt:lpstr>Presentación de PowerPoint</vt:lpstr>
      <vt:lpstr>Presentación de PowerPoint</vt:lpstr>
      <vt:lpstr>Presentación de PowerPoint</vt:lpstr>
      <vt:lpstr>Spain’ regulation on PVR’s infringements</vt:lpstr>
      <vt:lpstr>Spain’ regulation on PVR’s infringements</vt:lpstr>
      <vt:lpstr>Examples of what is done by Plant Breeders Associations: Police training by Geslive</vt:lpstr>
      <vt:lpstr>Presentación de PowerPoint</vt:lpstr>
      <vt:lpstr>Presentación de PowerPoint</vt:lpstr>
      <vt:lpstr>Examples of what is done by Plant Breeders Associations: Enforcement by Geslive</vt:lpstr>
      <vt:lpstr>Examples of what is done by Plant Breeders Associations: Enforcement by Geslive</vt:lpstr>
      <vt:lpstr>Examples of what is done by Plant Breeders Associations: Enforcement by Geslive</vt:lpstr>
      <vt:lpstr>Examples of what is done by Plant Breeders Associations: Next steps…</vt:lpstr>
      <vt:lpstr>Conclusions</vt:lpstr>
      <vt:lpstr>Thank you for your attention!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berta.otero</dc:creator>
  <cp:lastModifiedBy>Antonio Villarroel López de la Garma</cp:lastModifiedBy>
  <cp:revision>160</cp:revision>
  <cp:lastPrinted>2017-05-03T17:55:17Z</cp:lastPrinted>
  <dcterms:created xsi:type="dcterms:W3CDTF">2012-10-25T08:09:54Z</dcterms:created>
  <dcterms:modified xsi:type="dcterms:W3CDTF">2018-09-13T21:49:40Z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0x010100764A13C39DAEB54895144E73DF2A7D19</vt:lpwstr>
  </property>
  <property fmtid="{D5CDD505-2E9C-101B-9397-08002B2CF9AE}" pid="3" name="_dlc_DocIdItemGuid">
    <vt:lpwstr>3c9e7f61-7310-4f6d-ac0d-87203dd577de</vt:lpwstr>
  </property>
</Properties>
</file>